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Lst>
  <p:notesMasterIdLst>
    <p:notesMasterId r:id="rId36"/>
  </p:notesMasterIdLst>
  <p:sldIdLst>
    <p:sldId id="7198" r:id="rId5"/>
    <p:sldId id="7200" r:id="rId6"/>
    <p:sldId id="7328" r:id="rId7"/>
    <p:sldId id="7252" r:id="rId8"/>
    <p:sldId id="7308" r:id="rId9"/>
    <p:sldId id="7307" r:id="rId10"/>
    <p:sldId id="7311" r:id="rId11"/>
    <p:sldId id="7255" r:id="rId12"/>
    <p:sldId id="7257" r:id="rId13"/>
    <p:sldId id="7267" r:id="rId14"/>
    <p:sldId id="7254" r:id="rId15"/>
    <p:sldId id="7283" r:id="rId16"/>
    <p:sldId id="7359" r:id="rId17"/>
    <p:sldId id="7362" r:id="rId18"/>
    <p:sldId id="7334" r:id="rId19"/>
    <p:sldId id="7286" r:id="rId20"/>
    <p:sldId id="7356" r:id="rId21"/>
    <p:sldId id="7272" r:id="rId22"/>
    <p:sldId id="7282" r:id="rId23"/>
    <p:sldId id="7364" r:id="rId24"/>
    <p:sldId id="7330" r:id="rId25"/>
    <p:sldId id="7329" r:id="rId26"/>
    <p:sldId id="7309" r:id="rId27"/>
    <p:sldId id="7326" r:id="rId28"/>
    <p:sldId id="7327" r:id="rId29"/>
    <p:sldId id="7289" r:id="rId30"/>
    <p:sldId id="7320" r:id="rId31"/>
    <p:sldId id="7287" r:id="rId32"/>
    <p:sldId id="7365" r:id="rId33"/>
    <p:sldId id="7363" r:id="rId34"/>
    <p:sldId id="523"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commerce" id="{D04E0209-6825-4D76-A847-C1D193412B7C}">
          <p14:sldIdLst>
            <p14:sldId id="7198"/>
            <p14:sldId id="7200"/>
            <p14:sldId id="7328"/>
            <p14:sldId id="7252"/>
            <p14:sldId id="7308"/>
            <p14:sldId id="7307"/>
            <p14:sldId id="7311"/>
            <p14:sldId id="7255"/>
            <p14:sldId id="7257"/>
            <p14:sldId id="7267"/>
            <p14:sldId id="7254"/>
            <p14:sldId id="7283"/>
            <p14:sldId id="7359"/>
            <p14:sldId id="7362"/>
            <p14:sldId id="7334"/>
            <p14:sldId id="7286"/>
            <p14:sldId id="7356"/>
            <p14:sldId id="7272"/>
            <p14:sldId id="7282"/>
            <p14:sldId id="7364"/>
            <p14:sldId id="7330"/>
            <p14:sldId id="7329"/>
            <p14:sldId id="7309"/>
            <p14:sldId id="7326"/>
            <p14:sldId id="7327"/>
            <p14:sldId id="7289"/>
            <p14:sldId id="7320"/>
            <p14:sldId id="7287"/>
            <p14:sldId id="7365"/>
            <p14:sldId id="7363"/>
          </p14:sldIdLst>
        </p14:section>
        <p14:section name="END" id="{1C68C6C1-E4CD-48EC-9C2B-DCE55D8F4E3C}">
          <p14:sldIdLst>
            <p14:sldId id="523"/>
          </p14:sldIdLst>
        </p14:section>
      </p14:sectionLst>
    </p:ext>
    <p:ext uri="{EFAFB233-063F-42B5-8137-9DF3F51BA10A}">
      <p15:sldGuideLst xmlns:p15="http://schemas.microsoft.com/office/powerpoint/2012/main">
        <p15:guide id="1" orient="horz" pos="3997" userDrawn="1">
          <p15:clr>
            <a:srgbClr val="A4A3A4"/>
          </p15:clr>
        </p15:guide>
        <p15:guide id="2" pos="4203" userDrawn="1">
          <p15:clr>
            <a:srgbClr val="A4A3A4"/>
          </p15:clr>
        </p15:guide>
        <p15:guide id="3" orient="horz" pos="1003" userDrawn="1">
          <p15:clr>
            <a:srgbClr val="A4A3A4"/>
          </p15:clr>
        </p15:guide>
        <p15:guide id="4" orient="horz" pos="23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797979"/>
    <a:srgbClr val="FE5CA9"/>
    <a:srgbClr val="B8D6D3"/>
    <a:srgbClr val="0198F1"/>
    <a:srgbClr val="FCB62C"/>
    <a:srgbClr val="292627"/>
    <a:srgbClr val="005E56"/>
    <a:srgbClr val="E4262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6" d="100"/>
          <a:sy n="116" d="100"/>
        </p:scale>
        <p:origin x="558" y="108"/>
      </p:cViewPr>
      <p:guideLst>
        <p:guide orient="horz" pos="3997"/>
        <p:guide pos="4203"/>
        <p:guide orient="horz" pos="1003"/>
        <p:guide orient="horz" pos="2387"/>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18-34</c:v>
                </c:pt>
              </c:strCache>
            </c:strRef>
          </c:tx>
          <c:spPr>
            <a:solidFill>
              <a:srgbClr val="FFCC00"/>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7-6736-418D-A203-6AD9DA4D18D9}"/>
              </c:ext>
            </c:extLst>
          </c:dPt>
          <c:dPt>
            <c:idx val="3"/>
            <c:invertIfNegative val="0"/>
            <c:bubble3D val="0"/>
            <c:spPr>
              <a:solidFill>
                <a:schemeClr val="tx1"/>
              </a:solidFill>
              <a:ln>
                <a:noFill/>
              </a:ln>
              <a:effectLst/>
            </c:spPr>
            <c:extLst>
              <c:ext xmlns:c16="http://schemas.microsoft.com/office/drawing/2014/chart" uri="{C3380CC4-5D6E-409C-BE32-E72D297353CC}">
                <c16:uniqueId val="{00000006-6736-418D-A203-6AD9DA4D18D9}"/>
              </c:ext>
            </c:extLst>
          </c:dPt>
          <c:dPt>
            <c:idx val="6"/>
            <c:invertIfNegative val="0"/>
            <c:bubble3D val="0"/>
            <c:spPr>
              <a:solidFill>
                <a:schemeClr val="tx1"/>
              </a:solidFill>
              <a:ln>
                <a:noFill/>
              </a:ln>
              <a:effectLst/>
            </c:spPr>
            <c:extLst>
              <c:ext xmlns:c16="http://schemas.microsoft.com/office/drawing/2014/chart" uri="{C3380CC4-5D6E-409C-BE32-E72D297353CC}">
                <c16:uniqueId val="{00000005-6736-418D-A203-6AD9DA4D18D9}"/>
              </c:ext>
            </c:extLst>
          </c:dPt>
          <c:dPt>
            <c:idx val="7"/>
            <c:invertIfNegative val="0"/>
            <c:bubble3D val="0"/>
            <c:spPr>
              <a:solidFill>
                <a:schemeClr val="tx1"/>
              </a:solidFill>
              <a:ln>
                <a:noFill/>
              </a:ln>
              <a:effectLst/>
            </c:spPr>
            <c:extLst>
              <c:ext xmlns:c16="http://schemas.microsoft.com/office/drawing/2014/chart" uri="{C3380CC4-5D6E-409C-BE32-E72D297353CC}">
                <c16:uniqueId val="{00000004-6736-418D-A203-6AD9DA4D18D9}"/>
              </c:ext>
            </c:extLst>
          </c:dPt>
          <c:dPt>
            <c:idx val="9"/>
            <c:invertIfNegative val="0"/>
            <c:bubble3D val="0"/>
            <c:spPr>
              <a:solidFill>
                <a:schemeClr val="tx1"/>
              </a:solidFill>
              <a:ln>
                <a:noFill/>
              </a:ln>
              <a:effectLst/>
            </c:spPr>
            <c:extLst>
              <c:ext xmlns:c16="http://schemas.microsoft.com/office/drawing/2014/chart" uri="{C3380CC4-5D6E-409C-BE32-E72D297353CC}">
                <c16:uniqueId val="{00000003-6736-418D-A203-6AD9DA4D18D9}"/>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reading</c:v>
                </c:pt>
                <c:pt idx="1">
                  <c:v>stay in touch with relatives</c:v>
                </c:pt>
                <c:pt idx="2">
                  <c:v>working</c:v>
                </c:pt>
                <c:pt idx="3">
                  <c:v>watching TV with family</c:v>
                </c:pt>
                <c:pt idx="4">
                  <c:v>sporting</c:v>
                </c:pt>
                <c:pt idx="5">
                  <c:v>tidying the house</c:v>
                </c:pt>
                <c:pt idx="6">
                  <c:v>watching videos &amp; films</c:v>
                </c:pt>
                <c:pt idx="7">
                  <c:v>social networks</c:v>
                </c:pt>
                <c:pt idx="8">
                  <c:v>cooking</c:v>
                </c:pt>
                <c:pt idx="9">
                  <c:v>surfing on the internet</c:v>
                </c:pt>
              </c:strCache>
            </c:strRef>
          </c:cat>
          <c:val>
            <c:numRef>
              <c:f>Sheet1!$B$2:$B$11</c:f>
              <c:numCache>
                <c:formatCode>0%</c:formatCode>
                <c:ptCount val="10"/>
                <c:pt idx="0">
                  <c:v>0.36423841059602646</c:v>
                </c:pt>
                <c:pt idx="1">
                  <c:v>0.37748344370860926</c:v>
                </c:pt>
                <c:pt idx="2">
                  <c:v>0.44370860927152317</c:v>
                </c:pt>
                <c:pt idx="3">
                  <c:v>0.45033112582781459</c:v>
                </c:pt>
                <c:pt idx="4">
                  <c:v>0.46357615894039733</c:v>
                </c:pt>
                <c:pt idx="5">
                  <c:v>0.49006622516556292</c:v>
                </c:pt>
                <c:pt idx="6">
                  <c:v>0.49668874172185429</c:v>
                </c:pt>
                <c:pt idx="7">
                  <c:v>0.53642384105960261</c:v>
                </c:pt>
                <c:pt idx="8">
                  <c:v>0.5629139072847682</c:v>
                </c:pt>
                <c:pt idx="9">
                  <c:v>0.62913907284768211</c:v>
                </c:pt>
              </c:numCache>
            </c:numRef>
          </c:val>
          <c:extLst>
            <c:ext xmlns:c16="http://schemas.microsoft.com/office/drawing/2014/chart" uri="{C3380CC4-5D6E-409C-BE32-E72D297353CC}">
              <c16:uniqueId val="{00000000-6736-418D-A203-6AD9DA4D18D9}"/>
            </c:ext>
          </c:extLst>
        </c:ser>
        <c:dLbls>
          <c:showLegendKey val="0"/>
          <c:showVal val="0"/>
          <c:showCatName val="0"/>
          <c:showSerName val="0"/>
          <c:showPercent val="0"/>
          <c:showBubbleSize val="0"/>
        </c:dLbls>
        <c:gapWidth val="182"/>
        <c:axId val="635328600"/>
        <c:axId val="635330896"/>
      </c:barChart>
      <c:catAx>
        <c:axId val="635328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635330896"/>
        <c:crosses val="autoZero"/>
        <c:auto val="1"/>
        <c:lblAlgn val="ctr"/>
        <c:lblOffset val="100"/>
        <c:noMultiLvlLbl val="0"/>
      </c:catAx>
      <c:valAx>
        <c:axId val="635330896"/>
        <c:scaling>
          <c:orientation val="minMax"/>
          <c:max val="0.75000000000000011"/>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r-FR"/>
          </a:p>
        </c:txPr>
        <c:crossAx val="635328600"/>
        <c:crosses val="autoZero"/>
        <c:crossBetween val="between"/>
        <c:majorUnit val="0.1"/>
        <c:min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FD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WORD-OF-MOUTH</c:v>
                </c:pt>
                <c:pt idx="1">
                  <c:v>RADIO</c:v>
                </c:pt>
                <c:pt idx="2">
                  <c:v>TV</c:v>
                </c:pt>
                <c:pt idx="3">
                  <c:v>NEWSPAPERS</c:v>
                </c:pt>
                <c:pt idx="4">
                  <c:v>MAGAZINES</c:v>
                </c:pt>
              </c:strCache>
            </c:strRef>
          </c:cat>
          <c:val>
            <c:numRef>
              <c:f>Sheet1!$B$2:$B$6</c:f>
              <c:numCache>
                <c:formatCode>0</c:formatCode>
                <c:ptCount val="5"/>
                <c:pt idx="0">
                  <c:v>95.693779904306467</c:v>
                </c:pt>
                <c:pt idx="1">
                  <c:v>110.35653650254677</c:v>
                </c:pt>
                <c:pt idx="2">
                  <c:v>114.70985155195679</c:v>
                </c:pt>
                <c:pt idx="3">
                  <c:v>116.75947548051025</c:v>
                </c:pt>
                <c:pt idx="4">
                  <c:v>140.35087719298252</c:v>
                </c:pt>
              </c:numCache>
            </c:numRef>
          </c:val>
          <c:extLst>
            <c:ext xmlns:c16="http://schemas.microsoft.com/office/drawing/2014/chart" uri="{C3380CC4-5D6E-409C-BE32-E72D297353CC}">
              <c16:uniqueId val="{00000000-A528-4FFF-AA40-476CC2E81BF0}"/>
            </c:ext>
          </c:extLst>
        </c:ser>
        <c:dLbls>
          <c:showLegendKey val="0"/>
          <c:showVal val="0"/>
          <c:showCatName val="0"/>
          <c:showSerName val="0"/>
          <c:showPercent val="0"/>
          <c:showBubbleSize val="0"/>
        </c:dLbls>
        <c:gapWidth val="182"/>
        <c:axId val="1470299440"/>
        <c:axId val="1667148880"/>
      </c:barChart>
      <c:catAx>
        <c:axId val="1470299440"/>
        <c:scaling>
          <c:orientation val="minMax"/>
        </c:scaling>
        <c:delete val="1"/>
        <c:axPos val="l"/>
        <c:numFmt formatCode="General" sourceLinked="1"/>
        <c:majorTickMark val="none"/>
        <c:minorTickMark val="none"/>
        <c:tickLblPos val="nextTo"/>
        <c:crossAx val="1667148880"/>
        <c:crossesAt val="100"/>
        <c:auto val="1"/>
        <c:lblAlgn val="ctr"/>
        <c:lblOffset val="100"/>
        <c:noMultiLvlLbl val="0"/>
      </c:catAx>
      <c:valAx>
        <c:axId val="1667148880"/>
        <c:scaling>
          <c:orientation val="minMax"/>
          <c:min val="5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70299440"/>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2"/>
          <c:order val="0"/>
          <c:tx>
            <c:strRef>
              <c:f>Sheet1!$D$1</c:f>
              <c:strCache>
                <c:ptCount val="1"/>
                <c:pt idx="0">
                  <c:v>FR</c:v>
                </c:pt>
              </c:strCache>
            </c:strRef>
          </c:tx>
          <c:spPr>
            <a:solidFill>
              <a:srgbClr val="C00000"/>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F7-493B-97DD-F99466BE5A30}"/>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BFC-4EA9-B3D0-7673580B3C76}"/>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F7-493B-97DD-F99466BE5A30}"/>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F7-493B-97DD-F99466BE5A30}"/>
                </c:ext>
              </c:extLst>
            </c:dLbl>
            <c:dLbl>
              <c:idx val="1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BFE-492E-8AF0-FA96A85A13F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fr-FR"/>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Solidarity-based purchases</c:v>
                </c:pt>
                <c:pt idx="1">
                  <c:v>Store essential items to avoid being caught off guard in the event of a next crisis</c:v>
                </c:pt>
                <c:pt idx="2">
                  <c:v>Greater attention to limit waste</c:v>
                </c:pt>
                <c:pt idx="3">
                  <c:v>More savings</c:v>
                </c:pt>
                <c:pt idx="4">
                  <c:v>Buying local products</c:v>
                </c:pt>
              </c:strCache>
            </c:strRef>
          </c:cat>
          <c:val>
            <c:numRef>
              <c:f>Sheet1!$D$2:$D$6</c:f>
              <c:numCache>
                <c:formatCode>0.00</c:formatCode>
                <c:ptCount val="5"/>
                <c:pt idx="0">
                  <c:v>0.21</c:v>
                </c:pt>
                <c:pt idx="1">
                  <c:v>0.26</c:v>
                </c:pt>
                <c:pt idx="2">
                  <c:v>0.42</c:v>
                </c:pt>
                <c:pt idx="3">
                  <c:v>0.33</c:v>
                </c:pt>
                <c:pt idx="4">
                  <c:v>0.4</c:v>
                </c:pt>
              </c:numCache>
            </c:numRef>
          </c:val>
          <c:extLst>
            <c:ext xmlns:c16="http://schemas.microsoft.com/office/drawing/2014/chart" uri="{C3380CC4-5D6E-409C-BE32-E72D297353CC}">
              <c16:uniqueId val="{00000019-3BFE-492E-8AF0-FA96A85A13F8}"/>
            </c:ext>
          </c:extLst>
        </c:ser>
        <c:ser>
          <c:idx val="1"/>
          <c:order val="1"/>
          <c:tx>
            <c:strRef>
              <c:f>Sheet1!$C$1</c:f>
              <c:strCache>
                <c:ptCount val="1"/>
                <c:pt idx="0">
                  <c:v>NL</c:v>
                </c:pt>
              </c:strCache>
            </c:strRef>
          </c:tx>
          <c:spPr>
            <a:solidFill>
              <a:srgbClr val="797979"/>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BFC-4EA9-B3D0-7673580B3C76}"/>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BFC-4EA9-B3D0-7673580B3C76}"/>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BFC-4EA9-B3D0-7673580B3C76}"/>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BFC-4EA9-B3D0-7673580B3C76}"/>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BFC-4EA9-B3D0-7673580B3C76}"/>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BFE-492E-8AF0-FA96A85A13F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Solidarity-based purchases</c:v>
                </c:pt>
                <c:pt idx="1">
                  <c:v>Store essential items to avoid being caught off guard in the event of a next crisis</c:v>
                </c:pt>
                <c:pt idx="2">
                  <c:v>Greater attention to limit waste</c:v>
                </c:pt>
                <c:pt idx="3">
                  <c:v>More savings</c:v>
                </c:pt>
                <c:pt idx="4">
                  <c:v>Buying local products</c:v>
                </c:pt>
              </c:strCache>
            </c:strRef>
          </c:cat>
          <c:val>
            <c:numRef>
              <c:f>Sheet1!$C$2:$C$6</c:f>
              <c:numCache>
                <c:formatCode>0.00</c:formatCode>
                <c:ptCount val="5"/>
                <c:pt idx="0">
                  <c:v>0.13</c:v>
                </c:pt>
                <c:pt idx="1">
                  <c:v>0.28999999999999998</c:v>
                </c:pt>
                <c:pt idx="2">
                  <c:v>0.2</c:v>
                </c:pt>
                <c:pt idx="3">
                  <c:v>0.28000000000000003</c:v>
                </c:pt>
                <c:pt idx="4">
                  <c:v>0.34</c:v>
                </c:pt>
              </c:numCache>
            </c:numRef>
          </c:val>
          <c:extLst>
            <c:ext xmlns:c16="http://schemas.microsoft.com/office/drawing/2014/chart" uri="{C3380CC4-5D6E-409C-BE32-E72D297353CC}">
              <c16:uniqueId val="{00000018-3BFE-492E-8AF0-FA96A85A13F8}"/>
            </c:ext>
          </c:extLst>
        </c:ser>
        <c:ser>
          <c:idx val="0"/>
          <c:order val="2"/>
          <c:tx>
            <c:strRef>
              <c:f>Sheet1!$B$1</c:f>
              <c:strCache>
                <c:ptCount val="1"/>
                <c:pt idx="0">
                  <c:v>TOTAL BE</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2-CC75-410F-97D0-2BA0A55C2C52}"/>
              </c:ext>
            </c:extLst>
          </c:dPt>
          <c:dPt>
            <c:idx val="1"/>
            <c:invertIfNegative val="0"/>
            <c:bubble3D val="0"/>
            <c:spPr>
              <a:solidFill>
                <a:srgbClr val="FFC000"/>
              </a:solidFill>
              <a:ln>
                <a:noFill/>
              </a:ln>
              <a:effectLst/>
            </c:spPr>
            <c:extLst>
              <c:ext xmlns:c16="http://schemas.microsoft.com/office/drawing/2014/chart" uri="{C3380CC4-5D6E-409C-BE32-E72D297353CC}">
                <c16:uniqueId val="{00000000-CC75-410F-97D0-2BA0A55C2C52}"/>
              </c:ext>
            </c:extLst>
          </c:dPt>
          <c:dPt>
            <c:idx val="2"/>
            <c:invertIfNegative val="0"/>
            <c:bubble3D val="0"/>
            <c:spPr>
              <a:solidFill>
                <a:srgbClr val="FFC000"/>
              </a:solidFill>
              <a:ln>
                <a:noFill/>
              </a:ln>
              <a:effectLst/>
            </c:spPr>
            <c:extLst>
              <c:ext xmlns:c16="http://schemas.microsoft.com/office/drawing/2014/chart" uri="{C3380CC4-5D6E-409C-BE32-E72D297353CC}">
                <c16:uniqueId val="{00000001-CC75-410F-97D0-2BA0A55C2C52}"/>
              </c:ext>
            </c:extLst>
          </c:dPt>
          <c:dPt>
            <c:idx val="3"/>
            <c:invertIfNegative val="0"/>
            <c:bubble3D val="0"/>
            <c:spPr>
              <a:solidFill>
                <a:srgbClr val="FFC000"/>
              </a:solidFill>
              <a:ln>
                <a:noFill/>
              </a:ln>
              <a:effectLst/>
            </c:spPr>
            <c:extLst>
              <c:ext xmlns:c16="http://schemas.microsoft.com/office/drawing/2014/chart" uri="{C3380CC4-5D6E-409C-BE32-E72D297353CC}">
                <c16:uniqueId val="{0000000B-DA35-4DDF-9E30-BB3F50055541}"/>
              </c:ext>
            </c:extLst>
          </c:dPt>
          <c:dPt>
            <c:idx val="4"/>
            <c:invertIfNegative val="0"/>
            <c:bubble3D val="0"/>
            <c:spPr>
              <a:solidFill>
                <a:srgbClr val="FFC000"/>
              </a:solidFill>
              <a:ln>
                <a:noFill/>
              </a:ln>
              <a:effectLst/>
            </c:spPr>
            <c:extLst>
              <c:ext xmlns:c16="http://schemas.microsoft.com/office/drawing/2014/chart" uri="{C3380CC4-5D6E-409C-BE32-E72D297353CC}">
                <c16:uniqueId val="{0000000A-DA35-4DDF-9E30-BB3F50055541}"/>
              </c:ext>
            </c:extLst>
          </c:dPt>
          <c:dPt>
            <c:idx val="5"/>
            <c:invertIfNegative val="0"/>
            <c:bubble3D val="0"/>
            <c:spPr>
              <a:solidFill>
                <a:srgbClr val="FFC000"/>
              </a:solidFill>
              <a:ln>
                <a:noFill/>
              </a:ln>
              <a:effectLst/>
            </c:spPr>
            <c:extLst>
              <c:ext xmlns:c16="http://schemas.microsoft.com/office/drawing/2014/chart" uri="{C3380CC4-5D6E-409C-BE32-E72D297353CC}">
                <c16:uniqueId val="{00000009-DA35-4DDF-9E30-BB3F50055541}"/>
              </c:ext>
            </c:extLst>
          </c:dPt>
          <c:dPt>
            <c:idx val="6"/>
            <c:invertIfNegative val="0"/>
            <c:bubble3D val="0"/>
            <c:spPr>
              <a:solidFill>
                <a:srgbClr val="FFC000"/>
              </a:solidFill>
              <a:ln>
                <a:noFill/>
              </a:ln>
              <a:effectLst/>
            </c:spPr>
            <c:extLst>
              <c:ext xmlns:c16="http://schemas.microsoft.com/office/drawing/2014/chart" uri="{C3380CC4-5D6E-409C-BE32-E72D297353CC}">
                <c16:uniqueId val="{00000008-DA35-4DDF-9E30-BB3F50055541}"/>
              </c:ext>
            </c:extLst>
          </c:dPt>
          <c:dPt>
            <c:idx val="7"/>
            <c:invertIfNegative val="0"/>
            <c:bubble3D val="0"/>
            <c:spPr>
              <a:solidFill>
                <a:srgbClr val="FFC000"/>
              </a:solidFill>
              <a:ln>
                <a:noFill/>
              </a:ln>
              <a:effectLst/>
            </c:spPr>
            <c:extLst>
              <c:ext xmlns:c16="http://schemas.microsoft.com/office/drawing/2014/chart" uri="{C3380CC4-5D6E-409C-BE32-E72D297353CC}">
                <c16:uniqueId val="{00000007-DA35-4DDF-9E30-BB3F50055541}"/>
              </c:ext>
            </c:extLst>
          </c:dPt>
          <c:dPt>
            <c:idx val="8"/>
            <c:invertIfNegative val="0"/>
            <c:bubble3D val="0"/>
            <c:spPr>
              <a:solidFill>
                <a:srgbClr val="FFC000"/>
              </a:solidFill>
              <a:ln>
                <a:noFill/>
              </a:ln>
              <a:effectLst/>
            </c:spPr>
            <c:extLst>
              <c:ext xmlns:c16="http://schemas.microsoft.com/office/drawing/2014/chart" uri="{C3380CC4-5D6E-409C-BE32-E72D297353CC}">
                <c16:uniqueId val="{00000006-DA35-4DDF-9E30-BB3F50055541}"/>
              </c:ext>
            </c:extLst>
          </c:dPt>
          <c:dPt>
            <c:idx val="9"/>
            <c:invertIfNegative val="0"/>
            <c:bubble3D val="0"/>
            <c:spPr>
              <a:solidFill>
                <a:srgbClr val="FFC000"/>
              </a:solidFill>
              <a:ln>
                <a:noFill/>
              </a:ln>
              <a:effectLst/>
            </c:spPr>
            <c:extLst>
              <c:ext xmlns:c16="http://schemas.microsoft.com/office/drawing/2014/chart" uri="{C3380CC4-5D6E-409C-BE32-E72D297353CC}">
                <c16:uniqueId val="{00000005-DA35-4DDF-9E30-BB3F50055541}"/>
              </c:ext>
            </c:extLst>
          </c:dPt>
          <c:dPt>
            <c:idx val="10"/>
            <c:invertIfNegative val="0"/>
            <c:bubble3D val="0"/>
            <c:spPr>
              <a:solidFill>
                <a:srgbClr val="FFC000"/>
              </a:solidFill>
              <a:ln w="28575">
                <a:solidFill>
                  <a:srgbClr val="FCB62C"/>
                </a:solidFill>
              </a:ln>
              <a:effectLst/>
            </c:spPr>
            <c:extLst>
              <c:ext xmlns:c16="http://schemas.microsoft.com/office/drawing/2014/chart" uri="{C3380CC4-5D6E-409C-BE32-E72D297353CC}">
                <c16:uniqueId val="{00000004-DA35-4DDF-9E30-BB3F50055541}"/>
              </c:ext>
            </c:extLst>
          </c:dPt>
          <c:dPt>
            <c:idx val="11"/>
            <c:invertIfNegative val="0"/>
            <c:bubble3D val="0"/>
            <c:spPr>
              <a:solidFill>
                <a:srgbClr val="FFC000"/>
              </a:solidFill>
              <a:ln>
                <a:noFill/>
              </a:ln>
              <a:effectLst/>
            </c:spPr>
            <c:extLst>
              <c:ext xmlns:c16="http://schemas.microsoft.com/office/drawing/2014/chart" uri="{C3380CC4-5D6E-409C-BE32-E72D297353CC}">
                <c16:uniqueId val="{00000003-DA35-4DDF-9E30-BB3F5005554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Solidarity-based purchases</c:v>
                </c:pt>
                <c:pt idx="1">
                  <c:v>Store essential items to avoid being caught off guard in the event of a next crisis</c:v>
                </c:pt>
                <c:pt idx="2">
                  <c:v>Greater attention to limit waste</c:v>
                </c:pt>
                <c:pt idx="3">
                  <c:v>More savings</c:v>
                </c:pt>
                <c:pt idx="4">
                  <c:v>Buying local products</c:v>
                </c:pt>
              </c:strCache>
            </c:strRef>
          </c:cat>
          <c:val>
            <c:numRef>
              <c:f>Sheet1!$B$2:$B$6</c:f>
              <c:numCache>
                <c:formatCode>0.00</c:formatCode>
                <c:ptCount val="5"/>
                <c:pt idx="0">
                  <c:v>0.16</c:v>
                </c:pt>
                <c:pt idx="1">
                  <c:v>0.28000000000000003</c:v>
                </c:pt>
                <c:pt idx="2">
                  <c:v>0.28999999999999998</c:v>
                </c:pt>
                <c:pt idx="3">
                  <c:v>0.3</c:v>
                </c:pt>
                <c:pt idx="4">
                  <c:v>0.37</c:v>
                </c:pt>
              </c:numCache>
            </c:numRef>
          </c:val>
          <c:extLst>
            <c:ext xmlns:c16="http://schemas.microsoft.com/office/drawing/2014/chart" uri="{C3380CC4-5D6E-409C-BE32-E72D297353CC}">
              <c16:uniqueId val="{00000000-DA35-4DDF-9E30-BB3F50055541}"/>
            </c:ext>
          </c:extLst>
        </c:ser>
        <c:dLbls>
          <c:dLblPos val="outEnd"/>
          <c:showLegendKey val="0"/>
          <c:showVal val="1"/>
          <c:showCatName val="0"/>
          <c:showSerName val="0"/>
          <c:showPercent val="0"/>
          <c:showBubbleSize val="0"/>
        </c:dLbls>
        <c:gapWidth val="182"/>
        <c:axId val="1772149648"/>
        <c:axId val="1583578704"/>
      </c:barChart>
      <c:catAx>
        <c:axId val="1772149648"/>
        <c:scaling>
          <c:orientation val="minMax"/>
        </c:scaling>
        <c:delete val="1"/>
        <c:axPos val="l"/>
        <c:numFmt formatCode="General" sourceLinked="1"/>
        <c:majorTickMark val="none"/>
        <c:minorTickMark val="none"/>
        <c:tickLblPos val="nextTo"/>
        <c:crossAx val="1583578704"/>
        <c:crosses val="autoZero"/>
        <c:auto val="1"/>
        <c:lblAlgn val="ctr"/>
        <c:lblOffset val="100"/>
        <c:noMultiLvlLbl val="0"/>
      </c:catAx>
      <c:valAx>
        <c:axId val="1583578704"/>
        <c:scaling>
          <c:orientation val="minMax"/>
          <c:max val="0.45"/>
          <c:min val="0"/>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72149648"/>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Your consumption is…</c:v>
                </c:pt>
              </c:strCache>
            </c:strRef>
          </c:tx>
          <c:dPt>
            <c:idx val="0"/>
            <c:bubble3D val="0"/>
            <c:spPr>
              <a:solidFill>
                <a:srgbClr val="FFC000"/>
              </a:solidFill>
              <a:ln w="19050">
                <a:noFill/>
              </a:ln>
              <a:effectLst/>
            </c:spPr>
            <c:extLst>
              <c:ext xmlns:c16="http://schemas.microsoft.com/office/drawing/2014/chart" uri="{C3380CC4-5D6E-409C-BE32-E72D297353CC}">
                <c16:uniqueId val="{00000001-2A07-428B-9886-89829ED9067B}"/>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2-2A07-428B-9886-89829ED9067B}"/>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1-2A07-428B-9886-89829ED9067B}"/>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000"/>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2-2A07-428B-9886-89829ED9067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radically different from usual</c:v>
                </c:pt>
                <c:pt idx="1">
                  <c:v>the same as usual</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0-2A07-428B-9886-89829ED9067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7039047974401835"/>
          <c:y val="0.40169199213375117"/>
          <c:w val="0.38492636691307491"/>
          <c:h val="0.1834108659320305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spend less than usual</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homeworking</c:v>
                </c:pt>
                <c:pt idx="1">
                  <c:v>partially unemployed</c:v>
                </c:pt>
                <c:pt idx="3">
                  <c:v>50+ y.o.</c:v>
                </c:pt>
                <c:pt idx="4">
                  <c:v>35-50 y.o.</c:v>
                </c:pt>
                <c:pt idx="5">
                  <c:v>18-34 y.o.</c:v>
                </c:pt>
                <c:pt idx="7">
                  <c:v>FR</c:v>
                </c:pt>
                <c:pt idx="8">
                  <c:v>NL</c:v>
                </c:pt>
                <c:pt idx="10">
                  <c:v>women</c:v>
                </c:pt>
                <c:pt idx="11">
                  <c:v>men</c:v>
                </c:pt>
                <c:pt idx="13">
                  <c:v>total BE 18+</c:v>
                </c:pt>
              </c:strCache>
            </c:strRef>
          </c:cat>
          <c:val>
            <c:numRef>
              <c:f>Sheet1!$B$2:$B$15</c:f>
              <c:numCache>
                <c:formatCode>0%</c:formatCode>
                <c:ptCount val="14"/>
                <c:pt idx="0">
                  <c:v>0.51</c:v>
                </c:pt>
                <c:pt idx="1">
                  <c:v>0.42</c:v>
                </c:pt>
                <c:pt idx="3">
                  <c:v>0.45</c:v>
                </c:pt>
                <c:pt idx="4">
                  <c:v>0.41</c:v>
                </c:pt>
                <c:pt idx="5">
                  <c:v>0.44</c:v>
                </c:pt>
                <c:pt idx="7">
                  <c:v>0.44299999999999995</c:v>
                </c:pt>
                <c:pt idx="8">
                  <c:v>0.42899999999999999</c:v>
                </c:pt>
                <c:pt idx="10">
                  <c:v>0.44268774703557301</c:v>
                </c:pt>
                <c:pt idx="11">
                  <c:v>0.42914979757084998</c:v>
                </c:pt>
                <c:pt idx="13">
                  <c:v>0.44</c:v>
                </c:pt>
              </c:numCache>
            </c:numRef>
          </c:val>
          <c:extLst>
            <c:ext xmlns:c16="http://schemas.microsoft.com/office/drawing/2014/chart" uri="{C3380CC4-5D6E-409C-BE32-E72D297353CC}">
              <c16:uniqueId val="{00000000-F4FF-4B34-9B9A-FF06DEE079DA}"/>
            </c:ext>
          </c:extLst>
        </c:ser>
        <c:ser>
          <c:idx val="1"/>
          <c:order val="1"/>
          <c:tx>
            <c:strRef>
              <c:f>Sheet1!$C$1</c:f>
              <c:strCache>
                <c:ptCount val="1"/>
                <c:pt idx="0">
                  <c:v>same as usual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50000"/>
                        <a:lumOff val="50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homeworking</c:v>
                </c:pt>
                <c:pt idx="1">
                  <c:v>partially unemployed</c:v>
                </c:pt>
                <c:pt idx="3">
                  <c:v>50+ y.o.</c:v>
                </c:pt>
                <c:pt idx="4">
                  <c:v>35-50 y.o.</c:v>
                </c:pt>
                <c:pt idx="5">
                  <c:v>18-34 y.o.</c:v>
                </c:pt>
                <c:pt idx="7">
                  <c:v>FR</c:v>
                </c:pt>
                <c:pt idx="8">
                  <c:v>NL</c:v>
                </c:pt>
                <c:pt idx="10">
                  <c:v>women</c:v>
                </c:pt>
                <c:pt idx="11">
                  <c:v>men</c:v>
                </c:pt>
                <c:pt idx="13">
                  <c:v>total BE 18+</c:v>
                </c:pt>
              </c:strCache>
            </c:strRef>
          </c:cat>
          <c:val>
            <c:numRef>
              <c:f>Sheet1!$C$2:$C$15</c:f>
              <c:numCache>
                <c:formatCode>0%</c:formatCode>
                <c:ptCount val="14"/>
                <c:pt idx="0">
                  <c:v>0.24</c:v>
                </c:pt>
                <c:pt idx="1">
                  <c:v>0.34</c:v>
                </c:pt>
                <c:pt idx="3">
                  <c:v>0.32</c:v>
                </c:pt>
                <c:pt idx="4">
                  <c:v>0.27</c:v>
                </c:pt>
                <c:pt idx="5">
                  <c:v>0.26</c:v>
                </c:pt>
                <c:pt idx="7">
                  <c:v>0.3</c:v>
                </c:pt>
                <c:pt idx="8">
                  <c:v>0.24299999999999999</c:v>
                </c:pt>
                <c:pt idx="10">
                  <c:v>0.25691699604743101</c:v>
                </c:pt>
                <c:pt idx="11">
                  <c:v>0.32793522267206499</c:v>
                </c:pt>
                <c:pt idx="13">
                  <c:v>0.28999999999999998</c:v>
                </c:pt>
              </c:numCache>
            </c:numRef>
          </c:val>
          <c:extLst>
            <c:ext xmlns:c16="http://schemas.microsoft.com/office/drawing/2014/chart" uri="{C3380CC4-5D6E-409C-BE32-E72D297353CC}">
              <c16:uniqueId val="{00000001-F4FF-4B34-9B9A-FF06DEE079DA}"/>
            </c:ext>
          </c:extLst>
        </c:ser>
        <c:ser>
          <c:idx val="2"/>
          <c:order val="2"/>
          <c:tx>
            <c:strRef>
              <c:f>Sheet1!$D$1</c:f>
              <c:strCache>
                <c:ptCount val="1"/>
                <c:pt idx="0">
                  <c:v>spend more than usual</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homeworking</c:v>
                </c:pt>
                <c:pt idx="1">
                  <c:v>partially unemployed</c:v>
                </c:pt>
                <c:pt idx="3">
                  <c:v>50+ y.o.</c:v>
                </c:pt>
                <c:pt idx="4">
                  <c:v>35-50 y.o.</c:v>
                </c:pt>
                <c:pt idx="5">
                  <c:v>18-34 y.o.</c:v>
                </c:pt>
                <c:pt idx="7">
                  <c:v>FR</c:v>
                </c:pt>
                <c:pt idx="8">
                  <c:v>NL</c:v>
                </c:pt>
                <c:pt idx="10">
                  <c:v>women</c:v>
                </c:pt>
                <c:pt idx="11">
                  <c:v>men</c:v>
                </c:pt>
                <c:pt idx="13">
                  <c:v>total BE 18+</c:v>
                </c:pt>
              </c:strCache>
            </c:strRef>
          </c:cat>
          <c:val>
            <c:numRef>
              <c:f>Sheet1!$D$2:$D$15</c:f>
              <c:numCache>
                <c:formatCode>0%</c:formatCode>
                <c:ptCount val="14"/>
                <c:pt idx="0">
                  <c:v>0.25</c:v>
                </c:pt>
                <c:pt idx="1">
                  <c:v>0.24</c:v>
                </c:pt>
                <c:pt idx="3">
                  <c:v>0.23</c:v>
                </c:pt>
                <c:pt idx="4">
                  <c:v>0.32</c:v>
                </c:pt>
                <c:pt idx="5">
                  <c:v>0.3</c:v>
                </c:pt>
                <c:pt idx="7">
                  <c:v>0.25700000000000001</c:v>
                </c:pt>
                <c:pt idx="8">
                  <c:v>0.32799999999999996</c:v>
                </c:pt>
                <c:pt idx="10">
                  <c:v>0.30039525691699598</c:v>
                </c:pt>
                <c:pt idx="11">
                  <c:v>0.24291497975708498</c:v>
                </c:pt>
                <c:pt idx="13">
                  <c:v>0.27</c:v>
                </c:pt>
              </c:numCache>
            </c:numRef>
          </c:val>
          <c:extLst>
            <c:ext xmlns:c16="http://schemas.microsoft.com/office/drawing/2014/chart" uri="{C3380CC4-5D6E-409C-BE32-E72D297353CC}">
              <c16:uniqueId val="{00000002-F4FF-4B34-9B9A-FF06DEE079DA}"/>
            </c:ext>
          </c:extLst>
        </c:ser>
        <c:dLbls>
          <c:showLegendKey val="0"/>
          <c:showVal val="0"/>
          <c:showCatName val="0"/>
          <c:showSerName val="0"/>
          <c:showPercent val="0"/>
          <c:showBubbleSize val="0"/>
        </c:dLbls>
        <c:gapWidth val="150"/>
        <c:overlap val="100"/>
        <c:axId val="535692640"/>
        <c:axId val="535690672"/>
      </c:barChart>
      <c:catAx>
        <c:axId val="535692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535690672"/>
        <c:crosses val="autoZero"/>
        <c:auto val="1"/>
        <c:lblAlgn val="ctr"/>
        <c:lblOffset val="100"/>
        <c:noMultiLvlLbl val="0"/>
      </c:catAx>
      <c:valAx>
        <c:axId val="53569067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35692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No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Sheet1!$A$5:$A$15</c:f>
              <c:strCache>
                <c:ptCount val="11"/>
                <c:pt idx="0">
                  <c:v>50+ y.o.</c:v>
                </c:pt>
                <c:pt idx="1">
                  <c:v>35-50 y.o.</c:v>
                </c:pt>
                <c:pt idx="2">
                  <c:v>18-34 y.o.</c:v>
                </c:pt>
                <c:pt idx="4">
                  <c:v>FR</c:v>
                </c:pt>
                <c:pt idx="5">
                  <c:v>NL</c:v>
                </c:pt>
                <c:pt idx="7">
                  <c:v>women</c:v>
                </c:pt>
                <c:pt idx="8">
                  <c:v>men</c:v>
                </c:pt>
                <c:pt idx="10">
                  <c:v>total BE 18+</c:v>
                </c:pt>
              </c:strCache>
            </c:strRef>
          </c:cat>
          <c:val>
            <c:numRef>
              <c:f>Sheet1!$B$5:$B$15</c:f>
              <c:numCache>
                <c:formatCode>0%</c:formatCode>
                <c:ptCount val="11"/>
                <c:pt idx="0">
                  <c:v>0.71</c:v>
                </c:pt>
                <c:pt idx="1">
                  <c:v>0.71</c:v>
                </c:pt>
                <c:pt idx="2">
                  <c:v>0.64</c:v>
                </c:pt>
                <c:pt idx="4">
                  <c:v>0.68</c:v>
                </c:pt>
                <c:pt idx="5">
                  <c:v>0.69</c:v>
                </c:pt>
                <c:pt idx="7">
                  <c:v>0.68</c:v>
                </c:pt>
                <c:pt idx="8">
                  <c:v>0.69</c:v>
                </c:pt>
                <c:pt idx="10">
                  <c:v>0.69</c:v>
                </c:pt>
              </c:numCache>
            </c:numRef>
          </c:val>
          <c:extLst>
            <c:ext xmlns:c16="http://schemas.microsoft.com/office/drawing/2014/chart" uri="{C3380CC4-5D6E-409C-BE32-E72D297353CC}">
              <c16:uniqueId val="{00000000-F4FF-4B34-9B9A-FF06DEE079DA}"/>
            </c:ext>
          </c:extLst>
        </c:ser>
        <c:ser>
          <c:idx val="1"/>
          <c:order val="1"/>
          <c:tx>
            <c:strRef>
              <c:f>Sheet1!$C$1</c:f>
              <c:strCache>
                <c:ptCount val="1"/>
                <c:pt idx="0">
                  <c:v>Don't know</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50000"/>
                        <a:lumOff val="50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Sheet1!$A$5:$A$15</c:f>
              <c:strCache>
                <c:ptCount val="11"/>
                <c:pt idx="0">
                  <c:v>50+ y.o.</c:v>
                </c:pt>
                <c:pt idx="1">
                  <c:v>35-50 y.o.</c:v>
                </c:pt>
                <c:pt idx="2">
                  <c:v>18-34 y.o.</c:v>
                </c:pt>
                <c:pt idx="4">
                  <c:v>FR</c:v>
                </c:pt>
                <c:pt idx="5">
                  <c:v>NL</c:v>
                </c:pt>
                <c:pt idx="7">
                  <c:v>women</c:v>
                </c:pt>
                <c:pt idx="8">
                  <c:v>men</c:v>
                </c:pt>
                <c:pt idx="10">
                  <c:v>total BE 18+</c:v>
                </c:pt>
              </c:strCache>
            </c:strRef>
          </c:cat>
          <c:val>
            <c:numRef>
              <c:f>Sheet1!$C$5:$C$15</c:f>
              <c:numCache>
                <c:formatCode>0%</c:formatCode>
                <c:ptCount val="11"/>
                <c:pt idx="0">
                  <c:v>0.16</c:v>
                </c:pt>
                <c:pt idx="1">
                  <c:v>0.13</c:v>
                </c:pt>
                <c:pt idx="2">
                  <c:v>0.19</c:v>
                </c:pt>
                <c:pt idx="4">
                  <c:v>0.09</c:v>
                </c:pt>
                <c:pt idx="5">
                  <c:v>0.21</c:v>
                </c:pt>
                <c:pt idx="7">
                  <c:v>0.17</c:v>
                </c:pt>
                <c:pt idx="8">
                  <c:v>0.15</c:v>
                </c:pt>
                <c:pt idx="10">
                  <c:v>0.16</c:v>
                </c:pt>
              </c:numCache>
            </c:numRef>
          </c:val>
          <c:extLst>
            <c:ext xmlns:c16="http://schemas.microsoft.com/office/drawing/2014/chart" uri="{C3380CC4-5D6E-409C-BE32-E72D297353CC}">
              <c16:uniqueId val="{00000001-F4FF-4B34-9B9A-FF06DEE079DA}"/>
            </c:ext>
          </c:extLst>
        </c:ser>
        <c:ser>
          <c:idx val="2"/>
          <c:order val="2"/>
          <c:tx>
            <c:strRef>
              <c:f>Sheet1!$D$1</c:f>
              <c:strCache>
                <c:ptCount val="1"/>
                <c:pt idx="0">
                  <c:v>Yes</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Sheet1!$A$5:$A$15</c:f>
              <c:strCache>
                <c:ptCount val="11"/>
                <c:pt idx="0">
                  <c:v>50+ y.o.</c:v>
                </c:pt>
                <c:pt idx="1">
                  <c:v>35-50 y.o.</c:v>
                </c:pt>
                <c:pt idx="2">
                  <c:v>18-34 y.o.</c:v>
                </c:pt>
                <c:pt idx="4">
                  <c:v>FR</c:v>
                </c:pt>
                <c:pt idx="5">
                  <c:v>NL</c:v>
                </c:pt>
                <c:pt idx="7">
                  <c:v>women</c:v>
                </c:pt>
                <c:pt idx="8">
                  <c:v>men</c:v>
                </c:pt>
                <c:pt idx="10">
                  <c:v>total BE 18+</c:v>
                </c:pt>
              </c:strCache>
            </c:strRef>
          </c:cat>
          <c:val>
            <c:numRef>
              <c:f>Sheet1!$D$5:$D$15</c:f>
              <c:numCache>
                <c:formatCode>0%</c:formatCode>
                <c:ptCount val="11"/>
                <c:pt idx="0">
                  <c:v>0.13</c:v>
                </c:pt>
                <c:pt idx="1">
                  <c:v>0.16</c:v>
                </c:pt>
                <c:pt idx="2">
                  <c:v>0.18</c:v>
                </c:pt>
                <c:pt idx="4">
                  <c:v>0.24</c:v>
                </c:pt>
                <c:pt idx="5">
                  <c:v>0.09</c:v>
                </c:pt>
                <c:pt idx="7">
                  <c:v>0.15</c:v>
                </c:pt>
                <c:pt idx="8">
                  <c:v>0.16</c:v>
                </c:pt>
                <c:pt idx="10">
                  <c:v>0.15</c:v>
                </c:pt>
              </c:numCache>
            </c:numRef>
          </c:val>
          <c:extLst>
            <c:ext xmlns:c16="http://schemas.microsoft.com/office/drawing/2014/chart" uri="{C3380CC4-5D6E-409C-BE32-E72D297353CC}">
              <c16:uniqueId val="{00000002-F4FF-4B34-9B9A-FF06DEE079DA}"/>
            </c:ext>
          </c:extLst>
        </c:ser>
        <c:dLbls>
          <c:showLegendKey val="0"/>
          <c:showVal val="0"/>
          <c:showCatName val="0"/>
          <c:showSerName val="0"/>
          <c:showPercent val="0"/>
          <c:showBubbleSize val="0"/>
        </c:dLbls>
        <c:gapWidth val="150"/>
        <c:overlap val="100"/>
        <c:axId val="535692640"/>
        <c:axId val="535690672"/>
      </c:barChart>
      <c:catAx>
        <c:axId val="535692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535690672"/>
        <c:crosses val="autoZero"/>
        <c:auto val="1"/>
        <c:lblAlgn val="ctr"/>
        <c:lblOffset val="100"/>
        <c:noMultiLvlLbl val="0"/>
      </c:catAx>
      <c:valAx>
        <c:axId val="53569067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35692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BE</c:v>
                </c:pt>
              </c:strCache>
            </c:strRef>
          </c:tx>
          <c:spPr>
            <a:solidFill>
              <a:srgbClr val="FFD800"/>
            </a:solidFill>
            <a:ln>
              <a:noFill/>
            </a:ln>
            <a:effectLst/>
          </c:spPr>
          <c:invertIfNegative val="0"/>
          <c:dPt>
            <c:idx val="3"/>
            <c:invertIfNegative val="0"/>
            <c:bubble3D val="0"/>
            <c:spPr>
              <a:solidFill>
                <a:srgbClr val="143C86"/>
              </a:solidFill>
              <a:ln>
                <a:noFill/>
              </a:ln>
              <a:effectLst/>
            </c:spPr>
            <c:extLst>
              <c:ext xmlns:c16="http://schemas.microsoft.com/office/drawing/2014/chart" uri="{C3380CC4-5D6E-409C-BE32-E72D297353CC}">
                <c16:uniqueId val="{0000000B-DA35-4DDF-9E30-BB3F50055541}"/>
              </c:ext>
            </c:extLst>
          </c:dPt>
          <c:dPt>
            <c:idx val="4"/>
            <c:invertIfNegative val="0"/>
            <c:bubble3D val="0"/>
            <c:spPr>
              <a:solidFill>
                <a:srgbClr val="EA1926"/>
              </a:solidFill>
              <a:ln>
                <a:noFill/>
              </a:ln>
              <a:effectLst/>
            </c:spPr>
            <c:extLst>
              <c:ext xmlns:c16="http://schemas.microsoft.com/office/drawing/2014/chart" uri="{C3380CC4-5D6E-409C-BE32-E72D297353CC}">
                <c16:uniqueId val="{0000000A-DA35-4DDF-9E30-BB3F50055541}"/>
              </c:ext>
            </c:extLst>
          </c:dPt>
          <c:dPt>
            <c:idx val="5"/>
            <c:invertIfNegative val="0"/>
            <c:bubble3D val="0"/>
            <c:spPr>
              <a:solidFill>
                <a:srgbClr val="00A3E6"/>
              </a:solidFill>
              <a:ln>
                <a:noFill/>
              </a:ln>
              <a:effectLst/>
            </c:spPr>
            <c:extLst>
              <c:ext xmlns:c16="http://schemas.microsoft.com/office/drawing/2014/chart" uri="{C3380CC4-5D6E-409C-BE32-E72D297353CC}">
                <c16:uniqueId val="{00000009-DA35-4DDF-9E30-BB3F50055541}"/>
              </c:ext>
            </c:extLst>
          </c:dPt>
          <c:dPt>
            <c:idx val="6"/>
            <c:invertIfNegative val="0"/>
            <c:bubble3D val="0"/>
            <c:spPr>
              <a:solidFill>
                <a:srgbClr val="E71722"/>
              </a:solidFill>
              <a:ln>
                <a:noFill/>
              </a:ln>
              <a:effectLst/>
            </c:spPr>
            <c:extLst>
              <c:ext xmlns:c16="http://schemas.microsoft.com/office/drawing/2014/chart" uri="{C3380CC4-5D6E-409C-BE32-E72D297353CC}">
                <c16:uniqueId val="{00000008-DA35-4DDF-9E30-BB3F50055541}"/>
              </c:ext>
            </c:extLst>
          </c:dPt>
          <c:dPt>
            <c:idx val="7"/>
            <c:invertIfNegative val="0"/>
            <c:bubble3D val="0"/>
            <c:spPr>
              <a:solidFill>
                <a:srgbClr val="005FB4"/>
              </a:solidFill>
              <a:ln>
                <a:noFill/>
              </a:ln>
              <a:effectLst/>
            </c:spPr>
            <c:extLst>
              <c:ext xmlns:c16="http://schemas.microsoft.com/office/drawing/2014/chart" uri="{C3380CC4-5D6E-409C-BE32-E72D297353CC}">
                <c16:uniqueId val="{00000007-DA35-4DDF-9E30-BB3F50055541}"/>
              </c:ext>
            </c:extLst>
          </c:dPt>
          <c:dPt>
            <c:idx val="8"/>
            <c:invertIfNegative val="0"/>
            <c:bubble3D val="0"/>
            <c:spPr>
              <a:solidFill>
                <a:srgbClr val="1B2F91"/>
              </a:solidFill>
              <a:ln>
                <a:noFill/>
              </a:ln>
              <a:effectLst/>
            </c:spPr>
            <c:extLst>
              <c:ext xmlns:c16="http://schemas.microsoft.com/office/drawing/2014/chart" uri="{C3380CC4-5D6E-409C-BE32-E72D297353CC}">
                <c16:uniqueId val="{00000006-DA35-4DDF-9E30-BB3F50055541}"/>
              </c:ext>
            </c:extLst>
          </c:dPt>
          <c:dPt>
            <c:idx val="9"/>
            <c:invertIfNegative val="0"/>
            <c:bubble3D val="0"/>
            <c:spPr>
              <a:solidFill>
                <a:srgbClr val="43B1D6"/>
              </a:solidFill>
              <a:ln>
                <a:noFill/>
              </a:ln>
              <a:effectLst/>
            </c:spPr>
            <c:extLst>
              <c:ext xmlns:c16="http://schemas.microsoft.com/office/drawing/2014/chart" uri="{C3380CC4-5D6E-409C-BE32-E72D297353CC}">
                <c16:uniqueId val="{00000005-DA35-4DDF-9E30-BB3F50055541}"/>
              </c:ext>
            </c:extLst>
          </c:dPt>
          <c:dPt>
            <c:idx val="10"/>
            <c:invertIfNegative val="0"/>
            <c:bubble3D val="0"/>
            <c:spPr>
              <a:solidFill>
                <a:srgbClr val="FF4141"/>
              </a:solidFill>
              <a:ln>
                <a:noFill/>
              </a:ln>
              <a:effectLst/>
            </c:spPr>
            <c:extLst>
              <c:ext xmlns:c16="http://schemas.microsoft.com/office/drawing/2014/chart" uri="{C3380CC4-5D6E-409C-BE32-E72D297353CC}">
                <c16:uniqueId val="{00000004-DA35-4DDF-9E30-BB3F50055541}"/>
              </c:ext>
            </c:extLst>
          </c:dPt>
          <c:dPt>
            <c:idx val="11"/>
            <c:invertIfNegative val="0"/>
            <c:bubble3D val="0"/>
            <c:spPr>
              <a:solidFill>
                <a:srgbClr val="ED7119"/>
              </a:solidFill>
              <a:ln>
                <a:noFill/>
              </a:ln>
              <a:effectLst/>
            </c:spPr>
            <c:extLst>
              <c:ext xmlns:c16="http://schemas.microsoft.com/office/drawing/2014/chart" uri="{C3380CC4-5D6E-409C-BE32-E72D297353CC}">
                <c16:uniqueId val="{00000003-DA35-4DDF-9E30-BB3F5005554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drive services</c:v>
                </c:pt>
                <c:pt idx="1">
                  <c:v>local farmers or local organic shops</c:v>
                </c:pt>
                <c:pt idx="3">
                  <c:v>Bio-Planet</c:v>
                </c:pt>
                <c:pt idx="4">
                  <c:v>Cora</c:v>
                </c:pt>
                <c:pt idx="5">
                  <c:v>Albert Heijn</c:v>
                </c:pt>
                <c:pt idx="6">
                  <c:v>Carrefour Hypermarket</c:v>
                </c:pt>
                <c:pt idx="7">
                  <c:v>Carrefour Market &amp; Express</c:v>
                </c:pt>
                <c:pt idx="8">
                  <c:v>Lidl</c:v>
                </c:pt>
                <c:pt idx="9">
                  <c:v>Aldi</c:v>
                </c:pt>
                <c:pt idx="10">
                  <c:v>Delhaize</c:v>
                </c:pt>
                <c:pt idx="11">
                  <c:v>Colruyt</c:v>
                </c:pt>
              </c:strCache>
            </c:strRef>
          </c:cat>
          <c:val>
            <c:numRef>
              <c:f>Sheet1!$B$2:$B$13</c:f>
              <c:numCache>
                <c:formatCode>0\%</c:formatCode>
                <c:ptCount val="12"/>
                <c:pt idx="0">
                  <c:v>2.1413276231263398</c:v>
                </c:pt>
                <c:pt idx="1">
                  <c:v>13.918629550321199</c:v>
                </c:pt>
                <c:pt idx="3">
                  <c:v>2.1413276231263398</c:v>
                </c:pt>
                <c:pt idx="4">
                  <c:v>3.4261241970021401</c:v>
                </c:pt>
                <c:pt idx="5">
                  <c:v>11.9914346895075</c:v>
                </c:pt>
                <c:pt idx="6">
                  <c:v>18.201284796573901</c:v>
                </c:pt>
                <c:pt idx="7">
                  <c:v>28.4796573875803</c:v>
                </c:pt>
                <c:pt idx="8">
                  <c:v>31.0492505353319</c:v>
                </c:pt>
                <c:pt idx="9">
                  <c:v>41.541755888650997</c:v>
                </c:pt>
                <c:pt idx="10">
                  <c:v>42.826552462526799</c:v>
                </c:pt>
                <c:pt idx="11">
                  <c:v>48.394004282655203</c:v>
                </c:pt>
              </c:numCache>
            </c:numRef>
          </c:val>
          <c:extLst>
            <c:ext xmlns:c16="http://schemas.microsoft.com/office/drawing/2014/chart" uri="{C3380CC4-5D6E-409C-BE32-E72D297353CC}">
              <c16:uniqueId val="{00000000-DA35-4DDF-9E30-BB3F50055541}"/>
            </c:ext>
          </c:extLst>
        </c:ser>
        <c:dLbls>
          <c:dLblPos val="outEnd"/>
          <c:showLegendKey val="0"/>
          <c:showVal val="1"/>
          <c:showCatName val="0"/>
          <c:showSerName val="0"/>
          <c:showPercent val="0"/>
          <c:showBubbleSize val="0"/>
        </c:dLbls>
        <c:gapWidth val="182"/>
        <c:axId val="1772149648"/>
        <c:axId val="1583578704"/>
      </c:barChart>
      <c:catAx>
        <c:axId val="1772149648"/>
        <c:scaling>
          <c:orientation val="minMax"/>
        </c:scaling>
        <c:delete val="1"/>
        <c:axPos val="l"/>
        <c:numFmt formatCode="General" sourceLinked="1"/>
        <c:majorTickMark val="none"/>
        <c:minorTickMark val="none"/>
        <c:tickLblPos val="nextTo"/>
        <c:crossAx val="1583578704"/>
        <c:crosses val="autoZero"/>
        <c:auto val="1"/>
        <c:lblAlgn val="ctr"/>
        <c:lblOffset val="100"/>
        <c:noMultiLvlLbl val="0"/>
      </c:catAx>
      <c:valAx>
        <c:axId val="1583578704"/>
        <c:scaling>
          <c:orientation val="minMax"/>
          <c:max val="5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72149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BE</c:v>
                </c:pt>
              </c:strCache>
            </c:strRef>
          </c:tx>
          <c:spPr>
            <a:solidFill>
              <a:srgbClr val="FFD800"/>
            </a:solidFill>
            <a:ln>
              <a:noFill/>
            </a:ln>
            <a:effectLst/>
          </c:spPr>
          <c:invertIfNegative val="0"/>
          <c:dPt>
            <c:idx val="3"/>
            <c:invertIfNegative val="0"/>
            <c:bubble3D val="0"/>
            <c:spPr>
              <a:solidFill>
                <a:srgbClr val="143C86"/>
              </a:solidFill>
              <a:ln>
                <a:noFill/>
              </a:ln>
              <a:effectLst/>
            </c:spPr>
            <c:extLst>
              <c:ext xmlns:c16="http://schemas.microsoft.com/office/drawing/2014/chart" uri="{C3380CC4-5D6E-409C-BE32-E72D297353CC}">
                <c16:uniqueId val="{0000000B-DA35-4DDF-9E30-BB3F50055541}"/>
              </c:ext>
            </c:extLst>
          </c:dPt>
          <c:dPt>
            <c:idx val="4"/>
            <c:invertIfNegative val="0"/>
            <c:bubble3D val="0"/>
            <c:spPr>
              <a:solidFill>
                <a:srgbClr val="EA1926"/>
              </a:solidFill>
              <a:ln>
                <a:noFill/>
              </a:ln>
              <a:effectLst/>
            </c:spPr>
            <c:extLst>
              <c:ext xmlns:c16="http://schemas.microsoft.com/office/drawing/2014/chart" uri="{C3380CC4-5D6E-409C-BE32-E72D297353CC}">
                <c16:uniqueId val="{0000000A-DA35-4DDF-9E30-BB3F50055541}"/>
              </c:ext>
            </c:extLst>
          </c:dPt>
          <c:dPt>
            <c:idx val="5"/>
            <c:invertIfNegative val="0"/>
            <c:bubble3D val="0"/>
            <c:spPr>
              <a:solidFill>
                <a:srgbClr val="00A3E6"/>
              </a:solidFill>
              <a:ln>
                <a:noFill/>
              </a:ln>
              <a:effectLst/>
            </c:spPr>
            <c:extLst>
              <c:ext xmlns:c16="http://schemas.microsoft.com/office/drawing/2014/chart" uri="{C3380CC4-5D6E-409C-BE32-E72D297353CC}">
                <c16:uniqueId val="{00000009-DA35-4DDF-9E30-BB3F50055541}"/>
              </c:ext>
            </c:extLst>
          </c:dPt>
          <c:dPt>
            <c:idx val="6"/>
            <c:invertIfNegative val="0"/>
            <c:bubble3D val="0"/>
            <c:spPr>
              <a:solidFill>
                <a:srgbClr val="E71722"/>
              </a:solidFill>
              <a:ln>
                <a:noFill/>
              </a:ln>
              <a:effectLst/>
            </c:spPr>
            <c:extLst>
              <c:ext xmlns:c16="http://schemas.microsoft.com/office/drawing/2014/chart" uri="{C3380CC4-5D6E-409C-BE32-E72D297353CC}">
                <c16:uniqueId val="{00000008-DA35-4DDF-9E30-BB3F50055541}"/>
              </c:ext>
            </c:extLst>
          </c:dPt>
          <c:dPt>
            <c:idx val="7"/>
            <c:invertIfNegative val="0"/>
            <c:bubble3D val="0"/>
            <c:spPr>
              <a:solidFill>
                <a:srgbClr val="005FB4"/>
              </a:solidFill>
              <a:ln>
                <a:noFill/>
              </a:ln>
              <a:effectLst/>
            </c:spPr>
            <c:extLst>
              <c:ext xmlns:c16="http://schemas.microsoft.com/office/drawing/2014/chart" uri="{C3380CC4-5D6E-409C-BE32-E72D297353CC}">
                <c16:uniqueId val="{00000007-DA35-4DDF-9E30-BB3F50055541}"/>
              </c:ext>
            </c:extLst>
          </c:dPt>
          <c:dPt>
            <c:idx val="8"/>
            <c:invertIfNegative val="0"/>
            <c:bubble3D val="0"/>
            <c:spPr>
              <a:solidFill>
                <a:srgbClr val="1B2F91"/>
              </a:solidFill>
              <a:ln>
                <a:noFill/>
              </a:ln>
              <a:effectLst/>
            </c:spPr>
            <c:extLst>
              <c:ext xmlns:c16="http://schemas.microsoft.com/office/drawing/2014/chart" uri="{C3380CC4-5D6E-409C-BE32-E72D297353CC}">
                <c16:uniqueId val="{00000006-DA35-4DDF-9E30-BB3F50055541}"/>
              </c:ext>
            </c:extLst>
          </c:dPt>
          <c:dPt>
            <c:idx val="9"/>
            <c:invertIfNegative val="0"/>
            <c:bubble3D val="0"/>
            <c:spPr>
              <a:solidFill>
                <a:srgbClr val="43B1D6"/>
              </a:solidFill>
              <a:ln>
                <a:noFill/>
              </a:ln>
              <a:effectLst/>
            </c:spPr>
            <c:extLst>
              <c:ext xmlns:c16="http://schemas.microsoft.com/office/drawing/2014/chart" uri="{C3380CC4-5D6E-409C-BE32-E72D297353CC}">
                <c16:uniqueId val="{00000005-DA35-4DDF-9E30-BB3F50055541}"/>
              </c:ext>
            </c:extLst>
          </c:dPt>
          <c:dPt>
            <c:idx val="10"/>
            <c:invertIfNegative val="0"/>
            <c:bubble3D val="0"/>
            <c:spPr>
              <a:solidFill>
                <a:srgbClr val="FF4141"/>
              </a:solidFill>
              <a:ln>
                <a:noFill/>
              </a:ln>
              <a:effectLst/>
            </c:spPr>
            <c:extLst>
              <c:ext xmlns:c16="http://schemas.microsoft.com/office/drawing/2014/chart" uri="{C3380CC4-5D6E-409C-BE32-E72D297353CC}">
                <c16:uniqueId val="{00000004-DA35-4DDF-9E30-BB3F50055541}"/>
              </c:ext>
            </c:extLst>
          </c:dPt>
          <c:dPt>
            <c:idx val="11"/>
            <c:invertIfNegative val="0"/>
            <c:bubble3D val="0"/>
            <c:spPr>
              <a:solidFill>
                <a:srgbClr val="ED7119"/>
              </a:solidFill>
              <a:ln>
                <a:noFill/>
              </a:ln>
              <a:effectLst/>
            </c:spPr>
            <c:extLst>
              <c:ext xmlns:c16="http://schemas.microsoft.com/office/drawing/2014/chart" uri="{C3380CC4-5D6E-409C-BE32-E72D297353CC}">
                <c16:uniqueId val="{00000003-DA35-4DDF-9E30-BB3F5005554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drive services</c:v>
                </c:pt>
                <c:pt idx="1">
                  <c:v>local farmers or local organic shops</c:v>
                </c:pt>
                <c:pt idx="3">
                  <c:v>Bio-Planet</c:v>
                </c:pt>
                <c:pt idx="4">
                  <c:v>Cora</c:v>
                </c:pt>
                <c:pt idx="5">
                  <c:v>Albert Heijn</c:v>
                </c:pt>
                <c:pt idx="6">
                  <c:v>Carrefour Hypermarket</c:v>
                </c:pt>
                <c:pt idx="7">
                  <c:v>Carrefour Market &amp; Express</c:v>
                </c:pt>
                <c:pt idx="8">
                  <c:v>Lidl</c:v>
                </c:pt>
                <c:pt idx="9">
                  <c:v>Aldi</c:v>
                </c:pt>
                <c:pt idx="10">
                  <c:v>Delhaize</c:v>
                </c:pt>
                <c:pt idx="11">
                  <c:v>Colruyt</c:v>
                </c:pt>
              </c:strCache>
            </c:strRef>
          </c:cat>
          <c:val>
            <c:numRef>
              <c:f>Sheet1!$B$2:$B$13</c:f>
              <c:numCache>
                <c:formatCode>0\%</c:formatCode>
                <c:ptCount val="12"/>
                <c:pt idx="0">
                  <c:v>3.6</c:v>
                </c:pt>
                <c:pt idx="1">
                  <c:v>15.6</c:v>
                </c:pt>
                <c:pt idx="3">
                  <c:v>2.6</c:v>
                </c:pt>
                <c:pt idx="4">
                  <c:v>2.8</c:v>
                </c:pt>
                <c:pt idx="5">
                  <c:v>8.6</c:v>
                </c:pt>
                <c:pt idx="6">
                  <c:v>12</c:v>
                </c:pt>
                <c:pt idx="7">
                  <c:v>16.600000000000001</c:v>
                </c:pt>
                <c:pt idx="8">
                  <c:v>24.8</c:v>
                </c:pt>
                <c:pt idx="9">
                  <c:v>29</c:v>
                </c:pt>
                <c:pt idx="10">
                  <c:v>29</c:v>
                </c:pt>
                <c:pt idx="11">
                  <c:v>39.799999999999997</c:v>
                </c:pt>
              </c:numCache>
            </c:numRef>
          </c:val>
          <c:extLst>
            <c:ext xmlns:c16="http://schemas.microsoft.com/office/drawing/2014/chart" uri="{C3380CC4-5D6E-409C-BE32-E72D297353CC}">
              <c16:uniqueId val="{00000000-DA35-4DDF-9E30-BB3F50055541}"/>
            </c:ext>
          </c:extLst>
        </c:ser>
        <c:dLbls>
          <c:dLblPos val="outEnd"/>
          <c:showLegendKey val="0"/>
          <c:showVal val="1"/>
          <c:showCatName val="0"/>
          <c:showSerName val="0"/>
          <c:showPercent val="0"/>
          <c:showBubbleSize val="0"/>
        </c:dLbls>
        <c:gapWidth val="182"/>
        <c:axId val="1772149648"/>
        <c:axId val="1583578704"/>
      </c:barChart>
      <c:catAx>
        <c:axId val="1772149648"/>
        <c:scaling>
          <c:orientation val="minMax"/>
        </c:scaling>
        <c:delete val="1"/>
        <c:axPos val="l"/>
        <c:numFmt formatCode="General" sourceLinked="1"/>
        <c:majorTickMark val="none"/>
        <c:minorTickMark val="none"/>
        <c:tickLblPos val="nextTo"/>
        <c:crossAx val="1583578704"/>
        <c:crosses val="autoZero"/>
        <c:auto val="1"/>
        <c:lblAlgn val="ctr"/>
        <c:lblOffset val="100"/>
        <c:noMultiLvlLbl val="0"/>
      </c:catAx>
      <c:valAx>
        <c:axId val="1583578704"/>
        <c:scaling>
          <c:orientation val="minMax"/>
          <c:max val="45"/>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72149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Very well+well</c:v>
                </c:pt>
              </c:strCache>
            </c:strRef>
          </c:tx>
          <c:spPr>
            <a:solidFill>
              <a:srgbClr val="FFC000"/>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4-61E6-4BF6-BBE8-E0A847108071}"/>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1E6-4BF6-BBE8-E0A84710807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drive services</c:v>
                </c:pt>
                <c:pt idx="1">
                  <c:v>local or organic</c:v>
                </c:pt>
                <c:pt idx="3">
                  <c:v>Cora</c:v>
                </c:pt>
                <c:pt idx="4">
                  <c:v>Bio-Planet</c:v>
                </c:pt>
                <c:pt idx="5">
                  <c:v>Aldi</c:v>
                </c:pt>
                <c:pt idx="6">
                  <c:v>Carrefour Market &amp; Express</c:v>
                </c:pt>
                <c:pt idx="7">
                  <c:v>Delhaize</c:v>
                </c:pt>
                <c:pt idx="8">
                  <c:v>Albert Heijn</c:v>
                </c:pt>
                <c:pt idx="9">
                  <c:v>Carrefour Hypermarchés</c:v>
                </c:pt>
                <c:pt idx="10">
                  <c:v>Lidl</c:v>
                </c:pt>
                <c:pt idx="11">
                  <c:v>Colruyt</c:v>
                </c:pt>
              </c:strCache>
            </c:strRef>
          </c:cat>
          <c:val>
            <c:numRef>
              <c:f>Sheet1!$B$2:$B$13</c:f>
              <c:numCache>
                <c:formatCode>0%</c:formatCode>
                <c:ptCount val="12"/>
                <c:pt idx="0">
                  <c:v>0.9</c:v>
                </c:pt>
                <c:pt idx="1">
                  <c:v>0.92300000000000004</c:v>
                </c:pt>
                <c:pt idx="3">
                  <c:v>0.68799999999999994</c:v>
                </c:pt>
                <c:pt idx="4">
                  <c:v>0.8</c:v>
                </c:pt>
                <c:pt idx="5">
                  <c:v>0.876</c:v>
                </c:pt>
                <c:pt idx="6">
                  <c:v>0.88</c:v>
                </c:pt>
                <c:pt idx="7">
                  <c:v>0.88500000000000001</c:v>
                </c:pt>
                <c:pt idx="8">
                  <c:v>0.89300000000000002</c:v>
                </c:pt>
                <c:pt idx="9">
                  <c:v>0.90600000000000003</c:v>
                </c:pt>
                <c:pt idx="10">
                  <c:v>0.92400000000000004</c:v>
                </c:pt>
                <c:pt idx="11">
                  <c:v>0.92500000000000004</c:v>
                </c:pt>
              </c:numCache>
            </c:numRef>
          </c:val>
          <c:extLst>
            <c:ext xmlns:c16="http://schemas.microsoft.com/office/drawing/2014/chart" uri="{C3380CC4-5D6E-409C-BE32-E72D297353CC}">
              <c16:uniqueId val="{00000000-61E6-4BF6-BBE8-E0A847108071}"/>
            </c:ext>
          </c:extLst>
        </c:ser>
        <c:dLbls>
          <c:showLegendKey val="0"/>
          <c:showVal val="0"/>
          <c:showCatName val="0"/>
          <c:showSerName val="0"/>
          <c:showPercent val="0"/>
          <c:showBubbleSize val="0"/>
        </c:dLbls>
        <c:gapWidth val="182"/>
        <c:axId val="540203519"/>
        <c:axId val="540205159"/>
      </c:barChart>
      <c:catAx>
        <c:axId val="540203519"/>
        <c:scaling>
          <c:orientation val="minMax"/>
        </c:scaling>
        <c:delete val="1"/>
        <c:axPos val="l"/>
        <c:numFmt formatCode="General" sourceLinked="1"/>
        <c:majorTickMark val="none"/>
        <c:minorTickMark val="none"/>
        <c:tickLblPos val="nextTo"/>
        <c:crossAx val="540205159"/>
        <c:crosses val="autoZero"/>
        <c:auto val="1"/>
        <c:lblAlgn val="ctr"/>
        <c:lblOffset val="100"/>
        <c:noMultiLvlLbl val="0"/>
      </c:catAx>
      <c:valAx>
        <c:axId val="54020515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540203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2"/>
          <c:order val="0"/>
          <c:tx>
            <c:strRef>
              <c:f>Sheet1!$D$1</c:f>
              <c:strCache>
                <c:ptCount val="1"/>
                <c:pt idx="0">
                  <c:v>FR</c:v>
                </c:pt>
              </c:strCache>
            </c:strRef>
          </c:tx>
          <c:spPr>
            <a:solidFill>
              <a:srgbClr val="C00000"/>
            </a:solidFill>
            <a:ln>
              <a:noFill/>
            </a:ln>
            <a:effectLst/>
          </c:spPr>
          <c:invertIfNegative val="0"/>
          <c:dLbls>
            <c:dLbl>
              <c:idx val="1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BFE-492E-8AF0-FA96A85A13F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fr-FR"/>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AS Adventure</c:v>
                </c:pt>
                <c:pt idx="1">
                  <c:v>Galeria Inno</c:v>
                </c:pt>
                <c:pt idx="2">
                  <c:v>Fnac</c:v>
                </c:pt>
                <c:pt idx="3">
                  <c:v>Vanden Borre</c:v>
                </c:pt>
                <c:pt idx="4">
                  <c:v>Krëfel</c:v>
                </c:pt>
                <c:pt idx="5">
                  <c:v>Coolblue</c:v>
                </c:pt>
                <c:pt idx="6">
                  <c:v>Ikea</c:v>
                </c:pt>
                <c:pt idx="7">
                  <c:v>Media Markt</c:v>
                </c:pt>
                <c:pt idx="8">
                  <c:v>Tom&amp;Co</c:v>
                </c:pt>
                <c:pt idx="9">
                  <c:v>Decathlon </c:v>
                </c:pt>
                <c:pt idx="10">
                  <c:v>Amazon</c:v>
                </c:pt>
                <c:pt idx="11">
                  <c:v>Bol.com</c:v>
                </c:pt>
              </c:strCache>
            </c:strRef>
          </c:cat>
          <c:val>
            <c:numRef>
              <c:f>Sheet1!$D$2:$D$13</c:f>
              <c:numCache>
                <c:formatCode>0.00</c:formatCode>
                <c:ptCount val="12"/>
                <c:pt idx="0">
                  <c:v>1.4218009478672999E-2</c:v>
                </c:pt>
                <c:pt idx="1">
                  <c:v>2.8436018957345998E-2</c:v>
                </c:pt>
                <c:pt idx="2">
                  <c:v>5.6872037914691899E-2</c:v>
                </c:pt>
                <c:pt idx="3">
                  <c:v>6.1611374407582901E-2</c:v>
                </c:pt>
                <c:pt idx="4">
                  <c:v>4.7393364928909998E-2</c:v>
                </c:pt>
                <c:pt idx="5">
                  <c:v>0.11374407582938399</c:v>
                </c:pt>
                <c:pt idx="6">
                  <c:v>2.8436018957345998E-2</c:v>
                </c:pt>
                <c:pt idx="7">
                  <c:v>9.9526066350710901E-2</c:v>
                </c:pt>
                <c:pt idx="8">
                  <c:v>0.13270142180094799</c:v>
                </c:pt>
                <c:pt idx="9">
                  <c:v>0.14691943127962101</c:v>
                </c:pt>
                <c:pt idx="10">
                  <c:v>0.28909952606635098</c:v>
                </c:pt>
                <c:pt idx="11">
                  <c:v>4.7393364928909998E-2</c:v>
                </c:pt>
              </c:numCache>
            </c:numRef>
          </c:val>
          <c:extLst>
            <c:ext xmlns:c16="http://schemas.microsoft.com/office/drawing/2014/chart" uri="{C3380CC4-5D6E-409C-BE32-E72D297353CC}">
              <c16:uniqueId val="{00000019-3BFE-492E-8AF0-FA96A85A13F8}"/>
            </c:ext>
          </c:extLst>
        </c:ser>
        <c:ser>
          <c:idx val="1"/>
          <c:order val="1"/>
          <c:tx>
            <c:strRef>
              <c:f>Sheet1!$C$1</c:f>
              <c:strCache>
                <c:ptCount val="1"/>
                <c:pt idx="0">
                  <c:v>NL</c:v>
                </c:pt>
              </c:strCache>
            </c:strRef>
          </c:tx>
          <c:spPr>
            <a:solidFill>
              <a:srgbClr val="797979"/>
            </a:solidFill>
            <a:ln>
              <a:noFill/>
            </a:ln>
            <a:effectLst/>
          </c:spPr>
          <c:invertIfNegative val="0"/>
          <c:dLbls>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BFE-492E-8AF0-FA96A85A13F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AS Adventure</c:v>
                </c:pt>
                <c:pt idx="1">
                  <c:v>Galeria Inno</c:v>
                </c:pt>
                <c:pt idx="2">
                  <c:v>Fnac</c:v>
                </c:pt>
                <c:pt idx="3">
                  <c:v>Vanden Borre</c:v>
                </c:pt>
                <c:pt idx="4">
                  <c:v>Krëfel</c:v>
                </c:pt>
                <c:pt idx="5">
                  <c:v>Coolblue</c:v>
                </c:pt>
                <c:pt idx="6">
                  <c:v>Ikea</c:v>
                </c:pt>
                <c:pt idx="7">
                  <c:v>Media Markt</c:v>
                </c:pt>
                <c:pt idx="8">
                  <c:v>Tom&amp;Co</c:v>
                </c:pt>
                <c:pt idx="9">
                  <c:v>Decathlon </c:v>
                </c:pt>
                <c:pt idx="10">
                  <c:v>Amazon</c:v>
                </c:pt>
                <c:pt idx="11">
                  <c:v>Bol.com</c:v>
                </c:pt>
              </c:strCache>
            </c:strRef>
          </c:cat>
          <c:val>
            <c:numRef>
              <c:f>Sheet1!$C$2:$C$13</c:f>
              <c:numCache>
                <c:formatCode>0.00</c:formatCode>
                <c:ptCount val="12"/>
                <c:pt idx="0">
                  <c:v>6.9204152249135002E-3</c:v>
                </c:pt>
                <c:pt idx="1">
                  <c:v>1.03806228373702E-2</c:v>
                </c:pt>
                <c:pt idx="2">
                  <c:v>2.42214532871972E-2</c:v>
                </c:pt>
                <c:pt idx="3">
                  <c:v>3.4602076124567498E-2</c:v>
                </c:pt>
                <c:pt idx="4">
                  <c:v>4.8442906574394505E-2</c:v>
                </c:pt>
                <c:pt idx="5">
                  <c:v>2.42214532871972E-2</c:v>
                </c:pt>
                <c:pt idx="6">
                  <c:v>8.9965397923875409E-2</c:v>
                </c:pt>
                <c:pt idx="7">
                  <c:v>5.1903114186851201E-2</c:v>
                </c:pt>
                <c:pt idx="8">
                  <c:v>3.8062283737024201E-2</c:v>
                </c:pt>
                <c:pt idx="9">
                  <c:v>5.1903114186851201E-2</c:v>
                </c:pt>
                <c:pt idx="10">
                  <c:v>7.2664359861591699E-2</c:v>
                </c:pt>
                <c:pt idx="11">
                  <c:v>0.40484429065743904</c:v>
                </c:pt>
              </c:numCache>
            </c:numRef>
          </c:val>
          <c:extLst>
            <c:ext xmlns:c16="http://schemas.microsoft.com/office/drawing/2014/chart" uri="{C3380CC4-5D6E-409C-BE32-E72D297353CC}">
              <c16:uniqueId val="{00000018-3BFE-492E-8AF0-FA96A85A13F8}"/>
            </c:ext>
          </c:extLst>
        </c:ser>
        <c:ser>
          <c:idx val="0"/>
          <c:order val="2"/>
          <c:tx>
            <c:strRef>
              <c:f>Sheet1!$B$1</c:f>
              <c:strCache>
                <c:ptCount val="1"/>
                <c:pt idx="0">
                  <c:v>TOTAL BE</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2-CC75-410F-97D0-2BA0A55C2C52}"/>
              </c:ext>
            </c:extLst>
          </c:dPt>
          <c:dPt>
            <c:idx val="1"/>
            <c:invertIfNegative val="0"/>
            <c:bubble3D val="0"/>
            <c:spPr>
              <a:solidFill>
                <a:srgbClr val="FFC000"/>
              </a:solidFill>
              <a:ln>
                <a:noFill/>
              </a:ln>
              <a:effectLst/>
            </c:spPr>
            <c:extLst>
              <c:ext xmlns:c16="http://schemas.microsoft.com/office/drawing/2014/chart" uri="{C3380CC4-5D6E-409C-BE32-E72D297353CC}">
                <c16:uniqueId val="{00000000-CC75-410F-97D0-2BA0A55C2C52}"/>
              </c:ext>
            </c:extLst>
          </c:dPt>
          <c:dPt>
            <c:idx val="2"/>
            <c:invertIfNegative val="0"/>
            <c:bubble3D val="0"/>
            <c:spPr>
              <a:solidFill>
                <a:srgbClr val="FFC000"/>
              </a:solidFill>
              <a:ln>
                <a:noFill/>
              </a:ln>
              <a:effectLst/>
            </c:spPr>
            <c:extLst>
              <c:ext xmlns:c16="http://schemas.microsoft.com/office/drawing/2014/chart" uri="{C3380CC4-5D6E-409C-BE32-E72D297353CC}">
                <c16:uniqueId val="{00000001-CC75-410F-97D0-2BA0A55C2C52}"/>
              </c:ext>
            </c:extLst>
          </c:dPt>
          <c:dPt>
            <c:idx val="3"/>
            <c:invertIfNegative val="0"/>
            <c:bubble3D val="0"/>
            <c:spPr>
              <a:solidFill>
                <a:srgbClr val="FFC000"/>
              </a:solidFill>
              <a:ln>
                <a:noFill/>
              </a:ln>
              <a:effectLst/>
            </c:spPr>
            <c:extLst>
              <c:ext xmlns:c16="http://schemas.microsoft.com/office/drawing/2014/chart" uri="{C3380CC4-5D6E-409C-BE32-E72D297353CC}">
                <c16:uniqueId val="{0000000B-DA35-4DDF-9E30-BB3F50055541}"/>
              </c:ext>
            </c:extLst>
          </c:dPt>
          <c:dPt>
            <c:idx val="4"/>
            <c:invertIfNegative val="0"/>
            <c:bubble3D val="0"/>
            <c:spPr>
              <a:solidFill>
                <a:srgbClr val="FFC000"/>
              </a:solidFill>
              <a:ln>
                <a:noFill/>
              </a:ln>
              <a:effectLst/>
            </c:spPr>
            <c:extLst>
              <c:ext xmlns:c16="http://schemas.microsoft.com/office/drawing/2014/chart" uri="{C3380CC4-5D6E-409C-BE32-E72D297353CC}">
                <c16:uniqueId val="{0000000A-DA35-4DDF-9E30-BB3F50055541}"/>
              </c:ext>
            </c:extLst>
          </c:dPt>
          <c:dPt>
            <c:idx val="5"/>
            <c:invertIfNegative val="0"/>
            <c:bubble3D val="0"/>
            <c:spPr>
              <a:solidFill>
                <a:srgbClr val="FFC000"/>
              </a:solidFill>
              <a:ln>
                <a:noFill/>
              </a:ln>
              <a:effectLst/>
            </c:spPr>
            <c:extLst>
              <c:ext xmlns:c16="http://schemas.microsoft.com/office/drawing/2014/chart" uri="{C3380CC4-5D6E-409C-BE32-E72D297353CC}">
                <c16:uniqueId val="{00000009-DA35-4DDF-9E30-BB3F50055541}"/>
              </c:ext>
            </c:extLst>
          </c:dPt>
          <c:dPt>
            <c:idx val="6"/>
            <c:invertIfNegative val="0"/>
            <c:bubble3D val="0"/>
            <c:spPr>
              <a:solidFill>
                <a:srgbClr val="FFC000"/>
              </a:solidFill>
              <a:ln>
                <a:noFill/>
              </a:ln>
              <a:effectLst/>
            </c:spPr>
            <c:extLst>
              <c:ext xmlns:c16="http://schemas.microsoft.com/office/drawing/2014/chart" uri="{C3380CC4-5D6E-409C-BE32-E72D297353CC}">
                <c16:uniqueId val="{00000008-DA35-4DDF-9E30-BB3F50055541}"/>
              </c:ext>
            </c:extLst>
          </c:dPt>
          <c:dPt>
            <c:idx val="7"/>
            <c:invertIfNegative val="0"/>
            <c:bubble3D val="0"/>
            <c:spPr>
              <a:solidFill>
                <a:srgbClr val="FFC000"/>
              </a:solidFill>
              <a:ln>
                <a:noFill/>
              </a:ln>
              <a:effectLst/>
            </c:spPr>
            <c:extLst>
              <c:ext xmlns:c16="http://schemas.microsoft.com/office/drawing/2014/chart" uri="{C3380CC4-5D6E-409C-BE32-E72D297353CC}">
                <c16:uniqueId val="{00000007-DA35-4DDF-9E30-BB3F50055541}"/>
              </c:ext>
            </c:extLst>
          </c:dPt>
          <c:dPt>
            <c:idx val="8"/>
            <c:invertIfNegative val="0"/>
            <c:bubble3D val="0"/>
            <c:spPr>
              <a:solidFill>
                <a:srgbClr val="FFC000"/>
              </a:solidFill>
              <a:ln>
                <a:noFill/>
              </a:ln>
              <a:effectLst/>
            </c:spPr>
            <c:extLst>
              <c:ext xmlns:c16="http://schemas.microsoft.com/office/drawing/2014/chart" uri="{C3380CC4-5D6E-409C-BE32-E72D297353CC}">
                <c16:uniqueId val="{00000006-DA35-4DDF-9E30-BB3F50055541}"/>
              </c:ext>
            </c:extLst>
          </c:dPt>
          <c:dPt>
            <c:idx val="9"/>
            <c:invertIfNegative val="0"/>
            <c:bubble3D val="0"/>
            <c:spPr>
              <a:solidFill>
                <a:srgbClr val="FFC000"/>
              </a:solidFill>
              <a:ln>
                <a:noFill/>
              </a:ln>
              <a:effectLst/>
            </c:spPr>
            <c:extLst>
              <c:ext xmlns:c16="http://schemas.microsoft.com/office/drawing/2014/chart" uri="{C3380CC4-5D6E-409C-BE32-E72D297353CC}">
                <c16:uniqueId val="{00000005-DA35-4DDF-9E30-BB3F50055541}"/>
              </c:ext>
            </c:extLst>
          </c:dPt>
          <c:dPt>
            <c:idx val="10"/>
            <c:invertIfNegative val="0"/>
            <c:bubble3D val="0"/>
            <c:spPr>
              <a:solidFill>
                <a:srgbClr val="FFC000"/>
              </a:solidFill>
              <a:ln w="28575">
                <a:solidFill>
                  <a:srgbClr val="FCB62C"/>
                </a:solidFill>
              </a:ln>
              <a:effectLst/>
            </c:spPr>
            <c:extLst>
              <c:ext xmlns:c16="http://schemas.microsoft.com/office/drawing/2014/chart" uri="{C3380CC4-5D6E-409C-BE32-E72D297353CC}">
                <c16:uniqueId val="{00000004-DA35-4DDF-9E30-BB3F50055541}"/>
              </c:ext>
            </c:extLst>
          </c:dPt>
          <c:dPt>
            <c:idx val="11"/>
            <c:invertIfNegative val="0"/>
            <c:bubble3D val="0"/>
            <c:spPr>
              <a:solidFill>
                <a:srgbClr val="FFC000"/>
              </a:solidFill>
              <a:ln>
                <a:noFill/>
              </a:ln>
              <a:effectLst/>
            </c:spPr>
            <c:extLst>
              <c:ext xmlns:c16="http://schemas.microsoft.com/office/drawing/2014/chart" uri="{C3380CC4-5D6E-409C-BE32-E72D297353CC}">
                <c16:uniqueId val="{00000003-DA35-4DDF-9E30-BB3F5005554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AS Adventure</c:v>
                </c:pt>
                <c:pt idx="1">
                  <c:v>Galeria Inno</c:v>
                </c:pt>
                <c:pt idx="2">
                  <c:v>Fnac</c:v>
                </c:pt>
                <c:pt idx="3">
                  <c:v>Vanden Borre</c:v>
                </c:pt>
                <c:pt idx="4">
                  <c:v>Krëfel</c:v>
                </c:pt>
                <c:pt idx="5">
                  <c:v>Coolblue</c:v>
                </c:pt>
                <c:pt idx="6">
                  <c:v>Ikea</c:v>
                </c:pt>
                <c:pt idx="7">
                  <c:v>Media Markt</c:v>
                </c:pt>
                <c:pt idx="8">
                  <c:v>Tom&amp;Co</c:v>
                </c:pt>
                <c:pt idx="9">
                  <c:v>Decathlon </c:v>
                </c:pt>
                <c:pt idx="10">
                  <c:v>Amazon</c:v>
                </c:pt>
                <c:pt idx="11">
                  <c:v>Bol.com</c:v>
                </c:pt>
              </c:strCache>
            </c:strRef>
          </c:cat>
          <c:val>
            <c:numRef>
              <c:f>Sheet1!$B$2:$B$13</c:f>
              <c:numCache>
                <c:formatCode>0.00</c:formatCode>
                <c:ptCount val="12"/>
                <c:pt idx="0">
                  <c:v>0.01</c:v>
                </c:pt>
                <c:pt idx="1">
                  <c:v>0.02</c:v>
                </c:pt>
                <c:pt idx="2">
                  <c:v>0.04</c:v>
                </c:pt>
                <c:pt idx="3">
                  <c:v>0.05</c:v>
                </c:pt>
                <c:pt idx="4">
                  <c:v>0.05</c:v>
                </c:pt>
                <c:pt idx="5">
                  <c:v>0.06</c:v>
                </c:pt>
                <c:pt idx="6">
                  <c:v>0.06</c:v>
                </c:pt>
                <c:pt idx="7">
                  <c:v>7.0000000000000007E-2</c:v>
                </c:pt>
                <c:pt idx="8">
                  <c:v>0.08</c:v>
                </c:pt>
                <c:pt idx="9">
                  <c:v>0.09</c:v>
                </c:pt>
                <c:pt idx="10">
                  <c:v>0.16</c:v>
                </c:pt>
                <c:pt idx="11">
                  <c:v>0.25</c:v>
                </c:pt>
              </c:numCache>
            </c:numRef>
          </c:val>
          <c:extLst>
            <c:ext xmlns:c16="http://schemas.microsoft.com/office/drawing/2014/chart" uri="{C3380CC4-5D6E-409C-BE32-E72D297353CC}">
              <c16:uniqueId val="{00000000-DA35-4DDF-9E30-BB3F50055541}"/>
            </c:ext>
          </c:extLst>
        </c:ser>
        <c:dLbls>
          <c:dLblPos val="outEnd"/>
          <c:showLegendKey val="0"/>
          <c:showVal val="1"/>
          <c:showCatName val="0"/>
          <c:showSerName val="0"/>
          <c:showPercent val="0"/>
          <c:showBubbleSize val="0"/>
        </c:dLbls>
        <c:gapWidth val="182"/>
        <c:axId val="1772149648"/>
        <c:axId val="1583578704"/>
      </c:barChart>
      <c:catAx>
        <c:axId val="1772149648"/>
        <c:scaling>
          <c:orientation val="minMax"/>
        </c:scaling>
        <c:delete val="1"/>
        <c:axPos val="l"/>
        <c:numFmt formatCode="General" sourceLinked="1"/>
        <c:majorTickMark val="none"/>
        <c:minorTickMark val="none"/>
        <c:tickLblPos val="nextTo"/>
        <c:crossAx val="1583578704"/>
        <c:crosses val="autoZero"/>
        <c:auto val="1"/>
        <c:lblAlgn val="ctr"/>
        <c:lblOffset val="100"/>
        <c:noMultiLvlLbl val="0"/>
      </c:catAx>
      <c:valAx>
        <c:axId val="1583578704"/>
        <c:scaling>
          <c:orientation val="minMax"/>
          <c:max val="0.42000000000000004"/>
          <c:min val="0"/>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72149648"/>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35-449</c:v>
                </c:pt>
              </c:strCache>
            </c:strRef>
          </c:tx>
          <c:spPr>
            <a:solidFill>
              <a:srgbClr val="FFCC00"/>
            </a:solidFill>
            <a:ln>
              <a:noFill/>
            </a:ln>
            <a:effectLst/>
          </c:spPr>
          <c:invertIfNegative val="0"/>
          <c:dPt>
            <c:idx val="5"/>
            <c:invertIfNegative val="0"/>
            <c:bubble3D val="0"/>
            <c:spPr>
              <a:solidFill>
                <a:schemeClr val="tx1"/>
              </a:solidFill>
              <a:ln>
                <a:noFill/>
              </a:ln>
              <a:effectLst/>
            </c:spPr>
            <c:extLst>
              <c:ext xmlns:c16="http://schemas.microsoft.com/office/drawing/2014/chart" uri="{C3380CC4-5D6E-409C-BE32-E72D297353CC}">
                <c16:uniqueId val="{00000004-E581-4284-A7E8-166EB847D3BD}"/>
              </c:ext>
            </c:extLst>
          </c:dPt>
          <c:dPt>
            <c:idx val="6"/>
            <c:invertIfNegative val="0"/>
            <c:bubble3D val="0"/>
            <c:spPr>
              <a:solidFill>
                <a:schemeClr val="tx1"/>
              </a:solidFill>
              <a:ln>
                <a:noFill/>
              </a:ln>
              <a:effectLst/>
            </c:spPr>
            <c:extLst>
              <c:ext xmlns:c16="http://schemas.microsoft.com/office/drawing/2014/chart" uri="{C3380CC4-5D6E-409C-BE32-E72D297353CC}">
                <c16:uniqueId val="{00000003-E581-4284-A7E8-166EB847D3BD}"/>
              </c:ext>
            </c:extLst>
          </c:dPt>
          <c:dPt>
            <c:idx val="7"/>
            <c:invertIfNegative val="0"/>
            <c:bubble3D val="0"/>
            <c:spPr>
              <a:solidFill>
                <a:schemeClr val="tx1"/>
              </a:solidFill>
              <a:ln>
                <a:noFill/>
              </a:ln>
              <a:effectLst/>
            </c:spPr>
            <c:extLst>
              <c:ext xmlns:c16="http://schemas.microsoft.com/office/drawing/2014/chart" uri="{C3380CC4-5D6E-409C-BE32-E72D297353CC}">
                <c16:uniqueId val="{00000002-E581-4284-A7E8-166EB847D3BD}"/>
              </c:ext>
            </c:extLst>
          </c:dPt>
          <c:dPt>
            <c:idx val="9"/>
            <c:invertIfNegative val="0"/>
            <c:bubble3D val="0"/>
            <c:spPr>
              <a:solidFill>
                <a:schemeClr val="tx1"/>
              </a:solidFill>
              <a:ln>
                <a:noFill/>
              </a:ln>
              <a:effectLst/>
            </c:spPr>
            <c:extLst>
              <c:ext xmlns:c16="http://schemas.microsoft.com/office/drawing/2014/chart" uri="{C3380CC4-5D6E-409C-BE32-E72D297353CC}">
                <c16:uniqueId val="{00000001-E581-4284-A7E8-166EB847D3BD}"/>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stay in touch with relatives</c:v>
                </c:pt>
                <c:pt idx="1">
                  <c:v>DYI/pimp up habitation</c:v>
                </c:pt>
                <c:pt idx="2">
                  <c:v>gardening</c:v>
                </c:pt>
                <c:pt idx="3">
                  <c:v>working</c:v>
                </c:pt>
                <c:pt idx="4">
                  <c:v>cooking</c:v>
                </c:pt>
                <c:pt idx="5">
                  <c:v>social networks</c:v>
                </c:pt>
                <c:pt idx="6">
                  <c:v>watching videos &amp; films</c:v>
                </c:pt>
                <c:pt idx="7">
                  <c:v>watching TV with family</c:v>
                </c:pt>
                <c:pt idx="8">
                  <c:v>tidying the house</c:v>
                </c:pt>
                <c:pt idx="9">
                  <c:v>surfing on the internet</c:v>
                </c:pt>
              </c:strCache>
            </c:strRef>
          </c:cat>
          <c:val>
            <c:numRef>
              <c:f>Sheet1!$B$2:$B$11</c:f>
              <c:numCache>
                <c:formatCode>0%</c:formatCode>
                <c:ptCount val="10"/>
                <c:pt idx="0">
                  <c:v>0.35658914728682201</c:v>
                </c:pt>
                <c:pt idx="1">
                  <c:v>0.36434108527131798</c:v>
                </c:pt>
                <c:pt idx="2">
                  <c:v>0.38759689922480595</c:v>
                </c:pt>
                <c:pt idx="3">
                  <c:v>0.40310077519379806</c:v>
                </c:pt>
                <c:pt idx="4">
                  <c:v>0.44961240310077499</c:v>
                </c:pt>
                <c:pt idx="5">
                  <c:v>0.47286821705426396</c:v>
                </c:pt>
                <c:pt idx="6">
                  <c:v>0.48062015503875999</c:v>
                </c:pt>
                <c:pt idx="7">
                  <c:v>0.53488372093023306</c:v>
                </c:pt>
                <c:pt idx="8">
                  <c:v>0.56589147286821695</c:v>
                </c:pt>
                <c:pt idx="9">
                  <c:v>0.66666666666666696</c:v>
                </c:pt>
              </c:numCache>
            </c:numRef>
          </c:val>
          <c:extLst>
            <c:ext xmlns:c16="http://schemas.microsoft.com/office/drawing/2014/chart" uri="{C3380CC4-5D6E-409C-BE32-E72D297353CC}">
              <c16:uniqueId val="{00000000-E581-4284-A7E8-166EB847D3BD}"/>
            </c:ext>
          </c:extLst>
        </c:ser>
        <c:dLbls>
          <c:showLegendKey val="0"/>
          <c:showVal val="0"/>
          <c:showCatName val="0"/>
          <c:showSerName val="0"/>
          <c:showPercent val="0"/>
          <c:showBubbleSize val="0"/>
        </c:dLbls>
        <c:gapWidth val="182"/>
        <c:axId val="635328600"/>
        <c:axId val="635330896"/>
      </c:barChart>
      <c:catAx>
        <c:axId val="635328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635330896"/>
        <c:crosses val="autoZero"/>
        <c:auto val="1"/>
        <c:lblAlgn val="ctr"/>
        <c:lblOffset val="100"/>
        <c:noMultiLvlLbl val="0"/>
      </c:catAx>
      <c:valAx>
        <c:axId val="635330896"/>
        <c:scaling>
          <c:orientation val="minMax"/>
          <c:max val="0.75000000000000011"/>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r-FR"/>
          </a:p>
        </c:txPr>
        <c:crossAx val="635328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35-449</c:v>
                </c:pt>
              </c:strCache>
            </c:strRef>
          </c:tx>
          <c:spPr>
            <a:solidFill>
              <a:srgbClr val="FFCC00"/>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5-8C3B-4B99-B271-166F91C669FF}"/>
              </c:ext>
            </c:extLst>
          </c:dPt>
          <c:dPt>
            <c:idx val="1"/>
            <c:invertIfNegative val="0"/>
            <c:bubble3D val="0"/>
            <c:spPr>
              <a:solidFill>
                <a:schemeClr val="tx1"/>
              </a:solidFill>
              <a:ln>
                <a:noFill/>
              </a:ln>
              <a:effectLst/>
            </c:spPr>
            <c:extLst>
              <c:ext xmlns:c16="http://schemas.microsoft.com/office/drawing/2014/chart" uri="{C3380CC4-5D6E-409C-BE32-E72D297353CC}">
                <c16:uniqueId val="{00000004-8C3B-4B99-B271-166F91C669FF}"/>
              </c:ext>
            </c:extLst>
          </c:dPt>
          <c:dPt>
            <c:idx val="3"/>
            <c:invertIfNegative val="0"/>
            <c:bubble3D val="0"/>
            <c:spPr>
              <a:solidFill>
                <a:schemeClr val="tx1"/>
              </a:solidFill>
              <a:ln>
                <a:noFill/>
              </a:ln>
              <a:effectLst/>
            </c:spPr>
            <c:extLst>
              <c:ext xmlns:c16="http://schemas.microsoft.com/office/drawing/2014/chart" uri="{C3380CC4-5D6E-409C-BE32-E72D297353CC}">
                <c16:uniqueId val="{00000003-8C3B-4B99-B271-166F91C669FF}"/>
              </c:ext>
            </c:extLst>
          </c:dPt>
          <c:dPt>
            <c:idx val="8"/>
            <c:invertIfNegative val="0"/>
            <c:bubble3D val="0"/>
            <c:spPr>
              <a:solidFill>
                <a:schemeClr val="tx1"/>
              </a:solidFill>
              <a:ln>
                <a:noFill/>
              </a:ln>
              <a:effectLst/>
            </c:spPr>
            <c:extLst>
              <c:ext xmlns:c16="http://schemas.microsoft.com/office/drawing/2014/chart" uri="{C3380CC4-5D6E-409C-BE32-E72D297353CC}">
                <c16:uniqueId val="{00000002-8C3B-4B99-B271-166F91C669FF}"/>
              </c:ext>
            </c:extLst>
          </c:dPt>
          <c:dPt>
            <c:idx val="9"/>
            <c:invertIfNegative val="0"/>
            <c:bubble3D val="0"/>
            <c:spPr>
              <a:solidFill>
                <a:schemeClr val="tx1"/>
              </a:solidFill>
              <a:ln>
                <a:noFill/>
              </a:ln>
              <a:effectLst/>
            </c:spPr>
            <c:extLst>
              <c:ext xmlns:c16="http://schemas.microsoft.com/office/drawing/2014/chart" uri="{C3380CC4-5D6E-409C-BE32-E72D297353CC}">
                <c16:uniqueId val="{00000001-8C3B-4B99-B271-166F91C669FF}"/>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social networks</c:v>
                </c:pt>
                <c:pt idx="1">
                  <c:v>reading</c:v>
                </c:pt>
                <c:pt idx="2">
                  <c:v>stay in touch with relatives</c:v>
                </c:pt>
                <c:pt idx="3">
                  <c:v>watching videos &amp; films</c:v>
                </c:pt>
                <c:pt idx="4">
                  <c:v>DYI/pimp up habitation</c:v>
                </c:pt>
                <c:pt idx="5">
                  <c:v>gardening</c:v>
                </c:pt>
                <c:pt idx="6">
                  <c:v>cooking</c:v>
                </c:pt>
                <c:pt idx="7">
                  <c:v>tidying the house</c:v>
                </c:pt>
                <c:pt idx="8">
                  <c:v>watching TV with family</c:v>
                </c:pt>
                <c:pt idx="9">
                  <c:v>surfing on the internet</c:v>
                </c:pt>
              </c:strCache>
            </c:strRef>
          </c:cat>
          <c:val>
            <c:numRef>
              <c:f>Sheet1!$B$2:$B$11</c:f>
              <c:numCache>
                <c:formatCode>0%</c:formatCode>
                <c:ptCount val="10"/>
                <c:pt idx="0">
                  <c:v>0.36</c:v>
                </c:pt>
                <c:pt idx="1">
                  <c:v>0.38400000000000001</c:v>
                </c:pt>
                <c:pt idx="2">
                  <c:v>0.40799999999999997</c:v>
                </c:pt>
                <c:pt idx="3">
                  <c:v>0.43200000000000005</c:v>
                </c:pt>
                <c:pt idx="4">
                  <c:v>0.46399999999999997</c:v>
                </c:pt>
                <c:pt idx="5">
                  <c:v>0.496</c:v>
                </c:pt>
                <c:pt idx="6">
                  <c:v>0.59200000000000008</c:v>
                </c:pt>
                <c:pt idx="7">
                  <c:v>0.59200000000000008</c:v>
                </c:pt>
                <c:pt idx="8">
                  <c:v>0.6</c:v>
                </c:pt>
                <c:pt idx="9">
                  <c:v>0.72</c:v>
                </c:pt>
              </c:numCache>
            </c:numRef>
          </c:val>
          <c:extLst>
            <c:ext xmlns:c16="http://schemas.microsoft.com/office/drawing/2014/chart" uri="{C3380CC4-5D6E-409C-BE32-E72D297353CC}">
              <c16:uniqueId val="{00000000-8C3B-4B99-B271-166F91C669FF}"/>
            </c:ext>
          </c:extLst>
        </c:ser>
        <c:dLbls>
          <c:showLegendKey val="0"/>
          <c:showVal val="0"/>
          <c:showCatName val="0"/>
          <c:showSerName val="0"/>
          <c:showPercent val="0"/>
          <c:showBubbleSize val="0"/>
        </c:dLbls>
        <c:gapWidth val="182"/>
        <c:axId val="635328600"/>
        <c:axId val="635330896"/>
      </c:barChart>
      <c:catAx>
        <c:axId val="635328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635330896"/>
        <c:crosses val="autoZero"/>
        <c:auto val="1"/>
        <c:lblAlgn val="ctr"/>
        <c:lblOffset val="100"/>
        <c:noMultiLvlLbl val="0"/>
      </c:catAx>
      <c:valAx>
        <c:axId val="635330896"/>
        <c:scaling>
          <c:orientation val="minMax"/>
          <c:max val="0.75000000000000011"/>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r-FR"/>
          </a:p>
        </c:txPr>
        <c:crossAx val="63532860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35-449</c:v>
                </c:pt>
              </c:strCache>
            </c:strRef>
          </c:tx>
          <c:spPr>
            <a:solidFill>
              <a:srgbClr val="FFCC00"/>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5-0EE9-48AE-8E74-9D6457DB2436}"/>
              </c:ext>
            </c:extLst>
          </c:dPt>
          <c:dPt>
            <c:idx val="1"/>
            <c:invertIfNegative val="0"/>
            <c:bubble3D val="0"/>
            <c:spPr>
              <a:solidFill>
                <a:schemeClr val="tx1"/>
              </a:solidFill>
              <a:ln>
                <a:noFill/>
              </a:ln>
              <a:effectLst/>
            </c:spPr>
            <c:extLst>
              <c:ext xmlns:c16="http://schemas.microsoft.com/office/drawing/2014/chart" uri="{C3380CC4-5D6E-409C-BE32-E72D297353CC}">
                <c16:uniqueId val="{00000004-0EE9-48AE-8E74-9D6457DB2436}"/>
              </c:ext>
            </c:extLst>
          </c:dPt>
          <c:dPt>
            <c:idx val="7"/>
            <c:invertIfNegative val="0"/>
            <c:bubble3D val="0"/>
            <c:spPr>
              <a:solidFill>
                <a:schemeClr val="tx1"/>
              </a:solidFill>
              <a:ln>
                <a:noFill/>
              </a:ln>
              <a:effectLst/>
            </c:spPr>
            <c:extLst>
              <c:ext xmlns:c16="http://schemas.microsoft.com/office/drawing/2014/chart" uri="{C3380CC4-5D6E-409C-BE32-E72D297353CC}">
                <c16:uniqueId val="{00000003-0EE9-48AE-8E74-9D6457DB2436}"/>
              </c:ext>
            </c:extLst>
          </c:dPt>
          <c:dPt>
            <c:idx val="8"/>
            <c:invertIfNegative val="0"/>
            <c:bubble3D val="0"/>
            <c:spPr>
              <a:solidFill>
                <a:schemeClr val="tx1"/>
              </a:solidFill>
              <a:ln>
                <a:noFill/>
              </a:ln>
              <a:effectLst/>
            </c:spPr>
            <c:extLst>
              <c:ext xmlns:c16="http://schemas.microsoft.com/office/drawing/2014/chart" uri="{C3380CC4-5D6E-409C-BE32-E72D297353CC}">
                <c16:uniqueId val="{00000002-0EE9-48AE-8E74-9D6457DB2436}"/>
              </c:ext>
            </c:extLst>
          </c:dPt>
          <c:dPt>
            <c:idx val="9"/>
            <c:invertIfNegative val="0"/>
            <c:bubble3D val="0"/>
            <c:spPr>
              <a:solidFill>
                <a:schemeClr val="tx1"/>
              </a:solidFill>
              <a:ln>
                <a:noFill/>
              </a:ln>
              <a:effectLst/>
            </c:spPr>
            <c:extLst>
              <c:ext xmlns:c16="http://schemas.microsoft.com/office/drawing/2014/chart" uri="{C3380CC4-5D6E-409C-BE32-E72D297353CC}">
                <c16:uniqueId val="{00000001-0EE9-48AE-8E74-9D6457DB2436}"/>
              </c:ext>
            </c:extLst>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social networks</c:v>
                </c:pt>
                <c:pt idx="1">
                  <c:v>watching videos &amp; films</c:v>
                </c:pt>
                <c:pt idx="2">
                  <c:v>cooking</c:v>
                </c:pt>
                <c:pt idx="3">
                  <c:v>DYI/pimp up habitation</c:v>
                </c:pt>
                <c:pt idx="4">
                  <c:v>stay in touch with relatives</c:v>
                </c:pt>
                <c:pt idx="5">
                  <c:v>gardening</c:v>
                </c:pt>
                <c:pt idx="6">
                  <c:v>tidying the house</c:v>
                </c:pt>
                <c:pt idx="7">
                  <c:v>reading</c:v>
                </c:pt>
                <c:pt idx="8">
                  <c:v>watching TV with family</c:v>
                </c:pt>
                <c:pt idx="9">
                  <c:v>surfing on the internet</c:v>
                </c:pt>
              </c:strCache>
            </c:strRef>
          </c:cat>
          <c:val>
            <c:numRef>
              <c:f>Sheet1!$B$2:$B$11</c:f>
              <c:numCache>
                <c:formatCode>0%</c:formatCode>
                <c:ptCount val="10"/>
                <c:pt idx="0">
                  <c:v>0.27368421052631597</c:v>
                </c:pt>
                <c:pt idx="1">
                  <c:v>0.30526315789473701</c:v>
                </c:pt>
                <c:pt idx="2">
                  <c:v>0.452631578947368</c:v>
                </c:pt>
                <c:pt idx="3">
                  <c:v>0.452631578947368</c:v>
                </c:pt>
                <c:pt idx="4">
                  <c:v>0.50526315789473697</c:v>
                </c:pt>
                <c:pt idx="5">
                  <c:v>0.50526315789473697</c:v>
                </c:pt>
                <c:pt idx="6">
                  <c:v>0.557894736842105</c:v>
                </c:pt>
                <c:pt idx="7">
                  <c:v>0.63157894736842102</c:v>
                </c:pt>
                <c:pt idx="8">
                  <c:v>0.64210526315789496</c:v>
                </c:pt>
                <c:pt idx="9">
                  <c:v>0.69473684210526299</c:v>
                </c:pt>
              </c:numCache>
            </c:numRef>
          </c:val>
          <c:extLst>
            <c:ext xmlns:c16="http://schemas.microsoft.com/office/drawing/2014/chart" uri="{C3380CC4-5D6E-409C-BE32-E72D297353CC}">
              <c16:uniqueId val="{00000000-0EE9-48AE-8E74-9D6457DB2436}"/>
            </c:ext>
          </c:extLst>
        </c:ser>
        <c:dLbls>
          <c:showLegendKey val="0"/>
          <c:showVal val="0"/>
          <c:showCatName val="0"/>
          <c:showSerName val="0"/>
          <c:showPercent val="0"/>
          <c:showBubbleSize val="0"/>
        </c:dLbls>
        <c:gapWidth val="182"/>
        <c:axId val="635328600"/>
        <c:axId val="635330896"/>
      </c:barChart>
      <c:catAx>
        <c:axId val="635328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635330896"/>
        <c:crosses val="autoZero"/>
        <c:auto val="1"/>
        <c:lblAlgn val="ctr"/>
        <c:lblOffset val="100"/>
        <c:noMultiLvlLbl val="0"/>
      </c:catAx>
      <c:valAx>
        <c:axId val="635330896"/>
        <c:scaling>
          <c:orientation val="minMax"/>
          <c:max val="0.75000000000000011"/>
          <c:min val="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r-FR"/>
          </a:p>
        </c:txPr>
        <c:crossAx val="635328600"/>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2288643451518"/>
          <c:y val="4.2982745304558131E-2"/>
          <c:w val="0.85142880328764858"/>
          <c:h val="0.89084277994797401"/>
        </c:manualLayout>
      </c:layout>
      <c:barChart>
        <c:barDir val="bar"/>
        <c:grouping val="clustered"/>
        <c:varyColors val="0"/>
        <c:ser>
          <c:idx val="2"/>
          <c:order val="0"/>
          <c:tx>
            <c:strRef>
              <c:f>Sheet1!$D$1</c:f>
              <c:strCache>
                <c:ptCount val="1"/>
                <c:pt idx="0">
                  <c:v>FR</c:v>
                </c:pt>
              </c:strCache>
            </c:strRef>
          </c:tx>
          <c:spPr>
            <a:solidFill>
              <a:srgbClr val="C00000"/>
            </a:solidFill>
            <a:ln>
              <a:noFill/>
            </a:ln>
            <a:effectLst/>
          </c:spPr>
          <c:invertIfNegative val="0"/>
          <c:cat>
            <c:strRef>
              <c:f>Sheet1!$A$2:$A$10</c:f>
              <c:strCache>
                <c:ptCount val="9"/>
                <c:pt idx="0">
                  <c:v>LEAFLETS</c:v>
                </c:pt>
                <c:pt idx="1">
                  <c:v>OUTDOOR</c:v>
                </c:pt>
                <c:pt idx="2">
                  <c:v>MAGAZINES</c:v>
                </c:pt>
                <c:pt idx="3">
                  <c:v>WORD-OF-MOUTH</c:v>
                </c:pt>
                <c:pt idx="4">
                  <c:v>BRAND &amp; RETAIL WEBSITES</c:v>
                </c:pt>
                <c:pt idx="5">
                  <c:v>SOCIAL NETWORKS</c:v>
                </c:pt>
                <c:pt idx="6">
                  <c:v>RADIO</c:v>
                </c:pt>
                <c:pt idx="7">
                  <c:v>NEWSPAPERS</c:v>
                </c:pt>
                <c:pt idx="8">
                  <c:v>TV</c:v>
                </c:pt>
              </c:strCache>
            </c:strRef>
          </c:cat>
          <c:val>
            <c:numRef>
              <c:f>Sheet1!$D$2:$D$10</c:f>
              <c:numCache>
                <c:formatCode>0</c:formatCode>
                <c:ptCount val="9"/>
                <c:pt idx="0">
                  <c:v>0.03</c:v>
                </c:pt>
                <c:pt idx="1">
                  <c:v>0.03</c:v>
                </c:pt>
                <c:pt idx="2">
                  <c:v>0.04</c:v>
                </c:pt>
                <c:pt idx="3">
                  <c:v>0.06</c:v>
                </c:pt>
                <c:pt idx="4">
                  <c:v>0.06</c:v>
                </c:pt>
                <c:pt idx="5">
                  <c:v>0.09</c:v>
                </c:pt>
                <c:pt idx="6">
                  <c:v>0.11</c:v>
                </c:pt>
                <c:pt idx="7">
                  <c:v>0.12</c:v>
                </c:pt>
                <c:pt idx="8">
                  <c:v>0.19</c:v>
                </c:pt>
              </c:numCache>
            </c:numRef>
          </c:val>
          <c:extLst>
            <c:ext xmlns:c16="http://schemas.microsoft.com/office/drawing/2014/chart" uri="{C3380CC4-5D6E-409C-BE32-E72D297353CC}">
              <c16:uniqueId val="{00000002-3D3B-4EA7-8146-73E0C5B0E8F0}"/>
            </c:ext>
          </c:extLst>
        </c:ser>
        <c:ser>
          <c:idx val="1"/>
          <c:order val="1"/>
          <c:tx>
            <c:strRef>
              <c:f>Sheet1!$C$1</c:f>
              <c:strCache>
                <c:ptCount val="1"/>
                <c:pt idx="0">
                  <c:v>NL</c:v>
                </c:pt>
              </c:strCache>
            </c:strRef>
          </c:tx>
          <c:spPr>
            <a:solidFill>
              <a:srgbClr val="797979"/>
            </a:solidFill>
            <a:ln>
              <a:noFill/>
            </a:ln>
            <a:effectLst/>
          </c:spPr>
          <c:invertIfNegative val="0"/>
          <c:cat>
            <c:strRef>
              <c:f>Sheet1!$A$2:$A$10</c:f>
              <c:strCache>
                <c:ptCount val="9"/>
                <c:pt idx="0">
                  <c:v>LEAFLETS</c:v>
                </c:pt>
                <c:pt idx="1">
                  <c:v>OUTDOOR</c:v>
                </c:pt>
                <c:pt idx="2">
                  <c:v>MAGAZINES</c:v>
                </c:pt>
                <c:pt idx="3">
                  <c:v>WORD-OF-MOUTH</c:v>
                </c:pt>
                <c:pt idx="4">
                  <c:v>BRAND &amp; RETAIL WEBSITES</c:v>
                </c:pt>
                <c:pt idx="5">
                  <c:v>SOCIAL NETWORKS</c:v>
                </c:pt>
                <c:pt idx="6">
                  <c:v>RADIO</c:v>
                </c:pt>
                <c:pt idx="7">
                  <c:v>NEWSPAPERS</c:v>
                </c:pt>
                <c:pt idx="8">
                  <c:v>TV</c:v>
                </c:pt>
              </c:strCache>
            </c:strRef>
          </c:cat>
          <c:val>
            <c:numRef>
              <c:f>Sheet1!$C$2:$C$10</c:f>
              <c:numCache>
                <c:formatCode>0</c:formatCode>
                <c:ptCount val="9"/>
                <c:pt idx="0">
                  <c:v>0.02</c:v>
                </c:pt>
                <c:pt idx="1">
                  <c:v>0.02</c:v>
                </c:pt>
                <c:pt idx="2">
                  <c:v>0.04</c:v>
                </c:pt>
                <c:pt idx="3">
                  <c:v>0.04</c:v>
                </c:pt>
                <c:pt idx="4">
                  <c:v>0.05</c:v>
                </c:pt>
                <c:pt idx="5">
                  <c:v>0.11</c:v>
                </c:pt>
                <c:pt idx="6">
                  <c:v>0.14000000000000001</c:v>
                </c:pt>
                <c:pt idx="7">
                  <c:v>0.17</c:v>
                </c:pt>
                <c:pt idx="8">
                  <c:v>0.2</c:v>
                </c:pt>
              </c:numCache>
            </c:numRef>
          </c:val>
          <c:extLst>
            <c:ext xmlns:c16="http://schemas.microsoft.com/office/drawing/2014/chart" uri="{C3380CC4-5D6E-409C-BE32-E72D297353CC}">
              <c16:uniqueId val="{00000001-3D3B-4EA7-8146-73E0C5B0E8F0}"/>
            </c:ext>
          </c:extLst>
        </c:ser>
        <c:ser>
          <c:idx val="0"/>
          <c:order val="2"/>
          <c:tx>
            <c:strRef>
              <c:f>Sheet1!$B$1</c:f>
              <c:strCache>
                <c:ptCount val="1"/>
                <c:pt idx="0">
                  <c:v>TOTAL BE</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C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LEAFLETS</c:v>
                </c:pt>
                <c:pt idx="1">
                  <c:v>OUTDOOR</c:v>
                </c:pt>
                <c:pt idx="2">
                  <c:v>MAGAZINES</c:v>
                </c:pt>
                <c:pt idx="3">
                  <c:v>WORD-OF-MOUTH</c:v>
                </c:pt>
                <c:pt idx="4">
                  <c:v>BRAND &amp; RETAIL WEBSITES</c:v>
                </c:pt>
                <c:pt idx="5">
                  <c:v>SOCIAL NETWORKS</c:v>
                </c:pt>
                <c:pt idx="6">
                  <c:v>RADIO</c:v>
                </c:pt>
                <c:pt idx="7">
                  <c:v>NEWSPAPERS</c:v>
                </c:pt>
                <c:pt idx="8">
                  <c:v>TV</c:v>
                </c:pt>
              </c:strCache>
            </c:strRef>
          </c:cat>
          <c:val>
            <c:numRef>
              <c:f>Sheet1!$B$2:$B$10</c:f>
              <c:numCache>
                <c:formatCode>0</c:formatCode>
                <c:ptCount val="9"/>
                <c:pt idx="0">
                  <c:v>0.02</c:v>
                </c:pt>
                <c:pt idx="1">
                  <c:v>0.02</c:v>
                </c:pt>
                <c:pt idx="2">
                  <c:v>0.04</c:v>
                </c:pt>
                <c:pt idx="3">
                  <c:v>0.05</c:v>
                </c:pt>
                <c:pt idx="4">
                  <c:v>0.05</c:v>
                </c:pt>
                <c:pt idx="5">
                  <c:v>0.1</c:v>
                </c:pt>
                <c:pt idx="6">
                  <c:v>0.12</c:v>
                </c:pt>
                <c:pt idx="7">
                  <c:v>0.15</c:v>
                </c:pt>
                <c:pt idx="8">
                  <c:v>0.2</c:v>
                </c:pt>
              </c:numCache>
            </c:numRef>
          </c:val>
          <c:extLst>
            <c:ext xmlns:c16="http://schemas.microsoft.com/office/drawing/2014/chart" uri="{C3380CC4-5D6E-409C-BE32-E72D297353CC}">
              <c16:uniqueId val="{00000000-3D3B-4EA7-8146-73E0C5B0E8F0}"/>
            </c:ext>
          </c:extLst>
        </c:ser>
        <c:dLbls>
          <c:showLegendKey val="0"/>
          <c:showVal val="0"/>
          <c:showCatName val="0"/>
          <c:showSerName val="0"/>
          <c:showPercent val="0"/>
          <c:showBubbleSize val="0"/>
        </c:dLbls>
        <c:gapWidth val="150"/>
        <c:axId val="1245905088"/>
        <c:axId val="1468770592"/>
      </c:barChart>
      <c:catAx>
        <c:axId val="1245905088"/>
        <c:scaling>
          <c:orientation val="minMax"/>
        </c:scaling>
        <c:delete val="1"/>
        <c:axPos val="l"/>
        <c:numFmt formatCode="General" sourceLinked="1"/>
        <c:majorTickMark val="none"/>
        <c:minorTickMark val="none"/>
        <c:tickLblPos val="nextTo"/>
        <c:crossAx val="1468770592"/>
        <c:crosses val="autoZero"/>
        <c:auto val="1"/>
        <c:lblAlgn val="ctr"/>
        <c:lblOffset val="100"/>
        <c:noMultiLvlLbl val="0"/>
      </c:catAx>
      <c:valAx>
        <c:axId val="1468770592"/>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4590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FD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TV</c:v>
                </c:pt>
                <c:pt idx="1">
                  <c:v>LEAFLETS</c:v>
                </c:pt>
                <c:pt idx="2">
                  <c:v>BRAND &amp; RETAIL WEBSITES</c:v>
                </c:pt>
                <c:pt idx="3">
                  <c:v>WORD-OF-MOUTH</c:v>
                </c:pt>
                <c:pt idx="4">
                  <c:v>SOCIAL NETWORKS</c:v>
                </c:pt>
              </c:strCache>
            </c:strRef>
          </c:cat>
          <c:val>
            <c:numRef>
              <c:f>Sheet1!$B$2:$B$6</c:f>
              <c:numCache>
                <c:formatCode>0</c:formatCode>
                <c:ptCount val="5"/>
                <c:pt idx="0">
                  <c:v>88.417329796640132</c:v>
                </c:pt>
                <c:pt idx="1">
                  <c:v>89.798850574712617</c:v>
                </c:pt>
                <c:pt idx="2">
                  <c:v>112.06896551724137</c:v>
                </c:pt>
                <c:pt idx="3">
                  <c:v>130.61650992685475</c:v>
                </c:pt>
                <c:pt idx="4">
                  <c:v>160.86454380465264</c:v>
                </c:pt>
              </c:numCache>
            </c:numRef>
          </c:val>
          <c:extLst>
            <c:ext xmlns:c16="http://schemas.microsoft.com/office/drawing/2014/chart" uri="{C3380CC4-5D6E-409C-BE32-E72D297353CC}">
              <c16:uniqueId val="{00000000-AFF5-4F3B-93D7-ADC113E4A1B2}"/>
            </c:ext>
          </c:extLst>
        </c:ser>
        <c:dLbls>
          <c:showLegendKey val="0"/>
          <c:showVal val="0"/>
          <c:showCatName val="0"/>
          <c:showSerName val="0"/>
          <c:showPercent val="0"/>
          <c:showBubbleSize val="0"/>
        </c:dLbls>
        <c:gapWidth val="182"/>
        <c:axId val="1470299440"/>
        <c:axId val="1667148880"/>
      </c:barChart>
      <c:catAx>
        <c:axId val="1470299440"/>
        <c:scaling>
          <c:orientation val="minMax"/>
        </c:scaling>
        <c:delete val="1"/>
        <c:axPos val="l"/>
        <c:numFmt formatCode="General" sourceLinked="1"/>
        <c:majorTickMark val="none"/>
        <c:minorTickMark val="none"/>
        <c:tickLblPos val="nextTo"/>
        <c:crossAx val="1667148880"/>
        <c:crossesAt val="100"/>
        <c:auto val="1"/>
        <c:lblAlgn val="ctr"/>
        <c:lblOffset val="100"/>
        <c:noMultiLvlLbl val="0"/>
      </c:catAx>
      <c:valAx>
        <c:axId val="1667148880"/>
        <c:scaling>
          <c:orientation val="minMax"/>
          <c:max val="180"/>
          <c:min val="5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70299440"/>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56582731711251E-2"/>
          <c:y val="5.184233251159958E-2"/>
          <c:w val="0.7353921659793925"/>
          <c:h val="0.82046818413416811"/>
        </c:manualLayout>
      </c:layout>
      <c:barChart>
        <c:barDir val="bar"/>
        <c:grouping val="clustered"/>
        <c:varyColors val="0"/>
        <c:ser>
          <c:idx val="0"/>
          <c:order val="0"/>
          <c:tx>
            <c:strRef>
              <c:f>Sheet1!$B$1</c:f>
              <c:strCache>
                <c:ptCount val="1"/>
                <c:pt idx="0">
                  <c:v>Series 1</c:v>
                </c:pt>
              </c:strCache>
            </c:strRef>
          </c:tx>
          <c:spPr>
            <a:solidFill>
              <a:srgbClr val="FFD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SOCIAL NETWORKS</c:v>
                </c:pt>
                <c:pt idx="1">
                  <c:v>WORD-OF-MOUTH</c:v>
                </c:pt>
                <c:pt idx="2">
                  <c:v>LEAFLETS</c:v>
                </c:pt>
                <c:pt idx="3">
                  <c:v>RADIO</c:v>
                </c:pt>
                <c:pt idx="4">
                  <c:v>BRAND &amp; RETAIL WEBSITES</c:v>
                </c:pt>
              </c:strCache>
            </c:strRef>
          </c:cat>
          <c:val>
            <c:numRef>
              <c:f>Sheet1!$B$2:$B$6</c:f>
              <c:numCache>
                <c:formatCode>0</c:formatCode>
                <c:ptCount val="5"/>
                <c:pt idx="0">
                  <c:v>100.14465338822724</c:v>
                </c:pt>
                <c:pt idx="1">
                  <c:v>101.79312504893903</c:v>
                </c:pt>
                <c:pt idx="2">
                  <c:v>104.97416020671828</c:v>
                </c:pt>
                <c:pt idx="3">
                  <c:v>107.83945986496633</c:v>
                </c:pt>
                <c:pt idx="4">
                  <c:v>112.40310077519378</c:v>
                </c:pt>
              </c:numCache>
            </c:numRef>
          </c:val>
          <c:extLst>
            <c:ext xmlns:c16="http://schemas.microsoft.com/office/drawing/2014/chart" uri="{C3380CC4-5D6E-409C-BE32-E72D297353CC}">
              <c16:uniqueId val="{00000000-1B3A-4CD9-B23E-7AAEEACA5F37}"/>
            </c:ext>
          </c:extLst>
        </c:ser>
        <c:dLbls>
          <c:showLegendKey val="0"/>
          <c:showVal val="0"/>
          <c:showCatName val="0"/>
          <c:showSerName val="0"/>
          <c:showPercent val="0"/>
          <c:showBubbleSize val="0"/>
        </c:dLbls>
        <c:gapWidth val="182"/>
        <c:axId val="1470299440"/>
        <c:axId val="1667148880"/>
      </c:barChart>
      <c:catAx>
        <c:axId val="1470299440"/>
        <c:scaling>
          <c:orientation val="minMax"/>
        </c:scaling>
        <c:delete val="1"/>
        <c:axPos val="l"/>
        <c:numFmt formatCode="General" sourceLinked="1"/>
        <c:majorTickMark val="none"/>
        <c:minorTickMark val="none"/>
        <c:tickLblPos val="nextTo"/>
        <c:crossAx val="1667148880"/>
        <c:crossesAt val="100"/>
        <c:auto val="1"/>
        <c:lblAlgn val="ctr"/>
        <c:lblOffset val="100"/>
        <c:noMultiLvlLbl val="0"/>
      </c:catAx>
      <c:valAx>
        <c:axId val="1667148880"/>
        <c:scaling>
          <c:orientation val="minMax"/>
          <c:min val="5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70299440"/>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FD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SOCIAL NETWORKS</c:v>
                </c:pt>
                <c:pt idx="1">
                  <c:v>MAGAZINES</c:v>
                </c:pt>
                <c:pt idx="2">
                  <c:v>BRAND &amp; RETAIL WEBSITES</c:v>
                </c:pt>
                <c:pt idx="3">
                  <c:v>OUTDOOR</c:v>
                </c:pt>
                <c:pt idx="4">
                  <c:v>LEAFLETS</c:v>
                </c:pt>
              </c:strCache>
            </c:strRef>
          </c:cat>
          <c:val>
            <c:numRef>
              <c:f>Sheet1!$B$2:$B$6</c:f>
              <c:numCache>
                <c:formatCode>0</c:formatCode>
                <c:ptCount val="5"/>
                <c:pt idx="0">
                  <c:v>131.1930853526778</c:v>
                </c:pt>
                <c:pt idx="1">
                  <c:v>136.20071684587813</c:v>
                </c:pt>
                <c:pt idx="2">
                  <c:v>139.78494623655894</c:v>
                </c:pt>
                <c:pt idx="3">
                  <c:v>179.2114695340502</c:v>
                </c:pt>
                <c:pt idx="4">
                  <c:v>179.2114695340502</c:v>
                </c:pt>
              </c:numCache>
            </c:numRef>
          </c:val>
          <c:extLst>
            <c:ext xmlns:c16="http://schemas.microsoft.com/office/drawing/2014/chart" uri="{C3380CC4-5D6E-409C-BE32-E72D297353CC}">
              <c16:uniqueId val="{00000000-B9AC-450F-9E93-26FC8EE0EB99}"/>
            </c:ext>
          </c:extLst>
        </c:ser>
        <c:dLbls>
          <c:showLegendKey val="0"/>
          <c:showVal val="0"/>
          <c:showCatName val="0"/>
          <c:showSerName val="0"/>
          <c:showPercent val="0"/>
          <c:showBubbleSize val="0"/>
        </c:dLbls>
        <c:gapWidth val="182"/>
        <c:axId val="1470299440"/>
        <c:axId val="1667148880"/>
      </c:barChart>
      <c:catAx>
        <c:axId val="1470299440"/>
        <c:scaling>
          <c:orientation val="minMax"/>
        </c:scaling>
        <c:delete val="1"/>
        <c:axPos val="l"/>
        <c:numFmt formatCode="General" sourceLinked="1"/>
        <c:majorTickMark val="none"/>
        <c:minorTickMark val="none"/>
        <c:tickLblPos val="nextTo"/>
        <c:crossAx val="1667148880"/>
        <c:crossesAt val="100"/>
        <c:auto val="1"/>
        <c:lblAlgn val="ctr"/>
        <c:lblOffset val="100"/>
        <c:noMultiLvlLbl val="0"/>
      </c:catAx>
      <c:valAx>
        <c:axId val="1667148880"/>
        <c:scaling>
          <c:orientation val="minMax"/>
          <c:max val="180"/>
          <c:min val="5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70299440"/>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FD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MAGAZINES</c:v>
                </c:pt>
                <c:pt idx="1">
                  <c:v>OUTDOOR</c:v>
                </c:pt>
                <c:pt idx="2">
                  <c:v>NEWSPAPERS</c:v>
                </c:pt>
                <c:pt idx="3">
                  <c:v>RADIO</c:v>
                </c:pt>
                <c:pt idx="4">
                  <c:v>TV</c:v>
                </c:pt>
              </c:strCache>
            </c:strRef>
          </c:cat>
          <c:val>
            <c:numRef>
              <c:f>Sheet1!$B$2:$B$6</c:f>
              <c:numCache>
                <c:formatCode>0</c:formatCode>
                <c:ptCount val="5"/>
                <c:pt idx="0">
                  <c:v>80</c:v>
                </c:pt>
                <c:pt idx="1">
                  <c:v>83.333333333333343</c:v>
                </c:pt>
                <c:pt idx="2">
                  <c:v>99.658703071672349</c:v>
                </c:pt>
                <c:pt idx="3">
                  <c:v>108.06451612903226</c:v>
                </c:pt>
                <c:pt idx="4">
                  <c:v>108.71794871794873</c:v>
                </c:pt>
              </c:numCache>
            </c:numRef>
          </c:val>
          <c:extLst>
            <c:ext xmlns:c16="http://schemas.microsoft.com/office/drawing/2014/chart" uri="{C3380CC4-5D6E-409C-BE32-E72D297353CC}">
              <c16:uniqueId val="{00000000-4CD4-4BA8-8423-51EAD67E2410}"/>
            </c:ext>
          </c:extLst>
        </c:ser>
        <c:dLbls>
          <c:showLegendKey val="0"/>
          <c:showVal val="0"/>
          <c:showCatName val="0"/>
          <c:showSerName val="0"/>
          <c:showPercent val="0"/>
          <c:showBubbleSize val="0"/>
        </c:dLbls>
        <c:gapWidth val="182"/>
        <c:axId val="1470299440"/>
        <c:axId val="1667148880"/>
      </c:barChart>
      <c:catAx>
        <c:axId val="1470299440"/>
        <c:scaling>
          <c:orientation val="minMax"/>
        </c:scaling>
        <c:delete val="1"/>
        <c:axPos val="l"/>
        <c:numFmt formatCode="General" sourceLinked="1"/>
        <c:majorTickMark val="none"/>
        <c:minorTickMark val="none"/>
        <c:tickLblPos val="nextTo"/>
        <c:crossAx val="1667148880"/>
        <c:crossesAt val="100"/>
        <c:auto val="1"/>
        <c:lblAlgn val="ctr"/>
        <c:lblOffset val="100"/>
        <c:noMultiLvlLbl val="0"/>
      </c:catAx>
      <c:valAx>
        <c:axId val="1667148880"/>
        <c:scaling>
          <c:orientation val="minMax"/>
          <c:min val="50"/>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70299440"/>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41.png"/></Relationships>
</file>

<file path=ppt/drawings/drawing1.xml><?xml version="1.0" encoding="utf-8"?>
<c:userShapes xmlns:c="http://schemas.openxmlformats.org/drawingml/2006/chart">
  <cdr:relSizeAnchor xmlns:cdr="http://schemas.openxmlformats.org/drawingml/2006/chartDrawing">
    <cdr:from>
      <cdr:x>0.01868</cdr:x>
      <cdr:y>0.83485</cdr:y>
    </cdr:from>
    <cdr:to>
      <cdr:x>0.08908</cdr:x>
      <cdr:y>0.92732</cdr:y>
    </cdr:to>
    <cdr:pic>
      <cdr:nvPicPr>
        <cdr:cNvPr id="2" name="Picture 1" descr="A close up of a logo&#10;&#10;Description automatically generated">
          <a:extLst xmlns:a="http://schemas.openxmlformats.org/drawingml/2006/main">
            <a:ext uri="{FF2B5EF4-FFF2-40B4-BE49-F238E27FC236}">
              <a16:creationId xmlns:a16="http://schemas.microsoft.com/office/drawing/2014/main" id="{5FB2B549-D646-4F61-96EC-541B018EF592}"/>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b="15949"/>
        <a:stretch xmlns:a="http://schemas.openxmlformats.org/drawingml/2006/main"/>
      </cdr:blipFill>
      <cdr:spPr>
        <a:xfrm xmlns:a="http://schemas.openxmlformats.org/drawingml/2006/main">
          <a:off x="129347" y="3700054"/>
          <a:ext cx="487594" cy="40982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A97C-EF0E-4209-B32B-3652C58BF2DB}" type="datetimeFigureOut">
              <a:rPr lang="fr-BE" smtClean="0"/>
              <a:t>6/05/2020</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B7D78-CA16-4B86-8114-F45A3ACCA574}" type="slidenum">
              <a:rPr lang="fr-BE" smtClean="0"/>
              <a:t>‹#›</a:t>
            </a:fld>
            <a:endParaRPr lang="fr-BE"/>
          </a:p>
        </p:txBody>
      </p:sp>
    </p:spTree>
    <p:extLst>
      <p:ext uri="{BB962C8B-B14F-4D97-AF65-F5344CB8AC3E}">
        <p14:creationId xmlns:p14="http://schemas.microsoft.com/office/powerpoint/2010/main" val="408633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2CAB7D78-CA16-4B86-8114-F45A3ACCA574}" type="slidenum">
              <a:rPr lang="fr-BE" smtClean="0"/>
              <a:t>4</a:t>
            </a:fld>
            <a:endParaRPr lang="fr-BE"/>
          </a:p>
        </p:txBody>
      </p:sp>
    </p:spTree>
    <p:extLst>
      <p:ext uri="{BB962C8B-B14F-4D97-AF65-F5344CB8AC3E}">
        <p14:creationId xmlns:p14="http://schemas.microsoft.com/office/powerpoint/2010/main" val="268147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B7D78-CA16-4B86-8114-F45A3ACCA574}"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93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B7D78-CA16-4B86-8114-F45A3ACCA574}"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1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6"/>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2368125" y="4953937"/>
            <a:ext cx="2644304" cy="631428"/>
          </a:xfrm>
          <a:prstGeom prst="rect">
            <a:avLst/>
          </a:prstGeom>
        </p:spPr>
        <p:txBody>
          <a:bodyPr vert="horz" lIns="0" tIns="0" rIns="0" bIns="0" rtlCol="0" anchor="b" anchorCtr="0">
            <a:noAutofit/>
          </a:bodyPr>
          <a:lstStyle>
            <a:lvl1pPr>
              <a:defRPr lang="en-US" sz="3200" smtClean="0">
                <a:solidFill>
                  <a:srgbClr val="FFFFFF"/>
                </a:solidFill>
                <a:latin typeface="Arial" panose="020B0604020202020204" pitchFamily="34" charset="0"/>
              </a:defRPr>
            </a:lvl1pPr>
            <a:lvl2pPr>
              <a:defRPr lang="en-US" sz="2400" smtClean="0">
                <a:solidFill>
                  <a:schemeClr val="tx1">
                    <a:tint val="75000"/>
                  </a:schemeClr>
                </a:solidFill>
              </a:defRPr>
            </a:lvl2pPr>
            <a:lvl3pPr>
              <a:defRPr lang="en-US" sz="2133" smtClean="0">
                <a:solidFill>
                  <a:schemeClr val="tx1">
                    <a:tint val="75000"/>
                  </a:schemeClr>
                </a:solidFill>
              </a:defRPr>
            </a:lvl3pPr>
            <a:lvl4pPr>
              <a:defRPr lang="en-US" sz="1867" smtClean="0">
                <a:solidFill>
                  <a:schemeClr val="tx1">
                    <a:tint val="75000"/>
                  </a:schemeClr>
                </a:solidFill>
              </a:defRPr>
            </a:lvl4pPr>
            <a:lvl5pPr>
              <a:defRPr lang="en-US" sz="1867">
                <a:solidFill>
                  <a:schemeClr val="tx1">
                    <a:tint val="75000"/>
                  </a:schemeClr>
                </a:solidFill>
              </a:defRPr>
            </a:lvl5pPr>
          </a:lstStyle>
          <a:p>
            <a:pPr marL="0" lvl="0" indent="0">
              <a:buNone/>
            </a:pPr>
            <a:r>
              <a:rPr lang="en-US"/>
              <a:t>Data</a:t>
            </a:r>
          </a:p>
        </p:txBody>
      </p:sp>
      <p:sp>
        <p:nvSpPr>
          <p:cNvPr id="13" name="Text Placeholder 12"/>
          <p:cNvSpPr>
            <a:spLocks noGrp="1"/>
          </p:cNvSpPr>
          <p:nvPr>
            <p:ph type="body" sz="quarter" idx="12" hasCustomPrompt="1"/>
          </p:nvPr>
        </p:nvSpPr>
        <p:spPr>
          <a:xfrm>
            <a:off x="5223038" y="4953937"/>
            <a:ext cx="5417447" cy="631428"/>
          </a:xfrm>
          <a:prstGeom prst="rect">
            <a:avLst/>
          </a:prstGeom>
        </p:spPr>
        <p:txBody>
          <a:bodyPr vert="horz" lIns="0" tIns="0" rIns="0" bIns="0" rtlCol="0" anchor="b" anchorCtr="0">
            <a:noAutofit/>
          </a:bodyPr>
          <a:lstStyle>
            <a:lvl1pPr>
              <a:defRPr lang="en-US" sz="3200" smtClean="0">
                <a:solidFill>
                  <a:srgbClr val="FFFFFF"/>
                </a:solidFill>
                <a:latin typeface="Arial" panose="020B0604020202020204" pitchFamily="34" charset="0"/>
              </a:defRPr>
            </a:lvl1pPr>
            <a:lvl2pPr>
              <a:defRPr lang="en-US" sz="2400" smtClean="0">
                <a:solidFill>
                  <a:schemeClr val="tx1">
                    <a:tint val="75000"/>
                  </a:schemeClr>
                </a:solidFill>
              </a:defRPr>
            </a:lvl2pPr>
            <a:lvl3pPr>
              <a:defRPr lang="en-US" sz="2133" smtClean="0">
                <a:solidFill>
                  <a:schemeClr val="tx1">
                    <a:tint val="75000"/>
                  </a:schemeClr>
                </a:solidFill>
              </a:defRPr>
            </a:lvl3pPr>
            <a:lvl4pPr>
              <a:defRPr lang="en-US" sz="1867" smtClean="0">
                <a:solidFill>
                  <a:schemeClr val="tx1">
                    <a:tint val="75000"/>
                  </a:schemeClr>
                </a:solidFill>
              </a:defRPr>
            </a:lvl4pPr>
            <a:lvl5pPr>
              <a:defRPr lang="en-US" sz="1867">
                <a:solidFill>
                  <a:schemeClr val="tx1">
                    <a:tint val="75000"/>
                  </a:schemeClr>
                </a:solidFill>
              </a:defRPr>
            </a:lvl5pPr>
          </a:lstStyle>
          <a:p>
            <a:pPr marL="0" lvl="0" indent="0">
              <a:buNone/>
            </a:pPr>
            <a:r>
              <a:rPr lang="en-US"/>
              <a:t>Milano</a:t>
            </a:r>
          </a:p>
        </p:txBody>
      </p:sp>
      <p:sp>
        <p:nvSpPr>
          <p:cNvPr id="27" name="Text Placeholder 2"/>
          <p:cNvSpPr>
            <a:spLocks noGrp="1"/>
          </p:cNvSpPr>
          <p:nvPr>
            <p:ph type="body" idx="1" hasCustomPrompt="1"/>
          </p:nvPr>
        </p:nvSpPr>
        <p:spPr>
          <a:xfrm>
            <a:off x="2347290" y="2244437"/>
            <a:ext cx="6518935" cy="695238"/>
          </a:xfrm>
          <a:prstGeom prst="rect">
            <a:avLst/>
          </a:prstGeom>
        </p:spPr>
        <p:txBody>
          <a:bodyPr anchor="b">
            <a:noAutofit/>
          </a:bodyPr>
          <a:lstStyle>
            <a:lvl1pPr marL="0" indent="0">
              <a:buNone/>
              <a:defRPr sz="4000" b="1">
                <a:solidFill>
                  <a:srgbClr val="FFFFFF"/>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TITOLO</a:t>
            </a:r>
          </a:p>
        </p:txBody>
      </p:sp>
      <p:cxnSp>
        <p:nvCxnSpPr>
          <p:cNvPr id="8" name="Straight Connector 7">
            <a:extLst>
              <a:ext uri="{FF2B5EF4-FFF2-40B4-BE49-F238E27FC236}">
                <a16:creationId xmlns:a16="http://schemas.microsoft.com/office/drawing/2014/main" id="{35EF2D1E-68C2-4ABA-AB34-4458C138F51F}"/>
              </a:ext>
            </a:extLst>
          </p:cNvPr>
          <p:cNvCxnSpPr>
            <a:cxnSpLocks/>
          </p:cNvCxnSpPr>
          <p:nvPr userDrawn="1"/>
        </p:nvCxnSpPr>
        <p:spPr>
          <a:xfrm flipH="1">
            <a:off x="1907394" y="0"/>
            <a:ext cx="1" cy="685800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B8FD4CA-39BE-46C6-9A99-9336643575ED}"/>
              </a:ext>
            </a:extLst>
          </p:cNvPr>
          <p:cNvCxnSpPr>
            <a:cxnSpLocks/>
          </p:cNvCxnSpPr>
          <p:nvPr userDrawn="1"/>
        </p:nvCxnSpPr>
        <p:spPr>
          <a:xfrm flipH="1">
            <a:off x="1907393" y="0"/>
            <a:ext cx="1" cy="685800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831C458F-35F1-4709-8F31-883CB1735E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704" y="239347"/>
            <a:ext cx="1431024" cy="821357"/>
          </a:xfrm>
          <a:prstGeom prst="rect">
            <a:avLst/>
          </a:prstGeom>
        </p:spPr>
      </p:pic>
    </p:spTree>
    <p:extLst>
      <p:ext uri="{BB962C8B-B14F-4D97-AF65-F5344CB8AC3E}">
        <p14:creationId xmlns:p14="http://schemas.microsoft.com/office/powerpoint/2010/main" val="37676293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MIDDLE_H-COMM">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5726A67-DACE-4FE4-8E40-9C3E17CF3BDD}"/>
              </a:ext>
            </a:extLst>
          </p:cNvPr>
          <p:cNvSpPr>
            <a:spLocks noGrp="1"/>
          </p:cNvSpPr>
          <p:nvPr>
            <p:ph type="body" idx="1" hasCustomPrompt="1"/>
          </p:nvPr>
        </p:nvSpPr>
        <p:spPr>
          <a:xfrm>
            <a:off x="5878139" y="6511771"/>
            <a:ext cx="5704261" cy="280449"/>
          </a:xfrm>
          <a:prstGeom prst="rect">
            <a:avLst/>
          </a:prstGeom>
        </p:spPr>
        <p:txBody>
          <a:bodyPr anchor="b">
            <a:noAutofit/>
          </a:bodyPr>
          <a:lstStyle>
            <a:lvl1pPr marL="0" indent="0" algn="r">
              <a:buNone/>
              <a:defRPr sz="1000" b="0">
                <a:solidFill>
                  <a:schemeClr val="tx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Source: lorem ipsum</a:t>
            </a:r>
          </a:p>
        </p:txBody>
      </p:sp>
      <p:pic>
        <p:nvPicPr>
          <p:cNvPr id="5" name="Picture 4" descr="A close up of a sign&#10;&#10;Description automatically generated">
            <a:extLst>
              <a:ext uri="{FF2B5EF4-FFF2-40B4-BE49-F238E27FC236}">
                <a16:creationId xmlns:a16="http://schemas.microsoft.com/office/drawing/2014/main" id="{4CE8B09A-C6EF-43AB-979F-A383B2FFA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306" y="6232921"/>
            <a:ext cx="942588" cy="541011"/>
          </a:xfrm>
          <a:prstGeom prst="rect">
            <a:avLst/>
          </a:prstGeom>
        </p:spPr>
      </p:pic>
      <p:cxnSp>
        <p:nvCxnSpPr>
          <p:cNvPr id="7" name="Straight Connector 6">
            <a:extLst>
              <a:ext uri="{FF2B5EF4-FFF2-40B4-BE49-F238E27FC236}">
                <a16:creationId xmlns:a16="http://schemas.microsoft.com/office/drawing/2014/main" id="{4C2F91B5-F588-4E76-8936-5B5350D223F5}"/>
              </a:ext>
            </a:extLst>
          </p:cNvPr>
          <p:cNvCxnSpPr>
            <a:cxnSpLocks/>
          </p:cNvCxnSpPr>
          <p:nvPr userDrawn="1"/>
        </p:nvCxnSpPr>
        <p:spPr>
          <a:xfrm>
            <a:off x="1956000" y="1029600"/>
            <a:ext cx="8280000" cy="0"/>
          </a:xfrm>
          <a:prstGeom prst="line">
            <a:avLst/>
          </a:prstGeom>
          <a:ln w="76200">
            <a:solidFill>
              <a:srgbClr val="FFD8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29BBD3E-CF87-44E4-8D81-D5C87DDDC909}"/>
              </a:ext>
            </a:extLst>
          </p:cNvPr>
          <p:cNvSpPr>
            <a:spLocks noGrp="1"/>
          </p:cNvSpPr>
          <p:nvPr>
            <p:ph type="title" hasCustomPrompt="1"/>
          </p:nvPr>
        </p:nvSpPr>
        <p:spPr>
          <a:xfrm>
            <a:off x="4175156" y="625800"/>
            <a:ext cx="3841681" cy="438299"/>
          </a:xfrm>
          <a:prstGeom prst="rect">
            <a:avLst/>
          </a:prstGeom>
        </p:spPr>
        <p:txBody>
          <a:bodyPr bIns="0" anchor="b" anchorCtr="0">
            <a:noAutofit/>
          </a:bodyPr>
          <a:lstStyle>
            <a:lvl1pPr algn="ctr">
              <a:defRPr sz="2800" b="1" i="0">
                <a:solidFill>
                  <a:schemeClr val="tx1"/>
                </a:solidFill>
                <a:latin typeface="Arial" panose="020B0604020202020204" pitchFamily="34" charset="0"/>
                <a:cs typeface="Helvetica Neue"/>
              </a:defRPr>
            </a:lvl1pPr>
          </a:lstStyle>
          <a:p>
            <a:r>
              <a:rPr lang="en-US"/>
              <a:t>TITOLO</a:t>
            </a:r>
          </a:p>
        </p:txBody>
      </p:sp>
    </p:spTree>
    <p:extLst>
      <p:ext uri="{BB962C8B-B14F-4D97-AF65-F5344CB8AC3E}">
        <p14:creationId xmlns:p14="http://schemas.microsoft.com/office/powerpoint/2010/main" val="3355570607"/>
      </p:ext>
    </p:extLst>
  </p:cSld>
  <p:clrMapOvr>
    <a:masterClrMapping/>
  </p:clrMapOvr>
  <p:extLst>
    <p:ext uri="{DCECCB84-F9BA-43D5-87BE-67443E8EF086}">
      <p15:sldGuideLst xmlns:p15="http://schemas.microsoft.com/office/powerpoint/2012/main">
        <p15:guide id="1" orient="horz" pos="686">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_dar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0858" y="1853184"/>
            <a:ext cx="2203925" cy="523547"/>
          </a:xfrm>
          <a:prstGeom prst="rect">
            <a:avLst/>
          </a:prstGeom>
        </p:spPr>
        <p:txBody>
          <a:bodyPr vert="horz" lIns="91440" tIns="45720" rIns="91440" bIns="45720" rtlCol="0" anchor="ctr">
            <a:noAutofit/>
          </a:bodyPr>
          <a:lstStyle>
            <a:lvl1pPr algn="ctr">
              <a:defRPr lang="en-US" sz="3733" b="1">
                <a:solidFill>
                  <a:srgbClr val="65C6BE"/>
                </a:solidFill>
                <a:latin typeface="Arial" panose="020B0604020202020204" pitchFamily="34" charset="0"/>
              </a:defRPr>
            </a:lvl1pPr>
          </a:lstStyle>
          <a:p>
            <a:pPr lvl="0" algn="l"/>
            <a:r>
              <a:rPr lang="en-US"/>
              <a:t>GRAZIE</a:t>
            </a:r>
          </a:p>
        </p:txBody>
      </p:sp>
      <p:cxnSp>
        <p:nvCxnSpPr>
          <p:cNvPr id="23" name="Straight Connector 22">
            <a:extLst>
              <a:ext uri="{FF2B5EF4-FFF2-40B4-BE49-F238E27FC236}">
                <a16:creationId xmlns:a16="http://schemas.microsoft.com/office/drawing/2014/main" id="{D8C3413F-9B3C-4AE2-98D1-6EDBE92A6B00}"/>
              </a:ext>
            </a:extLst>
          </p:cNvPr>
          <p:cNvCxnSpPr>
            <a:cxnSpLocks/>
          </p:cNvCxnSpPr>
          <p:nvPr userDrawn="1"/>
        </p:nvCxnSpPr>
        <p:spPr>
          <a:xfrm flipH="1">
            <a:off x="1907394" y="0"/>
            <a:ext cx="1" cy="6858000"/>
          </a:xfrm>
          <a:prstGeom prst="line">
            <a:avLst/>
          </a:prstGeom>
          <a:ln w="5715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 close up of a logo&#10;&#10;Description automatically generated">
            <a:extLst>
              <a:ext uri="{FF2B5EF4-FFF2-40B4-BE49-F238E27FC236}">
                <a16:creationId xmlns:a16="http://schemas.microsoft.com/office/drawing/2014/main" id="{F01777D3-C38C-41AF-B16B-BCAEF47AF847}"/>
              </a:ext>
            </a:extLst>
          </p:cNvPr>
          <p:cNvPicPr>
            <a:picLocks noChangeAspect="1"/>
          </p:cNvPicPr>
          <p:nvPr userDrawn="1"/>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2704" y="239347"/>
            <a:ext cx="1431024" cy="821357"/>
          </a:xfrm>
          <a:prstGeom prst="rect">
            <a:avLst/>
          </a:prstGeom>
        </p:spPr>
      </p:pic>
    </p:spTree>
    <p:extLst>
      <p:ext uri="{BB962C8B-B14F-4D97-AF65-F5344CB8AC3E}">
        <p14:creationId xmlns:p14="http://schemas.microsoft.com/office/powerpoint/2010/main" val="29819866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ND_H-COMM">
    <p:spTree>
      <p:nvGrpSpPr>
        <p:cNvPr id="1" name=""/>
        <p:cNvGrpSpPr/>
        <p:nvPr/>
      </p:nvGrpSpPr>
      <p:grpSpPr>
        <a:xfrm>
          <a:off x="0" y="0"/>
          <a:ext cx="0" cy="0"/>
          <a:chOff x="0" y="0"/>
          <a:chExt cx="0" cy="0"/>
        </a:xfrm>
      </p:grpSpPr>
      <p:pic>
        <p:nvPicPr>
          <p:cNvPr id="11" name="h:commerce V7.023.jpeg" descr="h:commerce V7.023.jpeg">
            <a:extLst>
              <a:ext uri="{FF2B5EF4-FFF2-40B4-BE49-F238E27FC236}">
                <a16:creationId xmlns:a16="http://schemas.microsoft.com/office/drawing/2014/main" id="{8C651B36-B572-496C-A042-BE8428BD3A53}"/>
              </a:ext>
            </a:extLst>
          </p:cNvPr>
          <p:cNvPicPr>
            <a:picLocks/>
          </p:cNvPicPr>
          <p:nvPr userDrawn="1"/>
        </p:nvPicPr>
        <p:blipFill>
          <a:blip r:embed="rId2"/>
          <a:srcRect l="12850" t="65067" r="13243"/>
          <a:stretch>
            <a:fillRect/>
          </a:stretch>
        </p:blipFill>
        <p:spPr>
          <a:xfrm>
            <a:off x="0" y="0"/>
            <a:ext cx="12193200" cy="1224000"/>
          </a:xfrm>
          <a:prstGeom prst="rect">
            <a:avLst/>
          </a:prstGeom>
          <a:solidFill>
            <a:srgbClr val="FFD800"/>
          </a:solidFill>
          <a:ln w="12700">
            <a:miter lim="400000"/>
          </a:ln>
        </p:spPr>
      </p:pic>
      <p:cxnSp>
        <p:nvCxnSpPr>
          <p:cNvPr id="23" name="Straight Connector 22">
            <a:extLst>
              <a:ext uri="{FF2B5EF4-FFF2-40B4-BE49-F238E27FC236}">
                <a16:creationId xmlns:a16="http://schemas.microsoft.com/office/drawing/2014/main" id="{D8C3413F-9B3C-4AE2-98D1-6EDBE92A6B00}"/>
              </a:ext>
            </a:extLst>
          </p:cNvPr>
          <p:cNvCxnSpPr>
            <a:cxnSpLocks/>
          </p:cNvCxnSpPr>
          <p:nvPr userDrawn="1"/>
        </p:nvCxnSpPr>
        <p:spPr>
          <a:xfrm flipH="1">
            <a:off x="1907394" y="0"/>
            <a:ext cx="1" cy="6858000"/>
          </a:xfrm>
          <a:prstGeom prst="line">
            <a:avLst/>
          </a:prstGeom>
          <a:ln w="57150">
            <a:solidFill>
              <a:srgbClr val="FFD800"/>
            </a:solidFill>
          </a:ln>
          <a:effectLst/>
        </p:spPr>
        <p:style>
          <a:lnRef idx="2">
            <a:schemeClr val="accent1"/>
          </a:lnRef>
          <a:fillRef idx="0">
            <a:schemeClr val="accent1"/>
          </a:fillRef>
          <a:effectRef idx="1">
            <a:schemeClr val="accent1"/>
          </a:effectRef>
          <a:fontRef idx="minor">
            <a:schemeClr val="tx1"/>
          </a:fontRef>
        </p:style>
      </p:cxnSp>
      <p:pic>
        <p:nvPicPr>
          <p:cNvPr id="5" name="Logo Obs hcommerce_Plan de travail 1.png" descr="Logo Obs hcommerce_Plan de travail 1.png">
            <a:extLst>
              <a:ext uri="{FF2B5EF4-FFF2-40B4-BE49-F238E27FC236}">
                <a16:creationId xmlns:a16="http://schemas.microsoft.com/office/drawing/2014/main" id="{A0801BD0-2704-4C08-BA78-9C1A21DE547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4148" y="-72921"/>
            <a:ext cx="1965362" cy="1404000"/>
          </a:xfrm>
          <a:prstGeom prst="rect">
            <a:avLst/>
          </a:prstGeom>
          <a:ln w="12700">
            <a:miter lim="400000"/>
          </a:ln>
        </p:spPr>
      </p:pic>
      <p:sp>
        <p:nvSpPr>
          <p:cNvPr id="16" name="Rectangle 15">
            <a:extLst>
              <a:ext uri="{FF2B5EF4-FFF2-40B4-BE49-F238E27FC236}">
                <a16:creationId xmlns:a16="http://schemas.microsoft.com/office/drawing/2014/main" id="{181DF282-E0E7-4751-8F19-14F5C95BFE58}"/>
              </a:ext>
            </a:extLst>
          </p:cNvPr>
          <p:cNvSpPr/>
          <p:nvPr userDrawn="1"/>
        </p:nvSpPr>
        <p:spPr>
          <a:xfrm>
            <a:off x="-74148" y="1224001"/>
            <a:ext cx="1958400" cy="5730982"/>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pic>
        <p:nvPicPr>
          <p:cNvPr id="18" name="Picture 17" descr="A close up of a sign&#10;&#10;Description automatically generated">
            <a:extLst>
              <a:ext uri="{FF2B5EF4-FFF2-40B4-BE49-F238E27FC236}">
                <a16:creationId xmlns:a16="http://schemas.microsoft.com/office/drawing/2014/main" id="{9AFDA1FC-6912-4880-902A-1ED3374AAEF0}"/>
              </a:ext>
            </a:extLst>
          </p:cNvPr>
          <p:cNvPicPr>
            <a:picLocks noChangeAspect="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a:xfrm>
            <a:off x="138306" y="6232921"/>
            <a:ext cx="942588" cy="541011"/>
          </a:xfrm>
          <a:prstGeom prst="rect">
            <a:avLst/>
          </a:prstGeom>
        </p:spPr>
      </p:pic>
      <p:pic>
        <p:nvPicPr>
          <p:cNvPr id="19" name="Picture 18" descr="A store inside of a building&#10;&#10;Description automatically generated">
            <a:extLst>
              <a:ext uri="{FF2B5EF4-FFF2-40B4-BE49-F238E27FC236}">
                <a16:creationId xmlns:a16="http://schemas.microsoft.com/office/drawing/2014/main" id="{5C6BAEA8-4A9B-4AAB-B718-334ADFB8BA92}"/>
              </a:ext>
            </a:extLst>
          </p:cNvPr>
          <p:cNvPicPr>
            <a:picLocks noChangeAspect="1"/>
          </p:cNvPicPr>
          <p:nvPr userDrawn="1"/>
        </p:nvPicPr>
        <p:blipFill rotWithShape="1">
          <a:blip r:embed="rId6">
            <a:alphaModFix amt="55000"/>
            <a:extLst>
              <a:ext uri="{28A0092B-C50C-407E-A947-70E740481C1C}">
                <a14:useLocalDpi xmlns:a14="http://schemas.microsoft.com/office/drawing/2010/main" val="0"/>
              </a:ext>
            </a:extLst>
          </a:blip>
          <a:srcRect l="4159" t="12629"/>
          <a:stretch/>
        </p:blipFill>
        <p:spPr>
          <a:xfrm>
            <a:off x="1930537" y="1224000"/>
            <a:ext cx="11040925" cy="6710179"/>
          </a:xfrm>
          <a:prstGeom prst="rect">
            <a:avLst/>
          </a:prstGeom>
        </p:spPr>
      </p:pic>
    </p:spTree>
    <p:extLst>
      <p:ext uri="{BB962C8B-B14F-4D97-AF65-F5344CB8AC3E}">
        <p14:creationId xmlns:p14="http://schemas.microsoft.com/office/powerpoint/2010/main" val="17131312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END_H-COMM">
    <p:bg>
      <p:bgPr>
        <a:solidFill>
          <a:schemeClr val="tx1"/>
        </a:solidFill>
        <a:effectLst/>
      </p:bgPr>
    </p:bg>
    <p:spTree>
      <p:nvGrpSpPr>
        <p:cNvPr id="1" name=""/>
        <p:cNvGrpSpPr/>
        <p:nvPr/>
      </p:nvGrpSpPr>
      <p:grpSpPr>
        <a:xfrm>
          <a:off x="0" y="0"/>
          <a:ext cx="0" cy="0"/>
          <a:chOff x="0" y="0"/>
          <a:chExt cx="0" cy="0"/>
        </a:xfrm>
      </p:grpSpPr>
      <p:pic>
        <p:nvPicPr>
          <p:cNvPr id="11" name="h:commerce V7.023.jpeg" descr="h:commerce V7.023.jpeg">
            <a:extLst>
              <a:ext uri="{FF2B5EF4-FFF2-40B4-BE49-F238E27FC236}">
                <a16:creationId xmlns:a16="http://schemas.microsoft.com/office/drawing/2014/main" id="{8C651B36-B572-496C-A042-BE8428BD3A53}"/>
              </a:ext>
            </a:extLst>
          </p:cNvPr>
          <p:cNvPicPr>
            <a:picLocks/>
          </p:cNvPicPr>
          <p:nvPr userDrawn="1"/>
        </p:nvPicPr>
        <p:blipFill>
          <a:blip r:embed="rId2"/>
          <a:srcRect l="12850" t="65067" r="13243"/>
          <a:stretch>
            <a:fillRect/>
          </a:stretch>
        </p:blipFill>
        <p:spPr>
          <a:xfrm>
            <a:off x="0" y="0"/>
            <a:ext cx="12193200" cy="1224000"/>
          </a:xfrm>
          <a:prstGeom prst="rect">
            <a:avLst/>
          </a:prstGeom>
          <a:solidFill>
            <a:srgbClr val="FFD800"/>
          </a:solidFill>
          <a:ln w="12700">
            <a:miter lim="400000"/>
          </a:ln>
        </p:spPr>
      </p:pic>
      <p:pic>
        <p:nvPicPr>
          <p:cNvPr id="5" name="Logo Obs hcommerce_Plan de travail 1.png" descr="Logo Obs hcommerce_Plan de travail 1.png">
            <a:extLst>
              <a:ext uri="{FF2B5EF4-FFF2-40B4-BE49-F238E27FC236}">
                <a16:creationId xmlns:a16="http://schemas.microsoft.com/office/drawing/2014/main" id="{A0801BD0-2704-4C08-BA78-9C1A21DE547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4148" y="-72921"/>
            <a:ext cx="1965362" cy="1404000"/>
          </a:xfrm>
          <a:prstGeom prst="rect">
            <a:avLst/>
          </a:prstGeom>
          <a:ln w="12700">
            <a:miter lim="400000"/>
          </a:ln>
        </p:spPr>
      </p:pic>
      <p:pic>
        <p:nvPicPr>
          <p:cNvPr id="18" name="Picture 17" descr="A close up of a sign&#10;&#10;Description automatically generated">
            <a:extLst>
              <a:ext uri="{FF2B5EF4-FFF2-40B4-BE49-F238E27FC236}">
                <a16:creationId xmlns:a16="http://schemas.microsoft.com/office/drawing/2014/main" id="{9AFDA1FC-6912-4880-902A-1ED3374AAEF0}"/>
              </a:ext>
            </a:extLst>
          </p:cNvPr>
          <p:cNvPicPr>
            <a:picLocks noChangeAspect="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a:xfrm>
            <a:off x="138306" y="6232921"/>
            <a:ext cx="942588" cy="541011"/>
          </a:xfrm>
          <a:prstGeom prst="rect">
            <a:avLst/>
          </a:prstGeom>
        </p:spPr>
      </p:pic>
      <p:sp>
        <p:nvSpPr>
          <p:cNvPr id="3" name="Rectangle: Rounded Corners 2">
            <a:extLst>
              <a:ext uri="{FF2B5EF4-FFF2-40B4-BE49-F238E27FC236}">
                <a16:creationId xmlns:a16="http://schemas.microsoft.com/office/drawing/2014/main" id="{D1644D14-018C-4B9C-8C8A-AD96DA52E40B}"/>
              </a:ext>
            </a:extLst>
          </p:cNvPr>
          <p:cNvSpPr/>
          <p:nvPr userDrawn="1"/>
        </p:nvSpPr>
        <p:spPr>
          <a:xfrm>
            <a:off x="221674" y="1224001"/>
            <a:ext cx="11693234" cy="5186036"/>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sp>
        <p:nvSpPr>
          <p:cNvPr id="10" name="Text Placeholder 2">
            <a:extLst>
              <a:ext uri="{FF2B5EF4-FFF2-40B4-BE49-F238E27FC236}">
                <a16:creationId xmlns:a16="http://schemas.microsoft.com/office/drawing/2014/main" id="{31A979A6-A65F-4711-95E8-35BA5A2BBBF2}"/>
              </a:ext>
            </a:extLst>
          </p:cNvPr>
          <p:cNvSpPr>
            <a:spLocks noGrp="1"/>
          </p:cNvSpPr>
          <p:nvPr>
            <p:ph type="body" idx="1" hasCustomPrompt="1"/>
          </p:nvPr>
        </p:nvSpPr>
        <p:spPr>
          <a:xfrm>
            <a:off x="5878139" y="6511771"/>
            <a:ext cx="5704261" cy="280449"/>
          </a:xfrm>
          <a:prstGeom prst="rect">
            <a:avLst/>
          </a:prstGeom>
        </p:spPr>
        <p:txBody>
          <a:bodyPr anchor="b">
            <a:noAutofit/>
          </a:bodyPr>
          <a:lstStyle>
            <a:lvl1pPr marL="0" indent="0" algn="r">
              <a:buNone/>
              <a:defRPr sz="1000" b="0">
                <a:solidFill>
                  <a:schemeClr val="bg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Source: lorem ipsum</a:t>
            </a:r>
          </a:p>
        </p:txBody>
      </p:sp>
      <p:sp>
        <p:nvSpPr>
          <p:cNvPr id="14" name="Title 1">
            <a:extLst>
              <a:ext uri="{FF2B5EF4-FFF2-40B4-BE49-F238E27FC236}">
                <a16:creationId xmlns:a16="http://schemas.microsoft.com/office/drawing/2014/main" id="{E54AAA83-AF48-4D5B-9DC8-30D5B9207F9F}"/>
              </a:ext>
            </a:extLst>
          </p:cNvPr>
          <p:cNvSpPr>
            <a:spLocks noGrp="1"/>
          </p:cNvSpPr>
          <p:nvPr>
            <p:ph type="title" hasCustomPrompt="1"/>
          </p:nvPr>
        </p:nvSpPr>
        <p:spPr>
          <a:xfrm>
            <a:off x="4175156" y="253970"/>
            <a:ext cx="3841681" cy="438299"/>
          </a:xfrm>
          <a:prstGeom prst="rect">
            <a:avLst/>
          </a:prstGeom>
        </p:spPr>
        <p:txBody>
          <a:bodyPr bIns="0" anchor="b" anchorCtr="0">
            <a:noAutofit/>
          </a:bodyPr>
          <a:lstStyle>
            <a:lvl1pPr algn="ctr">
              <a:defRPr sz="2800" b="1" i="0">
                <a:solidFill>
                  <a:schemeClr val="tx1"/>
                </a:solidFill>
                <a:latin typeface="Arial" panose="020B0604020202020204" pitchFamily="34" charset="0"/>
                <a:cs typeface="Helvetica Neue"/>
              </a:defRPr>
            </a:lvl1pPr>
          </a:lstStyle>
          <a:p>
            <a:r>
              <a:rPr lang="en-US"/>
              <a:t>TITOLO</a:t>
            </a:r>
          </a:p>
        </p:txBody>
      </p:sp>
    </p:spTree>
    <p:extLst>
      <p:ext uri="{BB962C8B-B14F-4D97-AF65-F5344CB8AC3E}">
        <p14:creationId xmlns:p14="http://schemas.microsoft.com/office/powerpoint/2010/main" val="28885714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END_H-COMM">
    <p:bg>
      <p:bgPr>
        <a:solidFill>
          <a:schemeClr val="tx1"/>
        </a:solidFill>
        <a:effectLst/>
      </p:bgPr>
    </p:bg>
    <p:spTree>
      <p:nvGrpSpPr>
        <p:cNvPr id="1" name=""/>
        <p:cNvGrpSpPr/>
        <p:nvPr/>
      </p:nvGrpSpPr>
      <p:grpSpPr>
        <a:xfrm>
          <a:off x="0" y="0"/>
          <a:ext cx="0" cy="0"/>
          <a:chOff x="0" y="0"/>
          <a:chExt cx="0" cy="0"/>
        </a:xfrm>
      </p:grpSpPr>
      <p:pic>
        <p:nvPicPr>
          <p:cNvPr id="11" name="h:commerce V7.023.jpeg" descr="h:commerce V7.023.jpeg">
            <a:extLst>
              <a:ext uri="{FF2B5EF4-FFF2-40B4-BE49-F238E27FC236}">
                <a16:creationId xmlns:a16="http://schemas.microsoft.com/office/drawing/2014/main" id="{8C651B36-B572-496C-A042-BE8428BD3A53}"/>
              </a:ext>
            </a:extLst>
          </p:cNvPr>
          <p:cNvPicPr>
            <a:picLocks/>
          </p:cNvPicPr>
          <p:nvPr userDrawn="1"/>
        </p:nvPicPr>
        <p:blipFill>
          <a:blip r:embed="rId2"/>
          <a:srcRect l="12850" t="65067" r="13243"/>
          <a:stretch>
            <a:fillRect/>
          </a:stretch>
        </p:blipFill>
        <p:spPr>
          <a:xfrm>
            <a:off x="0" y="0"/>
            <a:ext cx="12193200" cy="1224000"/>
          </a:xfrm>
          <a:prstGeom prst="rect">
            <a:avLst/>
          </a:prstGeom>
          <a:solidFill>
            <a:srgbClr val="FFD800"/>
          </a:solidFill>
          <a:ln w="12700">
            <a:miter lim="400000"/>
          </a:ln>
        </p:spPr>
      </p:pic>
      <p:pic>
        <p:nvPicPr>
          <p:cNvPr id="5" name="Logo Obs hcommerce_Plan de travail 1.png" descr="Logo Obs hcommerce_Plan de travail 1.png">
            <a:extLst>
              <a:ext uri="{FF2B5EF4-FFF2-40B4-BE49-F238E27FC236}">
                <a16:creationId xmlns:a16="http://schemas.microsoft.com/office/drawing/2014/main" id="{A0801BD0-2704-4C08-BA78-9C1A21DE547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4148" y="-72921"/>
            <a:ext cx="1965362" cy="1404000"/>
          </a:xfrm>
          <a:prstGeom prst="rect">
            <a:avLst/>
          </a:prstGeom>
          <a:ln w="12700">
            <a:miter lim="400000"/>
          </a:ln>
        </p:spPr>
      </p:pic>
      <p:pic>
        <p:nvPicPr>
          <p:cNvPr id="18" name="Picture 17" descr="A close up of a sign&#10;&#10;Description automatically generated">
            <a:extLst>
              <a:ext uri="{FF2B5EF4-FFF2-40B4-BE49-F238E27FC236}">
                <a16:creationId xmlns:a16="http://schemas.microsoft.com/office/drawing/2014/main" id="{9AFDA1FC-6912-4880-902A-1ED3374AAEF0}"/>
              </a:ext>
            </a:extLst>
          </p:cNvPr>
          <p:cNvPicPr>
            <a:picLocks noChangeAspect="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a:xfrm>
            <a:off x="138306" y="6232921"/>
            <a:ext cx="942588" cy="541011"/>
          </a:xfrm>
          <a:prstGeom prst="rect">
            <a:avLst/>
          </a:prstGeom>
        </p:spPr>
      </p:pic>
      <p:sp>
        <p:nvSpPr>
          <p:cNvPr id="10" name="Text Placeholder 2">
            <a:extLst>
              <a:ext uri="{FF2B5EF4-FFF2-40B4-BE49-F238E27FC236}">
                <a16:creationId xmlns:a16="http://schemas.microsoft.com/office/drawing/2014/main" id="{31A979A6-A65F-4711-95E8-35BA5A2BBBF2}"/>
              </a:ext>
            </a:extLst>
          </p:cNvPr>
          <p:cNvSpPr>
            <a:spLocks noGrp="1"/>
          </p:cNvSpPr>
          <p:nvPr>
            <p:ph type="body" idx="1" hasCustomPrompt="1"/>
          </p:nvPr>
        </p:nvSpPr>
        <p:spPr>
          <a:xfrm>
            <a:off x="5878139" y="6511771"/>
            <a:ext cx="5704261" cy="280449"/>
          </a:xfrm>
          <a:prstGeom prst="rect">
            <a:avLst/>
          </a:prstGeom>
        </p:spPr>
        <p:txBody>
          <a:bodyPr anchor="b">
            <a:noAutofit/>
          </a:bodyPr>
          <a:lstStyle>
            <a:lvl1pPr marL="0" indent="0" algn="r">
              <a:buNone/>
              <a:defRPr sz="1000" b="0">
                <a:solidFill>
                  <a:schemeClr val="bg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Source: lorem ipsum</a:t>
            </a:r>
          </a:p>
        </p:txBody>
      </p:sp>
      <p:sp>
        <p:nvSpPr>
          <p:cNvPr id="14" name="Title 1">
            <a:extLst>
              <a:ext uri="{FF2B5EF4-FFF2-40B4-BE49-F238E27FC236}">
                <a16:creationId xmlns:a16="http://schemas.microsoft.com/office/drawing/2014/main" id="{E54AAA83-AF48-4D5B-9DC8-30D5B9207F9F}"/>
              </a:ext>
            </a:extLst>
          </p:cNvPr>
          <p:cNvSpPr>
            <a:spLocks noGrp="1"/>
          </p:cNvSpPr>
          <p:nvPr>
            <p:ph type="title" hasCustomPrompt="1"/>
          </p:nvPr>
        </p:nvSpPr>
        <p:spPr>
          <a:xfrm>
            <a:off x="4175156" y="253970"/>
            <a:ext cx="3841681" cy="438299"/>
          </a:xfrm>
          <a:prstGeom prst="rect">
            <a:avLst/>
          </a:prstGeom>
        </p:spPr>
        <p:txBody>
          <a:bodyPr bIns="0" anchor="b" anchorCtr="0">
            <a:noAutofit/>
          </a:bodyPr>
          <a:lstStyle>
            <a:lvl1pPr algn="ctr">
              <a:defRPr sz="2800" b="1" i="0">
                <a:solidFill>
                  <a:schemeClr val="tx1"/>
                </a:solidFill>
                <a:latin typeface="Arial" panose="020B0604020202020204" pitchFamily="34" charset="0"/>
                <a:cs typeface="Helvetica Neue"/>
              </a:defRPr>
            </a:lvl1pPr>
          </a:lstStyle>
          <a:p>
            <a:r>
              <a:rPr lang="en-US"/>
              <a:t>TITOLO</a:t>
            </a:r>
          </a:p>
        </p:txBody>
      </p:sp>
    </p:spTree>
    <p:extLst>
      <p:ext uri="{BB962C8B-B14F-4D97-AF65-F5344CB8AC3E}">
        <p14:creationId xmlns:p14="http://schemas.microsoft.com/office/powerpoint/2010/main" val="39530268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END_H-COMM">
    <p:spTree>
      <p:nvGrpSpPr>
        <p:cNvPr id="1" name=""/>
        <p:cNvGrpSpPr/>
        <p:nvPr/>
      </p:nvGrpSpPr>
      <p:grpSpPr>
        <a:xfrm>
          <a:off x="0" y="0"/>
          <a:ext cx="0" cy="0"/>
          <a:chOff x="0" y="0"/>
          <a:chExt cx="0" cy="0"/>
        </a:xfrm>
      </p:grpSpPr>
      <p:pic>
        <p:nvPicPr>
          <p:cNvPr id="11" name="h:commerce V7.023.jpeg" descr="h:commerce V7.023.jpeg">
            <a:extLst>
              <a:ext uri="{FF2B5EF4-FFF2-40B4-BE49-F238E27FC236}">
                <a16:creationId xmlns:a16="http://schemas.microsoft.com/office/drawing/2014/main" id="{8C651B36-B572-496C-A042-BE8428BD3A53}"/>
              </a:ext>
            </a:extLst>
          </p:cNvPr>
          <p:cNvPicPr>
            <a:picLocks/>
          </p:cNvPicPr>
          <p:nvPr userDrawn="1"/>
        </p:nvPicPr>
        <p:blipFill>
          <a:blip r:embed="rId2"/>
          <a:srcRect l="12850" t="65067" r="13243"/>
          <a:stretch>
            <a:fillRect/>
          </a:stretch>
        </p:blipFill>
        <p:spPr>
          <a:xfrm>
            <a:off x="0" y="0"/>
            <a:ext cx="12193200" cy="1224000"/>
          </a:xfrm>
          <a:prstGeom prst="rect">
            <a:avLst/>
          </a:prstGeom>
          <a:solidFill>
            <a:srgbClr val="FFD800"/>
          </a:solidFill>
          <a:ln w="12700">
            <a:miter lim="400000"/>
          </a:ln>
        </p:spPr>
      </p:pic>
      <p:pic>
        <p:nvPicPr>
          <p:cNvPr id="5" name="Logo Obs hcommerce_Plan de travail 1.png" descr="Logo Obs hcommerce_Plan de travail 1.png">
            <a:extLst>
              <a:ext uri="{FF2B5EF4-FFF2-40B4-BE49-F238E27FC236}">
                <a16:creationId xmlns:a16="http://schemas.microsoft.com/office/drawing/2014/main" id="{A0801BD0-2704-4C08-BA78-9C1A21DE547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4148" y="-72921"/>
            <a:ext cx="1965362" cy="1404000"/>
          </a:xfrm>
          <a:prstGeom prst="rect">
            <a:avLst/>
          </a:prstGeom>
          <a:ln w="12700">
            <a:miter lim="400000"/>
          </a:ln>
        </p:spPr>
      </p:pic>
      <p:pic>
        <p:nvPicPr>
          <p:cNvPr id="18" name="Picture 17" descr="A close up of a sign&#10;&#10;Description automatically generated">
            <a:extLst>
              <a:ext uri="{FF2B5EF4-FFF2-40B4-BE49-F238E27FC236}">
                <a16:creationId xmlns:a16="http://schemas.microsoft.com/office/drawing/2014/main" id="{9AFDA1FC-6912-4880-902A-1ED3374AAE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306" y="6232921"/>
            <a:ext cx="942588" cy="541011"/>
          </a:xfrm>
          <a:prstGeom prst="rect">
            <a:avLst/>
          </a:prstGeom>
        </p:spPr>
      </p:pic>
      <p:cxnSp>
        <p:nvCxnSpPr>
          <p:cNvPr id="23" name="Straight Connector 22">
            <a:extLst>
              <a:ext uri="{FF2B5EF4-FFF2-40B4-BE49-F238E27FC236}">
                <a16:creationId xmlns:a16="http://schemas.microsoft.com/office/drawing/2014/main" id="{D8C3413F-9B3C-4AE2-98D1-6EDBE92A6B00}"/>
              </a:ext>
            </a:extLst>
          </p:cNvPr>
          <p:cNvCxnSpPr>
            <a:cxnSpLocks/>
          </p:cNvCxnSpPr>
          <p:nvPr userDrawn="1"/>
        </p:nvCxnSpPr>
        <p:spPr>
          <a:xfrm flipH="1">
            <a:off x="1907394" y="0"/>
            <a:ext cx="1" cy="6858000"/>
          </a:xfrm>
          <a:prstGeom prst="line">
            <a:avLst/>
          </a:prstGeom>
          <a:ln w="57150">
            <a:solidFill>
              <a:srgbClr val="FFD80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2">
            <a:extLst>
              <a:ext uri="{FF2B5EF4-FFF2-40B4-BE49-F238E27FC236}">
                <a16:creationId xmlns:a16="http://schemas.microsoft.com/office/drawing/2014/main" id="{31A979A6-A65F-4711-95E8-35BA5A2BBBF2}"/>
              </a:ext>
            </a:extLst>
          </p:cNvPr>
          <p:cNvSpPr>
            <a:spLocks noGrp="1"/>
          </p:cNvSpPr>
          <p:nvPr>
            <p:ph type="body" idx="1" hasCustomPrompt="1"/>
          </p:nvPr>
        </p:nvSpPr>
        <p:spPr>
          <a:xfrm>
            <a:off x="5878139" y="6511771"/>
            <a:ext cx="5704261" cy="280449"/>
          </a:xfrm>
          <a:prstGeom prst="rect">
            <a:avLst/>
          </a:prstGeom>
        </p:spPr>
        <p:txBody>
          <a:bodyPr anchor="b">
            <a:noAutofit/>
          </a:bodyPr>
          <a:lstStyle>
            <a:lvl1pPr marL="0" indent="0" algn="r">
              <a:buNone/>
              <a:defRPr sz="1000" b="0">
                <a:solidFill>
                  <a:schemeClr val="tx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Source: lorem ipsum</a:t>
            </a:r>
          </a:p>
        </p:txBody>
      </p:sp>
      <p:sp>
        <p:nvSpPr>
          <p:cNvPr id="14" name="Title 1">
            <a:extLst>
              <a:ext uri="{FF2B5EF4-FFF2-40B4-BE49-F238E27FC236}">
                <a16:creationId xmlns:a16="http://schemas.microsoft.com/office/drawing/2014/main" id="{E54AAA83-AF48-4D5B-9DC8-30D5B9207F9F}"/>
              </a:ext>
            </a:extLst>
          </p:cNvPr>
          <p:cNvSpPr>
            <a:spLocks noGrp="1"/>
          </p:cNvSpPr>
          <p:nvPr>
            <p:ph type="title" hasCustomPrompt="1"/>
          </p:nvPr>
        </p:nvSpPr>
        <p:spPr>
          <a:xfrm>
            <a:off x="4175156" y="253970"/>
            <a:ext cx="3841681" cy="438299"/>
          </a:xfrm>
          <a:prstGeom prst="rect">
            <a:avLst/>
          </a:prstGeom>
        </p:spPr>
        <p:txBody>
          <a:bodyPr bIns="0" anchor="b" anchorCtr="0">
            <a:noAutofit/>
          </a:bodyPr>
          <a:lstStyle>
            <a:lvl1pPr algn="ctr">
              <a:defRPr sz="2800" b="1" i="0">
                <a:solidFill>
                  <a:schemeClr val="tx1"/>
                </a:solidFill>
                <a:latin typeface="Arial" panose="020B0604020202020204" pitchFamily="34" charset="0"/>
                <a:cs typeface="Helvetica Neue"/>
              </a:defRPr>
            </a:lvl1pPr>
          </a:lstStyle>
          <a:p>
            <a:r>
              <a:rPr lang="en-US"/>
              <a:t>TITOLO</a:t>
            </a:r>
          </a:p>
        </p:txBody>
      </p:sp>
    </p:spTree>
    <p:extLst>
      <p:ext uri="{BB962C8B-B14F-4D97-AF65-F5344CB8AC3E}">
        <p14:creationId xmlns:p14="http://schemas.microsoft.com/office/powerpoint/2010/main" val="15999213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LEFT_H-COMM">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68FF4B-5E48-417B-9EA9-3B5EBD7E1C63}"/>
              </a:ext>
            </a:extLst>
          </p:cNvPr>
          <p:cNvCxnSpPr>
            <a:cxnSpLocks/>
          </p:cNvCxnSpPr>
          <p:nvPr userDrawn="1"/>
        </p:nvCxnSpPr>
        <p:spPr>
          <a:xfrm>
            <a:off x="3807754" y="1027907"/>
            <a:ext cx="8387015" cy="0"/>
          </a:xfrm>
          <a:prstGeom prst="line">
            <a:avLst/>
          </a:prstGeom>
          <a:ln w="76200">
            <a:solidFill>
              <a:srgbClr val="FFD800"/>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0774EF64-EF7C-4296-9365-98FC843E72A0}"/>
              </a:ext>
            </a:extLst>
          </p:cNvPr>
          <p:cNvSpPr>
            <a:spLocks noGrp="1"/>
          </p:cNvSpPr>
          <p:nvPr>
            <p:ph type="body" sz="quarter" idx="10" hasCustomPrompt="1"/>
          </p:nvPr>
        </p:nvSpPr>
        <p:spPr>
          <a:xfrm>
            <a:off x="298583" y="700800"/>
            <a:ext cx="10129271" cy="376985"/>
          </a:xfrm>
          <a:prstGeom prst="rect">
            <a:avLst/>
          </a:prstGeom>
        </p:spPr>
        <p:txBody>
          <a:bodyPr vert="horz" lIns="91440" tIns="0" rIns="91440" bIns="45720" rtlCol="0" anchor="t" anchorCtr="0">
            <a:noAutofit/>
          </a:bodyPr>
          <a:lstStyle>
            <a:lvl1pPr algn="l">
              <a:spcBef>
                <a:spcPct val="0"/>
              </a:spcBef>
              <a:buNone/>
              <a:defRPr lang="en-US" sz="2400" b="1" smtClean="0">
                <a:solidFill>
                  <a:schemeClr val="tx1"/>
                </a:solidFill>
                <a:latin typeface="Arial" panose="020B0604020202020204" pitchFamily="34" charset="0"/>
                <a:ea typeface="+mj-ea"/>
                <a:cs typeface="+mj-cs"/>
              </a:defRPr>
            </a:lvl1pPr>
            <a:lvl2pPr>
              <a:defRPr lang="en-US" smtClean="0">
                <a:solidFill>
                  <a:schemeClr val="bg1">
                    <a:lumMod val="50000"/>
                  </a:schemeClr>
                </a:solidFill>
              </a:defRPr>
            </a:lvl2pPr>
            <a:lvl3pPr>
              <a:defRPr lang="en-US" smtClean="0">
                <a:solidFill>
                  <a:schemeClr val="bg1">
                    <a:lumMod val="50000"/>
                  </a:schemeClr>
                </a:solidFill>
              </a:defRPr>
            </a:lvl3pPr>
            <a:lvl4pPr>
              <a:defRPr lang="en-US" smtClean="0">
                <a:solidFill>
                  <a:schemeClr val="bg1">
                    <a:lumMod val="50000"/>
                  </a:schemeClr>
                </a:solidFill>
              </a:defRPr>
            </a:lvl4pPr>
            <a:lvl5pPr>
              <a:defRPr lang="en-US">
                <a:solidFill>
                  <a:schemeClr val="bg1">
                    <a:lumMod val="50000"/>
                  </a:schemeClr>
                </a:solidFill>
              </a:defRPr>
            </a:lvl5pPr>
          </a:lstStyle>
          <a:p>
            <a:pPr lvl="0">
              <a:spcBef>
                <a:spcPct val="0"/>
              </a:spcBef>
              <a:buNone/>
            </a:pPr>
            <a:r>
              <a:rPr lang="en-US"/>
              <a:t>SOTTOTITOLO LOREM IPSUM  LOREM IPSUM  LOREM IPSUM </a:t>
            </a:r>
          </a:p>
        </p:txBody>
      </p:sp>
      <p:sp>
        <p:nvSpPr>
          <p:cNvPr id="10" name="Text Placeholder 2">
            <a:extLst>
              <a:ext uri="{FF2B5EF4-FFF2-40B4-BE49-F238E27FC236}">
                <a16:creationId xmlns:a16="http://schemas.microsoft.com/office/drawing/2014/main" id="{4A849842-C3FC-429E-A13E-B6B13A2662C7}"/>
              </a:ext>
            </a:extLst>
          </p:cNvPr>
          <p:cNvSpPr>
            <a:spLocks noGrp="1"/>
          </p:cNvSpPr>
          <p:nvPr>
            <p:ph type="body" idx="1" hasCustomPrompt="1"/>
          </p:nvPr>
        </p:nvSpPr>
        <p:spPr>
          <a:xfrm>
            <a:off x="5878139" y="6511771"/>
            <a:ext cx="5704261" cy="280449"/>
          </a:xfrm>
          <a:prstGeom prst="rect">
            <a:avLst/>
          </a:prstGeom>
        </p:spPr>
        <p:txBody>
          <a:bodyPr anchor="b">
            <a:noAutofit/>
          </a:bodyPr>
          <a:lstStyle>
            <a:lvl1pPr marL="0" indent="0" algn="r">
              <a:buNone/>
              <a:defRPr sz="1000" b="0">
                <a:solidFill>
                  <a:schemeClr val="tx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Source: lorem ipsum</a:t>
            </a:r>
          </a:p>
        </p:txBody>
      </p:sp>
      <p:pic>
        <p:nvPicPr>
          <p:cNvPr id="17" name="Picture 16" descr="A close up of a sign&#10;&#10;Description automatically generated">
            <a:extLst>
              <a:ext uri="{FF2B5EF4-FFF2-40B4-BE49-F238E27FC236}">
                <a16:creationId xmlns:a16="http://schemas.microsoft.com/office/drawing/2014/main" id="{17DEAFCA-2C8D-4C19-9ACF-4F816F50D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306" y="6232921"/>
            <a:ext cx="942588" cy="541011"/>
          </a:xfrm>
          <a:prstGeom prst="rect">
            <a:avLst/>
          </a:prstGeom>
        </p:spPr>
      </p:pic>
    </p:spTree>
    <p:extLst>
      <p:ext uri="{BB962C8B-B14F-4D97-AF65-F5344CB8AC3E}">
        <p14:creationId xmlns:p14="http://schemas.microsoft.com/office/powerpoint/2010/main" val="2793100141"/>
      </p:ext>
    </p:extLst>
  </p:cSld>
  <p:clrMapOvr>
    <a:masterClrMapping/>
  </p:clrMapOvr>
  <p:extLst>
    <p:ext uri="{DCECCB84-F9BA-43D5-87BE-67443E8EF086}">
      <p15:sldGuideLst xmlns:p15="http://schemas.microsoft.com/office/powerpoint/2012/main">
        <p15:guide id="1" orient="horz" pos="663">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RIGHT_H-COMM">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9ABAF6-6AB9-4B4C-B5B0-00E87C92FE2E}"/>
              </a:ext>
            </a:extLst>
          </p:cNvPr>
          <p:cNvCxnSpPr>
            <a:cxnSpLocks/>
          </p:cNvCxnSpPr>
          <p:nvPr userDrawn="1"/>
        </p:nvCxnSpPr>
        <p:spPr>
          <a:xfrm>
            <a:off x="-8313" y="1044533"/>
            <a:ext cx="8379229" cy="0"/>
          </a:xfrm>
          <a:prstGeom prst="line">
            <a:avLst/>
          </a:prstGeom>
          <a:ln w="76200">
            <a:solidFill>
              <a:srgbClr val="FFD800"/>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2A0EF23-FCA3-4D35-BB68-42EF84CC8B34}"/>
              </a:ext>
            </a:extLst>
          </p:cNvPr>
          <p:cNvSpPr>
            <a:spLocks noGrp="1"/>
          </p:cNvSpPr>
          <p:nvPr>
            <p:ph type="body" idx="1" hasCustomPrompt="1"/>
          </p:nvPr>
        </p:nvSpPr>
        <p:spPr>
          <a:xfrm>
            <a:off x="5878139" y="6511771"/>
            <a:ext cx="5704261" cy="280449"/>
          </a:xfrm>
          <a:prstGeom prst="rect">
            <a:avLst/>
          </a:prstGeom>
        </p:spPr>
        <p:txBody>
          <a:bodyPr anchor="b">
            <a:noAutofit/>
          </a:bodyPr>
          <a:lstStyle>
            <a:lvl1pPr marL="0" indent="0" algn="r">
              <a:buNone/>
              <a:defRPr sz="1000" b="0">
                <a:solidFill>
                  <a:schemeClr val="tx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Source: lorem ipsum</a:t>
            </a:r>
          </a:p>
        </p:txBody>
      </p:sp>
      <p:sp>
        <p:nvSpPr>
          <p:cNvPr id="17" name="Text Placeholder 4">
            <a:extLst>
              <a:ext uri="{FF2B5EF4-FFF2-40B4-BE49-F238E27FC236}">
                <a16:creationId xmlns:a16="http://schemas.microsoft.com/office/drawing/2014/main" id="{93A8ABC1-A25A-498E-9CD2-97CB8C32D983}"/>
              </a:ext>
            </a:extLst>
          </p:cNvPr>
          <p:cNvSpPr>
            <a:spLocks noGrp="1"/>
          </p:cNvSpPr>
          <p:nvPr>
            <p:ph type="body" sz="quarter" idx="10" hasCustomPrompt="1"/>
          </p:nvPr>
        </p:nvSpPr>
        <p:spPr>
          <a:xfrm>
            <a:off x="4063273" y="692487"/>
            <a:ext cx="7906078" cy="376985"/>
          </a:xfrm>
          <a:prstGeom prst="rect">
            <a:avLst/>
          </a:prstGeom>
        </p:spPr>
        <p:txBody>
          <a:bodyPr vert="horz" lIns="91440" tIns="0" rIns="91440" bIns="45720" rtlCol="0" anchor="t" anchorCtr="0">
            <a:noAutofit/>
          </a:bodyPr>
          <a:lstStyle>
            <a:lvl1pPr algn="r">
              <a:spcBef>
                <a:spcPct val="0"/>
              </a:spcBef>
              <a:buNone/>
              <a:defRPr lang="en-US" sz="2400" b="1" smtClean="0">
                <a:solidFill>
                  <a:schemeClr val="tx1"/>
                </a:solidFill>
                <a:latin typeface="Arial" panose="020B0604020202020204" pitchFamily="34" charset="0"/>
                <a:ea typeface="+mj-ea"/>
                <a:cs typeface="+mj-cs"/>
              </a:defRPr>
            </a:lvl1pPr>
            <a:lvl2pPr>
              <a:defRPr lang="en-US" smtClean="0">
                <a:solidFill>
                  <a:schemeClr val="bg1">
                    <a:lumMod val="50000"/>
                  </a:schemeClr>
                </a:solidFill>
              </a:defRPr>
            </a:lvl2pPr>
            <a:lvl3pPr>
              <a:defRPr lang="en-US" smtClean="0">
                <a:solidFill>
                  <a:schemeClr val="bg1">
                    <a:lumMod val="50000"/>
                  </a:schemeClr>
                </a:solidFill>
              </a:defRPr>
            </a:lvl3pPr>
            <a:lvl4pPr>
              <a:defRPr lang="en-US" smtClean="0">
                <a:solidFill>
                  <a:schemeClr val="bg1">
                    <a:lumMod val="50000"/>
                  </a:schemeClr>
                </a:solidFill>
              </a:defRPr>
            </a:lvl4pPr>
            <a:lvl5pPr>
              <a:defRPr lang="en-US">
                <a:solidFill>
                  <a:schemeClr val="bg1">
                    <a:lumMod val="50000"/>
                  </a:schemeClr>
                </a:solidFill>
              </a:defRPr>
            </a:lvl5pPr>
          </a:lstStyle>
          <a:p>
            <a:pPr lvl="0">
              <a:spcBef>
                <a:spcPct val="0"/>
              </a:spcBef>
              <a:buNone/>
            </a:pPr>
            <a:r>
              <a:rPr lang="en-US"/>
              <a:t>SOTTOTITOLO LOREM IPSUM  LOREM IPSUM  LOREM IPSUM </a:t>
            </a:r>
          </a:p>
        </p:txBody>
      </p:sp>
      <p:pic>
        <p:nvPicPr>
          <p:cNvPr id="18" name="Picture 17" descr="A close up of a sign&#10;&#10;Description automatically generated">
            <a:extLst>
              <a:ext uri="{FF2B5EF4-FFF2-40B4-BE49-F238E27FC236}">
                <a16:creationId xmlns:a16="http://schemas.microsoft.com/office/drawing/2014/main" id="{6059770A-36B1-47B8-8D25-8CF291CD22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306" y="6232921"/>
            <a:ext cx="942588" cy="541011"/>
          </a:xfrm>
          <a:prstGeom prst="rect">
            <a:avLst/>
          </a:prstGeom>
        </p:spPr>
      </p:pic>
    </p:spTree>
    <p:extLst>
      <p:ext uri="{BB962C8B-B14F-4D97-AF65-F5344CB8AC3E}">
        <p14:creationId xmlns:p14="http://schemas.microsoft.com/office/powerpoint/2010/main" val="2456634966"/>
      </p:ext>
    </p:extLst>
  </p:cSld>
  <p:clrMapOvr>
    <a:masterClrMapping/>
  </p:clrMapOvr>
  <p:extLst>
    <p:ext uri="{DCECCB84-F9BA-43D5-87BE-67443E8EF086}">
      <p15:sldGuideLst xmlns:p15="http://schemas.microsoft.com/office/powerpoint/2012/main">
        <p15:guide id="1" orient="horz" pos="686">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RIGHT_H-COMM">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C9ABAF6-6AB9-4B4C-B5B0-00E87C92FE2E}"/>
              </a:ext>
            </a:extLst>
          </p:cNvPr>
          <p:cNvCxnSpPr>
            <a:cxnSpLocks/>
          </p:cNvCxnSpPr>
          <p:nvPr userDrawn="1"/>
        </p:nvCxnSpPr>
        <p:spPr>
          <a:xfrm>
            <a:off x="-82202" y="6087601"/>
            <a:ext cx="12600000" cy="0"/>
          </a:xfrm>
          <a:prstGeom prst="line">
            <a:avLst/>
          </a:prstGeom>
          <a:ln w="76200">
            <a:solidFill>
              <a:srgbClr val="FFD800"/>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2A0EF23-FCA3-4D35-BB68-42EF84CC8B34}"/>
              </a:ext>
            </a:extLst>
          </p:cNvPr>
          <p:cNvSpPr>
            <a:spLocks noGrp="1"/>
          </p:cNvSpPr>
          <p:nvPr>
            <p:ph type="body" idx="1" hasCustomPrompt="1"/>
          </p:nvPr>
        </p:nvSpPr>
        <p:spPr>
          <a:xfrm>
            <a:off x="5878139" y="6511771"/>
            <a:ext cx="5704261" cy="280449"/>
          </a:xfrm>
          <a:prstGeom prst="rect">
            <a:avLst/>
          </a:prstGeom>
        </p:spPr>
        <p:txBody>
          <a:bodyPr anchor="b">
            <a:noAutofit/>
          </a:bodyPr>
          <a:lstStyle>
            <a:lvl1pPr marL="0" indent="0" algn="r">
              <a:buNone/>
              <a:defRPr sz="1000" b="0">
                <a:solidFill>
                  <a:schemeClr val="tx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Source: lorem ipsum</a:t>
            </a:r>
          </a:p>
        </p:txBody>
      </p:sp>
      <p:pic>
        <p:nvPicPr>
          <p:cNvPr id="18" name="Picture 17" descr="A close up of a sign&#10;&#10;Description automatically generated">
            <a:extLst>
              <a:ext uri="{FF2B5EF4-FFF2-40B4-BE49-F238E27FC236}">
                <a16:creationId xmlns:a16="http://schemas.microsoft.com/office/drawing/2014/main" id="{6059770A-36B1-47B8-8D25-8CF291CD22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306" y="6232921"/>
            <a:ext cx="942588" cy="541011"/>
          </a:xfrm>
          <a:prstGeom prst="rect">
            <a:avLst/>
          </a:prstGeom>
        </p:spPr>
      </p:pic>
      <p:sp>
        <p:nvSpPr>
          <p:cNvPr id="7" name="Title 1">
            <a:extLst>
              <a:ext uri="{FF2B5EF4-FFF2-40B4-BE49-F238E27FC236}">
                <a16:creationId xmlns:a16="http://schemas.microsoft.com/office/drawing/2014/main" id="{44D5EE74-32C7-4BF3-943B-7137E5EC55C1}"/>
              </a:ext>
            </a:extLst>
          </p:cNvPr>
          <p:cNvSpPr>
            <a:spLocks noGrp="1"/>
          </p:cNvSpPr>
          <p:nvPr>
            <p:ph type="title" hasCustomPrompt="1"/>
          </p:nvPr>
        </p:nvSpPr>
        <p:spPr>
          <a:xfrm>
            <a:off x="1548483" y="221945"/>
            <a:ext cx="9884627" cy="532049"/>
          </a:xfrm>
          <a:prstGeom prst="rect">
            <a:avLst/>
          </a:prstGeom>
        </p:spPr>
        <p:txBody>
          <a:bodyPr bIns="0" anchor="b" anchorCtr="0">
            <a:noAutofit/>
          </a:bodyPr>
          <a:lstStyle>
            <a:lvl1pPr algn="l">
              <a:defRPr sz="2800" b="1" i="0">
                <a:solidFill>
                  <a:schemeClr val="tx1"/>
                </a:solidFill>
                <a:latin typeface="+mj-lt"/>
                <a:cs typeface="Helvetica Neue"/>
              </a:defRPr>
            </a:lvl1pPr>
          </a:lstStyle>
          <a:p>
            <a:r>
              <a:rPr lang="en-US"/>
              <a:t>TITOLO</a:t>
            </a:r>
          </a:p>
        </p:txBody>
      </p:sp>
      <p:sp>
        <p:nvSpPr>
          <p:cNvPr id="8" name="Text Placeholder 4">
            <a:extLst>
              <a:ext uri="{FF2B5EF4-FFF2-40B4-BE49-F238E27FC236}">
                <a16:creationId xmlns:a16="http://schemas.microsoft.com/office/drawing/2014/main" id="{BB1EC122-DDF5-4F61-81DD-B693D0D17AEA}"/>
              </a:ext>
            </a:extLst>
          </p:cNvPr>
          <p:cNvSpPr>
            <a:spLocks noGrp="1"/>
          </p:cNvSpPr>
          <p:nvPr>
            <p:ph type="body" sz="quarter" idx="10" hasCustomPrompt="1"/>
          </p:nvPr>
        </p:nvSpPr>
        <p:spPr>
          <a:xfrm>
            <a:off x="1548968" y="700919"/>
            <a:ext cx="6948439" cy="443896"/>
          </a:xfrm>
          <a:prstGeom prst="rect">
            <a:avLst/>
          </a:prstGeom>
        </p:spPr>
        <p:txBody>
          <a:bodyPr vert="horz" lIns="91440" tIns="0" rIns="91440" bIns="45720" rtlCol="0" anchor="t" anchorCtr="0">
            <a:noAutofit/>
          </a:bodyPr>
          <a:lstStyle>
            <a:lvl1pPr>
              <a:defRPr lang="en-US" sz="2000" b="1" smtClean="0">
                <a:solidFill>
                  <a:schemeClr val="tx1"/>
                </a:solidFill>
                <a:latin typeface="Arial" panose="020B0604020202020204" pitchFamily="34" charset="0"/>
                <a:ea typeface="+mj-ea"/>
                <a:cs typeface="+mj-cs"/>
              </a:defRPr>
            </a:lvl1pPr>
            <a:lvl2pPr>
              <a:defRPr lang="en-US" smtClean="0">
                <a:solidFill>
                  <a:schemeClr val="bg1">
                    <a:lumMod val="50000"/>
                  </a:schemeClr>
                </a:solidFill>
              </a:defRPr>
            </a:lvl2pPr>
            <a:lvl3pPr>
              <a:defRPr lang="en-US" smtClean="0">
                <a:solidFill>
                  <a:schemeClr val="bg1">
                    <a:lumMod val="50000"/>
                  </a:schemeClr>
                </a:solidFill>
              </a:defRPr>
            </a:lvl3pPr>
            <a:lvl4pPr>
              <a:defRPr lang="en-US" smtClean="0">
                <a:solidFill>
                  <a:schemeClr val="bg1">
                    <a:lumMod val="50000"/>
                  </a:schemeClr>
                </a:solidFill>
              </a:defRPr>
            </a:lvl4pPr>
            <a:lvl5pPr>
              <a:defRPr lang="en-US">
                <a:solidFill>
                  <a:schemeClr val="bg1">
                    <a:lumMod val="50000"/>
                  </a:schemeClr>
                </a:solidFill>
              </a:defRPr>
            </a:lvl5pPr>
          </a:lstStyle>
          <a:p>
            <a:pPr lvl="0">
              <a:spcBef>
                <a:spcPct val="0"/>
              </a:spcBef>
              <a:buNone/>
            </a:pPr>
            <a:r>
              <a:rPr lang="en-US" err="1"/>
              <a:t>Sottotitolo</a:t>
            </a:r>
            <a:endParaRPr lang="en-US"/>
          </a:p>
        </p:txBody>
      </p:sp>
    </p:spTree>
    <p:extLst>
      <p:ext uri="{BB962C8B-B14F-4D97-AF65-F5344CB8AC3E}">
        <p14:creationId xmlns:p14="http://schemas.microsoft.com/office/powerpoint/2010/main" val="581840136"/>
      </p:ext>
    </p:extLst>
  </p:cSld>
  <p:clrMapOvr>
    <a:masterClrMapping/>
  </p:clrMapOvr>
  <p:extLst>
    <p:ext uri="{DCECCB84-F9BA-43D5-87BE-67443E8EF086}">
      <p15:sldGuideLst xmlns:p15="http://schemas.microsoft.com/office/powerpoint/2012/main">
        <p15:guide id="1" orient="horz" pos="686">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263155"/>
      </p:ext>
    </p:extLst>
  </p:cSld>
  <p:clrMap bg1="lt1" tx1="dk1" bg2="lt2" tx2="dk2" accent1="accent1" accent2="accent2" accent3="accent3" accent4="accent4" accent5="accent5" accent6="accent6" hlink="hlink" folHlink="folHlink"/>
  <p:sldLayoutIdLst>
    <p:sldLayoutId id="2147483670" r:id="rId1"/>
    <p:sldLayoutId id="2147483675" r:id="rId2"/>
    <p:sldLayoutId id="2147483676" r:id="rId3"/>
    <p:sldLayoutId id="2147483677" r:id="rId4"/>
    <p:sldLayoutId id="2147483683" r:id="rId5"/>
    <p:sldLayoutId id="2147483678" r:id="rId6"/>
    <p:sldLayoutId id="2147483679" r:id="rId7"/>
    <p:sldLayoutId id="2147483680" r:id="rId8"/>
    <p:sldLayoutId id="2147483682" r:id="rId9"/>
    <p:sldLayoutId id="2147483681" r:id="rId10"/>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ctr" defTabSz="609585" rtl="0" eaLnBrk="1" latinLnBrk="0" hangingPunct="1">
        <a:spcBef>
          <a:spcPct val="0"/>
        </a:spcBef>
        <a:buNone/>
        <a:defRPr sz="5867" kern="0" spc="-40">
          <a:solidFill>
            <a:schemeClr val="tx1"/>
          </a:solidFill>
          <a:latin typeface="Helvetica Neue"/>
          <a:ea typeface="+mj-ea"/>
          <a:cs typeface="+mj-cs"/>
        </a:defRPr>
      </a:lvl1pPr>
    </p:titleStyle>
    <p:bodyStyle>
      <a:lvl1pPr marL="0" indent="0" algn="l" defTabSz="609585" rtl="0" eaLnBrk="1" latinLnBrk="0" hangingPunct="1">
        <a:spcBef>
          <a:spcPct val="20000"/>
        </a:spcBef>
        <a:buFont typeface="Arial"/>
        <a:buNone/>
        <a:defRPr sz="4267" kern="0" spc="-40">
          <a:solidFill>
            <a:schemeClr val="tx1"/>
          </a:solidFill>
          <a:latin typeface="Helvetica Neue"/>
          <a:ea typeface="+mn-ea"/>
          <a:cs typeface="+mn-cs"/>
        </a:defRPr>
      </a:lvl1pPr>
      <a:lvl2pPr marL="990575" indent="-380990" algn="l" defTabSz="609585" rtl="0" eaLnBrk="1" latinLnBrk="0" hangingPunct="1">
        <a:spcBef>
          <a:spcPct val="20000"/>
        </a:spcBef>
        <a:buFont typeface="Arial"/>
        <a:buChar char="–"/>
        <a:defRPr sz="3733" kern="0" spc="-40">
          <a:solidFill>
            <a:schemeClr val="tx1"/>
          </a:solidFill>
          <a:latin typeface="Helvetica Neue"/>
          <a:ea typeface="+mn-ea"/>
          <a:cs typeface="+mn-cs"/>
        </a:defRPr>
      </a:lvl2pPr>
      <a:lvl3pPr marL="1523962" indent="-304792" algn="l" defTabSz="609585" rtl="0" eaLnBrk="1" latinLnBrk="0" hangingPunct="1">
        <a:spcBef>
          <a:spcPct val="20000"/>
        </a:spcBef>
        <a:buFont typeface="Arial"/>
        <a:buChar char="•"/>
        <a:defRPr sz="3200" kern="0" spc="-40">
          <a:solidFill>
            <a:schemeClr val="tx1"/>
          </a:solidFill>
          <a:latin typeface="Helvetica Neue"/>
          <a:ea typeface="+mn-ea"/>
          <a:cs typeface="+mn-cs"/>
        </a:defRPr>
      </a:lvl3pPr>
      <a:lvl4pPr marL="2133547" indent="-304792" algn="l" defTabSz="609585" rtl="0" eaLnBrk="1" latinLnBrk="0" hangingPunct="1">
        <a:spcBef>
          <a:spcPct val="20000"/>
        </a:spcBef>
        <a:buFont typeface="Arial"/>
        <a:buChar char="–"/>
        <a:defRPr sz="2667" kern="0" spc="-40">
          <a:solidFill>
            <a:schemeClr val="tx1"/>
          </a:solidFill>
          <a:latin typeface="Helvetica Neue"/>
          <a:ea typeface="+mn-ea"/>
          <a:cs typeface="+mn-cs"/>
        </a:defRPr>
      </a:lvl4pPr>
      <a:lvl5pPr marL="2743131" indent="-304792" algn="l" defTabSz="609585" rtl="0" eaLnBrk="1" latinLnBrk="0" hangingPunct="1">
        <a:spcBef>
          <a:spcPct val="20000"/>
        </a:spcBef>
        <a:buFont typeface="Arial"/>
        <a:buChar char="»"/>
        <a:defRPr sz="2667" kern="0" spc="-40">
          <a:solidFill>
            <a:schemeClr val="tx1"/>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jp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hyperlink" Target="https://soprism.com/" TargetMode="External"/><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png"/><Relationship Id="rId18" Type="http://schemas.openxmlformats.org/officeDocument/2006/relationships/image" Target="../media/image83.png"/><Relationship Id="rId3" Type="http://schemas.openxmlformats.org/officeDocument/2006/relationships/image" Target="../media/image15.png"/><Relationship Id="rId7" Type="http://schemas.openxmlformats.org/officeDocument/2006/relationships/image" Target="../media/image14.png"/><Relationship Id="rId12" Type="http://schemas.openxmlformats.org/officeDocument/2006/relationships/image" Target="../media/image39.png"/><Relationship Id="rId17" Type="http://schemas.openxmlformats.org/officeDocument/2006/relationships/image" Target="../media/image82.png"/><Relationship Id="rId2" Type="http://schemas.openxmlformats.org/officeDocument/2006/relationships/chart" Target="../charts/chart11.xml"/><Relationship Id="rId16"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17.png"/><Relationship Id="rId15" Type="http://schemas.openxmlformats.org/officeDocument/2006/relationships/image" Target="../media/image80.png"/><Relationship Id="rId10" Type="http://schemas.microsoft.com/office/2007/relationships/hdphoto" Target="../media/hdphoto3.wdp"/><Relationship Id="rId19" Type="http://schemas.openxmlformats.org/officeDocument/2006/relationships/image" Target="../media/image84.png"/><Relationship Id="rId4" Type="http://schemas.openxmlformats.org/officeDocument/2006/relationships/image" Target="../media/image16.png"/><Relationship Id="rId9" Type="http://schemas.openxmlformats.org/officeDocument/2006/relationships/image" Target="../media/image8.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chart" Target="../charts/chart12.xml"/><Relationship Id="rId1" Type="http://schemas.openxmlformats.org/officeDocument/2006/relationships/slideLayout" Target="../slideLayouts/slideLayout8.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8.png"/><Relationship Id="rId7" Type="http://schemas.openxmlformats.org/officeDocument/2006/relationships/image" Target="../media/image14.png"/><Relationship Id="rId12" Type="http://schemas.microsoft.com/office/2007/relationships/hdphoto" Target="../media/hdphoto3.wdp"/><Relationship Id="rId2" Type="http://schemas.openxmlformats.org/officeDocument/2006/relationships/image" Target="../media/image97.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8.png"/><Relationship Id="rId5" Type="http://schemas.openxmlformats.org/officeDocument/2006/relationships/image" Target="../media/image99.png"/><Relationship Id="rId10" Type="http://schemas.openxmlformats.org/officeDocument/2006/relationships/image" Target="../media/image9.png"/><Relationship Id="rId4" Type="http://schemas.openxmlformats.org/officeDocument/2006/relationships/chart" Target="../charts/chart13.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chart" Target="../charts/chart14.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104.sv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11.gif"/><Relationship Id="rId13" Type="http://schemas.openxmlformats.org/officeDocument/2006/relationships/image" Target="../media/image116.png"/><Relationship Id="rId18" Type="http://schemas.openxmlformats.org/officeDocument/2006/relationships/image" Target="../media/image15.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jpeg"/><Relationship Id="rId17" Type="http://schemas.openxmlformats.org/officeDocument/2006/relationships/image" Target="../media/image7.png"/><Relationship Id="rId2" Type="http://schemas.openxmlformats.org/officeDocument/2006/relationships/chart" Target="../charts/chart15.xml"/><Relationship Id="rId16" Type="http://schemas.microsoft.com/office/2007/relationships/hdphoto" Target="../media/hdphoto3.wdp"/><Relationship Id="rId1" Type="http://schemas.openxmlformats.org/officeDocument/2006/relationships/slideLayout" Target="../slideLayouts/slideLayout8.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8.png"/><Relationship Id="rId10" Type="http://schemas.openxmlformats.org/officeDocument/2006/relationships/image" Target="../media/image113.png"/><Relationship Id="rId19" Type="http://schemas.openxmlformats.org/officeDocument/2006/relationships/image" Target="../media/image16.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111.gif"/><Relationship Id="rId13" Type="http://schemas.openxmlformats.org/officeDocument/2006/relationships/image" Target="../media/image116.png"/><Relationship Id="rId18" Type="http://schemas.openxmlformats.org/officeDocument/2006/relationships/image" Target="../media/image15.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jpeg"/><Relationship Id="rId17" Type="http://schemas.openxmlformats.org/officeDocument/2006/relationships/image" Target="../media/image7.png"/><Relationship Id="rId2" Type="http://schemas.openxmlformats.org/officeDocument/2006/relationships/chart" Target="../charts/chart16.xml"/><Relationship Id="rId16" Type="http://schemas.microsoft.com/office/2007/relationships/hdphoto" Target="../media/hdphoto3.wdp"/><Relationship Id="rId1" Type="http://schemas.openxmlformats.org/officeDocument/2006/relationships/slideLayout" Target="../slideLayouts/slideLayout8.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8.png"/><Relationship Id="rId10" Type="http://schemas.openxmlformats.org/officeDocument/2006/relationships/image" Target="../media/image113.png"/><Relationship Id="rId19" Type="http://schemas.openxmlformats.org/officeDocument/2006/relationships/image" Target="../media/image16.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5.png"/><Relationship Id="rId3" Type="http://schemas.openxmlformats.org/officeDocument/2006/relationships/image" Target="../media/image8.png"/><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7.png"/><Relationship Id="rId16" Type="http://schemas.openxmlformats.org/officeDocument/2006/relationships/image" Target="../media/image19.png"/><Relationship Id="rId20" Type="http://schemas.openxmlformats.org/officeDocument/2006/relationships/image" Target="../media/image23.png"/><Relationship Id="rId29" Type="http://schemas.microsoft.com/office/2007/relationships/hdphoto" Target="../media/hdphoto5.wdp"/><Relationship Id="rId1" Type="http://schemas.openxmlformats.org/officeDocument/2006/relationships/slideLayout" Target="../slideLayouts/slideLayout4.xml"/><Relationship Id="rId6" Type="http://schemas.openxmlformats.org/officeDocument/2006/relationships/image" Target="../media/image10.png"/><Relationship Id="rId11" Type="http://schemas.microsoft.com/office/2007/relationships/hdphoto" Target="../media/hdphoto4.wdp"/><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0.png"/><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13.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29.png"/><Relationship Id="rId30"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111.gif"/><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jpeg"/><Relationship Id="rId2" Type="http://schemas.openxmlformats.org/officeDocument/2006/relationships/chart" Target="../charts/chart17.xml"/><Relationship Id="rId1" Type="http://schemas.openxmlformats.org/officeDocument/2006/relationships/slideLayout" Target="../slideLayouts/slideLayout7.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8.xml"/><Relationship Id="rId4" Type="http://schemas.openxmlformats.org/officeDocument/2006/relationships/image" Target="../media/image122.pn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3.jpg"/><Relationship Id="rId1" Type="http://schemas.openxmlformats.org/officeDocument/2006/relationships/slideLayout" Target="../slideLayouts/slideLayout8.xml"/><Relationship Id="rId5" Type="http://schemas.openxmlformats.org/officeDocument/2006/relationships/image" Target="../media/image125.pn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8.png"/><Relationship Id="rId26" Type="http://schemas.openxmlformats.org/officeDocument/2006/relationships/image" Target="../media/image40.png"/><Relationship Id="rId3" Type="http://schemas.openxmlformats.org/officeDocument/2006/relationships/image" Target="../media/image127.png"/><Relationship Id="rId21" Type="http://schemas.openxmlformats.org/officeDocument/2006/relationships/image" Target="../media/image8.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7.png"/><Relationship Id="rId25" Type="http://schemas.openxmlformats.org/officeDocument/2006/relationships/image" Target="../media/image9.png"/><Relationship Id="rId2" Type="http://schemas.openxmlformats.org/officeDocument/2006/relationships/chart" Target="../charts/chart18.xml"/><Relationship Id="rId16" Type="http://schemas.openxmlformats.org/officeDocument/2006/relationships/image" Target="../media/image16.png"/><Relationship Id="rId20" Type="http://schemas.microsoft.com/office/2007/relationships/hdphoto" Target="../media/hdphoto4.wdp"/><Relationship Id="rId1" Type="http://schemas.openxmlformats.org/officeDocument/2006/relationships/slideLayout" Target="../slideLayouts/slideLayout8.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39.png"/><Relationship Id="rId5" Type="http://schemas.openxmlformats.org/officeDocument/2006/relationships/image" Target="../media/image129.png"/><Relationship Id="rId15" Type="http://schemas.openxmlformats.org/officeDocument/2006/relationships/image" Target="../media/image15.png"/><Relationship Id="rId23" Type="http://schemas.openxmlformats.org/officeDocument/2006/relationships/image" Target="../media/image7.png"/><Relationship Id="rId10" Type="http://schemas.openxmlformats.org/officeDocument/2006/relationships/image" Target="../media/image134.png"/><Relationship Id="rId19" Type="http://schemas.openxmlformats.org/officeDocument/2006/relationships/image" Target="../media/image1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 Id="rId22"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21.png"/><Relationship Id="rId7" Type="http://schemas.openxmlformats.org/officeDocument/2006/relationships/image" Target="../media/image137.png"/><Relationship Id="rId2" Type="http://schemas.openxmlformats.org/officeDocument/2006/relationships/image" Target="../media/image117.jpg"/><Relationship Id="rId1" Type="http://schemas.openxmlformats.org/officeDocument/2006/relationships/slideLayout" Target="../slideLayouts/slideLayout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2.png"/><Relationship Id="rId9" Type="http://schemas.openxmlformats.org/officeDocument/2006/relationships/image" Target="../media/image136.png"/></Relationships>
</file>

<file path=ppt/slides/_rels/slide2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8.xml"/><Relationship Id="rId4" Type="http://schemas.openxmlformats.org/officeDocument/2006/relationships/image" Target="../media/image141.jpg"/></Relationships>
</file>

<file path=ppt/slides/_rels/slide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3.png"/><Relationship Id="rId7" Type="http://schemas.openxmlformats.org/officeDocument/2006/relationships/hyperlink" Target="https://plus.lesoir.be/298983/article/2020-05-05/tourisme-le-belge-veut-ses-vacances-la-wallonie-teste-ses-chances" TargetMode="External"/><Relationship Id="rId2" Type="http://schemas.openxmlformats.org/officeDocument/2006/relationships/image" Target="../media/image142.jp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unsplash.com/photos/wuU_SSxDeS0" TargetMode="External"/><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2.xml"/><Relationship Id="rId7"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chart" Target="../charts/chart4.xml"/><Relationship Id="rId10" Type="http://schemas.microsoft.com/office/2007/relationships/hdphoto" Target="../media/hdphoto4.wdp"/><Relationship Id="rId4" Type="http://schemas.openxmlformats.org/officeDocument/2006/relationships/chart" Target="../charts/chart3.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6.wdp"/><Relationship Id="rId1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7.png"/><Relationship Id="rId2" Type="http://schemas.openxmlformats.org/officeDocument/2006/relationships/image" Target="../media/image39.png"/><Relationship Id="rId16" Type="http://schemas.microsoft.com/office/2007/relationships/hdphoto" Target="../media/hdphoto3.wdp"/><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chart" Target="../charts/chart5.xml"/><Relationship Id="rId15" Type="http://schemas.openxmlformats.org/officeDocument/2006/relationships/image" Target="../media/image8.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6.png"/><Relationship Id="rId18" Type="http://schemas.openxmlformats.org/officeDocument/2006/relationships/image" Target="../media/image42.png"/><Relationship Id="rId3" Type="http://schemas.openxmlformats.org/officeDocument/2006/relationships/image" Target="../media/image15.png"/><Relationship Id="rId21" Type="http://schemas.openxmlformats.org/officeDocument/2006/relationships/image" Target="../media/image14.png"/><Relationship Id="rId7" Type="http://schemas.microsoft.com/office/2007/relationships/hdphoto" Target="../media/hdphoto6.wdp"/><Relationship Id="rId12" Type="http://schemas.openxmlformats.org/officeDocument/2006/relationships/image" Target="../media/image44.png"/><Relationship Id="rId17" Type="http://schemas.openxmlformats.org/officeDocument/2006/relationships/image" Target="../media/image18.png"/><Relationship Id="rId2" Type="http://schemas.openxmlformats.org/officeDocument/2006/relationships/chart" Target="../charts/chart6.xml"/><Relationship Id="rId16" Type="http://schemas.openxmlformats.org/officeDocument/2006/relationships/chart" Target="../charts/chart8.xml"/><Relationship Id="rId20" Type="http://schemas.openxmlformats.org/officeDocument/2006/relationships/chart" Target="../charts/chart10.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7.png"/><Relationship Id="rId5" Type="http://schemas.openxmlformats.org/officeDocument/2006/relationships/image" Target="../media/image46.png"/><Relationship Id="rId15" Type="http://schemas.openxmlformats.org/officeDocument/2006/relationships/image" Target="../media/image47.png"/><Relationship Id="rId10" Type="http://schemas.openxmlformats.org/officeDocument/2006/relationships/chart" Target="../charts/chart7.xml"/><Relationship Id="rId19" Type="http://schemas.openxmlformats.org/officeDocument/2006/relationships/chart" Target="../charts/chart9.xml"/><Relationship Id="rId4" Type="http://schemas.openxmlformats.org/officeDocument/2006/relationships/image" Target="../media/image45.png"/><Relationship Id="rId9" Type="http://schemas.openxmlformats.org/officeDocument/2006/relationships/image" Target="../media/image41.png"/><Relationship Id="rId14" Type="http://schemas.openxmlformats.org/officeDocument/2006/relationships/image" Target="../media/image43.png"/><Relationship Id="rId22"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s://www.retaildetail.be/nl/news/food/deze-merken-verdubbelden-hun-omzet-dankzij-corona?fbclid=IwAR31SO97REly3WNVMnnHMzq63fU1VP_c8R4WYEViM8-jHCJdwcSNFwjw0Ac" TargetMode="External"/><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30BB9F6-A077-4049-BDD1-B285322A5EE6}"/>
              </a:ext>
            </a:extLst>
          </p:cNvPr>
          <p:cNvGrpSpPr/>
          <p:nvPr/>
        </p:nvGrpSpPr>
        <p:grpSpPr>
          <a:xfrm>
            <a:off x="3839929" y="3429000"/>
            <a:ext cx="5472000" cy="1648690"/>
            <a:chOff x="3839929" y="3891181"/>
            <a:chExt cx="5472000" cy="1648690"/>
          </a:xfrm>
        </p:grpSpPr>
        <p:sp>
          <p:nvSpPr>
            <p:cNvPr id="14" name="Rectangle 13">
              <a:extLst>
                <a:ext uri="{FF2B5EF4-FFF2-40B4-BE49-F238E27FC236}">
                  <a16:creationId xmlns:a16="http://schemas.microsoft.com/office/drawing/2014/main" id="{0A89A5E2-18FE-4E88-B2D5-FA97D8E05CF3}"/>
                </a:ext>
              </a:extLst>
            </p:cNvPr>
            <p:cNvSpPr/>
            <p:nvPr/>
          </p:nvSpPr>
          <p:spPr>
            <a:xfrm>
              <a:off x="3925447" y="3940000"/>
              <a:ext cx="5364000" cy="153888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rPr>
                <a:t>BELGIAN</a:t>
              </a:r>
              <a:r>
                <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rPr>
                <a:t> CONSUMER SENTIMENT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purchase behavior &amp; buying attitudes during Covid-19</a:t>
              </a:r>
              <a:endParaRPr kumimoji="0" lang="fr-BE" sz="1400" b="1" i="0" u="none" strike="noStrike" kern="1200" cap="none" spc="0" normalizeH="0" baseline="0" noProof="0">
                <a:ln>
                  <a:noFill/>
                </a:ln>
                <a:solidFill>
                  <a:prstClr val="black"/>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402C842B-7187-423E-BBD2-85718E45DB50}"/>
                </a:ext>
              </a:extLst>
            </p:cNvPr>
            <p:cNvCxnSpPr>
              <a:cxnSpLocks/>
            </p:cNvCxnSpPr>
            <p:nvPr/>
          </p:nvCxnSpPr>
          <p:spPr>
            <a:xfrm>
              <a:off x="3839929" y="3891181"/>
              <a:ext cx="547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60FFAA-5181-4BEE-8C07-75D9FE6D956A}"/>
                </a:ext>
              </a:extLst>
            </p:cNvPr>
            <p:cNvCxnSpPr>
              <a:cxnSpLocks/>
            </p:cNvCxnSpPr>
            <p:nvPr/>
          </p:nvCxnSpPr>
          <p:spPr>
            <a:xfrm>
              <a:off x="3839929" y="5539871"/>
              <a:ext cx="547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45959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2B83FE-8933-46E1-B6AE-D92A08DC614F}"/>
              </a:ext>
            </a:extLst>
          </p:cNvPr>
          <p:cNvSpPr>
            <a:spLocks noGrp="1"/>
          </p:cNvSpPr>
          <p:nvPr>
            <p:ph type="body" sz="quarter" idx="10"/>
          </p:nvPr>
        </p:nvSpPr>
        <p:spPr/>
        <p:txBody>
          <a:bodyPr/>
          <a:lstStyle/>
          <a:p>
            <a:r>
              <a:rPr lang="fr-BE" dirty="0"/>
              <a:t>BUT NOTHING BEATS A HOME-COOKED MEAL</a:t>
            </a:r>
          </a:p>
        </p:txBody>
      </p:sp>
      <p:sp>
        <p:nvSpPr>
          <p:cNvPr id="4" name="Text Placeholder 3">
            <a:extLst>
              <a:ext uri="{FF2B5EF4-FFF2-40B4-BE49-F238E27FC236}">
                <a16:creationId xmlns:a16="http://schemas.microsoft.com/office/drawing/2014/main" id="{CEC74B52-02CD-4C3B-B4B3-E01B0E9A443B}"/>
              </a:ext>
            </a:extLst>
          </p:cNvPr>
          <p:cNvSpPr>
            <a:spLocks noGrp="1"/>
          </p:cNvSpPr>
          <p:nvPr>
            <p:ph type="body" idx="1"/>
          </p:nvPr>
        </p:nvSpPr>
        <p:spPr>
          <a:xfrm>
            <a:off x="5162551" y="6511771"/>
            <a:ext cx="6419850" cy="280449"/>
          </a:xfrm>
        </p:spPr>
        <p:txBody>
          <a:bodyPr/>
          <a:lstStyle/>
          <a:p>
            <a:r>
              <a:rPr lang="en-US" i="1" dirty="0"/>
              <a:t>1.What have been your main activities during the past few days? 2/3.Have you visited new e-commerce sites for </a:t>
            </a:r>
            <a:endParaRPr lang="fr-BE" dirty="0"/>
          </a:p>
        </p:txBody>
      </p:sp>
      <p:grpSp>
        <p:nvGrpSpPr>
          <p:cNvPr id="9" name="Group 8">
            <a:extLst>
              <a:ext uri="{FF2B5EF4-FFF2-40B4-BE49-F238E27FC236}">
                <a16:creationId xmlns:a16="http://schemas.microsoft.com/office/drawing/2014/main" id="{183A3D4E-1E17-4474-8A5A-0BC10C061B60}"/>
              </a:ext>
            </a:extLst>
          </p:cNvPr>
          <p:cNvGrpSpPr/>
          <p:nvPr/>
        </p:nvGrpSpPr>
        <p:grpSpPr>
          <a:xfrm>
            <a:off x="4376496" y="1420332"/>
            <a:ext cx="4367455" cy="920243"/>
            <a:chOff x="7889431" y="1542148"/>
            <a:chExt cx="4367455" cy="920243"/>
          </a:xfrm>
        </p:grpSpPr>
        <p:grpSp>
          <p:nvGrpSpPr>
            <p:cNvPr id="10" name="Group 6">
              <a:extLst>
                <a:ext uri="{FF2B5EF4-FFF2-40B4-BE49-F238E27FC236}">
                  <a16:creationId xmlns:a16="http://schemas.microsoft.com/office/drawing/2014/main" id="{9C221536-81A8-4F0F-A7F6-DE9EA58D8934}"/>
                </a:ext>
              </a:extLst>
            </p:cNvPr>
            <p:cNvGrpSpPr/>
            <p:nvPr/>
          </p:nvGrpSpPr>
          <p:grpSpPr>
            <a:xfrm>
              <a:off x="8057590" y="1754903"/>
              <a:ext cx="4199296" cy="707488"/>
              <a:chOff x="2237968" y="1590720"/>
              <a:chExt cx="4162668" cy="707488"/>
            </a:xfrm>
          </p:grpSpPr>
          <p:sp>
            <p:nvSpPr>
              <p:cNvPr id="14" name="Rectangle 8">
                <a:extLst>
                  <a:ext uri="{FF2B5EF4-FFF2-40B4-BE49-F238E27FC236}">
                    <a16:creationId xmlns:a16="http://schemas.microsoft.com/office/drawing/2014/main" id="{C8909753-139E-4D3A-B463-AEAACE614333}"/>
                  </a:ext>
                </a:extLst>
              </p:cNvPr>
              <p:cNvSpPr/>
              <p:nvPr/>
            </p:nvSpPr>
            <p:spPr>
              <a:xfrm>
                <a:off x="2237968" y="1590720"/>
                <a:ext cx="4162668" cy="707488"/>
              </a:xfrm>
              <a:prstGeom prst="rect">
                <a:avLst/>
              </a:prstGeom>
              <a:solidFill>
                <a:srgbClr val="FEDA00">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ectangle 7">
                <a:extLst>
                  <a:ext uri="{FF2B5EF4-FFF2-40B4-BE49-F238E27FC236}">
                    <a16:creationId xmlns:a16="http://schemas.microsoft.com/office/drawing/2014/main" id="{59680BDE-F4AB-4199-B5AF-68797ED74C70}"/>
                  </a:ext>
                </a:extLst>
              </p:cNvPr>
              <p:cNvSpPr/>
              <p:nvPr/>
            </p:nvSpPr>
            <p:spPr>
              <a:xfrm>
                <a:off x="3256502" y="1634218"/>
                <a:ext cx="314413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Belgians mentioned cooking. More women than men (62% vs 41%)</a:t>
                </a:r>
              </a:p>
            </p:txBody>
          </p:sp>
        </p:grpSp>
        <p:sp>
          <p:nvSpPr>
            <p:cNvPr id="11" name="Rectangle 10">
              <a:extLst>
                <a:ext uri="{FF2B5EF4-FFF2-40B4-BE49-F238E27FC236}">
                  <a16:creationId xmlns:a16="http://schemas.microsoft.com/office/drawing/2014/main" id="{40C7A66D-40CA-4E37-B829-0CAC102159CC}"/>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52%</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12" name="Oval 5">
              <a:extLst>
                <a:ext uri="{FF2B5EF4-FFF2-40B4-BE49-F238E27FC236}">
                  <a16:creationId xmlns:a16="http://schemas.microsoft.com/office/drawing/2014/main" id="{38A0A98A-2900-4D18-A4DC-56092E7D838A}"/>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3" name="TextBox 48">
              <a:extLst>
                <a:ext uri="{FF2B5EF4-FFF2-40B4-BE49-F238E27FC236}">
                  <a16:creationId xmlns:a16="http://schemas.microsoft.com/office/drawing/2014/main" id="{3F2DBEFC-CE15-4B8D-B765-5FBDA089AFB3}"/>
                </a:ext>
              </a:extLst>
            </p:cNvPr>
            <p:cNvSpPr txBox="1"/>
            <p:nvPr/>
          </p:nvSpPr>
          <p:spPr>
            <a:xfrm>
              <a:off x="8285736" y="1542148"/>
              <a:ext cx="3440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COOKING AS A MAJOR ACTIVITY</a:t>
              </a:r>
            </a:p>
          </p:txBody>
        </p:sp>
      </p:grpSp>
      <p:grpSp>
        <p:nvGrpSpPr>
          <p:cNvPr id="16" name="Group 15">
            <a:extLst>
              <a:ext uri="{FF2B5EF4-FFF2-40B4-BE49-F238E27FC236}">
                <a16:creationId xmlns:a16="http://schemas.microsoft.com/office/drawing/2014/main" id="{7A1A5CE0-B3DD-42D6-B2B6-A6548E5ED492}"/>
              </a:ext>
            </a:extLst>
          </p:cNvPr>
          <p:cNvGrpSpPr/>
          <p:nvPr/>
        </p:nvGrpSpPr>
        <p:grpSpPr>
          <a:xfrm>
            <a:off x="5363218" y="3267896"/>
            <a:ext cx="5459590" cy="994917"/>
            <a:chOff x="7889431" y="1542148"/>
            <a:chExt cx="5459590" cy="994917"/>
          </a:xfrm>
        </p:grpSpPr>
        <p:grpSp>
          <p:nvGrpSpPr>
            <p:cNvPr id="17" name="Group 6">
              <a:extLst>
                <a:ext uri="{FF2B5EF4-FFF2-40B4-BE49-F238E27FC236}">
                  <a16:creationId xmlns:a16="http://schemas.microsoft.com/office/drawing/2014/main" id="{40A848A1-FDE2-4426-A07D-8F9749FF67DA}"/>
                </a:ext>
              </a:extLst>
            </p:cNvPr>
            <p:cNvGrpSpPr/>
            <p:nvPr/>
          </p:nvGrpSpPr>
          <p:grpSpPr>
            <a:xfrm>
              <a:off x="8057589" y="1754902"/>
              <a:ext cx="5291432" cy="782163"/>
              <a:chOff x="2237967" y="1590719"/>
              <a:chExt cx="5245277" cy="782163"/>
            </a:xfrm>
          </p:grpSpPr>
          <p:sp>
            <p:nvSpPr>
              <p:cNvPr id="21" name="Rectangle 8">
                <a:extLst>
                  <a:ext uri="{FF2B5EF4-FFF2-40B4-BE49-F238E27FC236}">
                    <a16:creationId xmlns:a16="http://schemas.microsoft.com/office/drawing/2014/main" id="{6A2B8CB0-D462-4E0C-86B6-72E2CD826FA6}"/>
                  </a:ext>
                </a:extLst>
              </p:cNvPr>
              <p:cNvSpPr/>
              <p:nvPr/>
            </p:nvSpPr>
            <p:spPr>
              <a:xfrm>
                <a:off x="2237967" y="1590719"/>
                <a:ext cx="5245277" cy="774000"/>
              </a:xfrm>
              <a:prstGeom prst="rect">
                <a:avLst/>
              </a:prstGeom>
              <a:solidFill>
                <a:srgbClr val="FEDA00">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Rectangle 7">
                <a:extLst>
                  <a:ext uri="{FF2B5EF4-FFF2-40B4-BE49-F238E27FC236}">
                    <a16:creationId xmlns:a16="http://schemas.microsoft.com/office/drawing/2014/main" id="{B43FA40C-AD28-486F-B4E6-55D91C3407E5}"/>
                  </a:ext>
                </a:extLst>
              </p:cNvPr>
              <p:cNvSpPr/>
              <p:nvPr/>
            </p:nvSpPr>
            <p:spPr>
              <a:xfrm>
                <a:off x="3265945" y="1634218"/>
                <a:ext cx="413232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Belgians have visited NEW e-commerce food &amp; retail sites. 10% visited the site of a physical retailer they used to visit before the pandemic</a:t>
                </a:r>
              </a:p>
            </p:txBody>
          </p:sp>
        </p:grpSp>
        <p:sp>
          <p:nvSpPr>
            <p:cNvPr id="18" name="Rectangle 17">
              <a:extLst>
                <a:ext uri="{FF2B5EF4-FFF2-40B4-BE49-F238E27FC236}">
                  <a16:creationId xmlns:a16="http://schemas.microsoft.com/office/drawing/2014/main" id="{BE35114E-1F5A-47E1-93DD-FE6325A375A3}"/>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19%</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19" name="Oval 5">
              <a:extLst>
                <a:ext uri="{FF2B5EF4-FFF2-40B4-BE49-F238E27FC236}">
                  <a16:creationId xmlns:a16="http://schemas.microsoft.com/office/drawing/2014/main" id="{5166897C-DE3F-4165-A958-D432DEF0021F}"/>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20" name="TextBox 48">
              <a:extLst>
                <a:ext uri="{FF2B5EF4-FFF2-40B4-BE49-F238E27FC236}">
                  <a16:creationId xmlns:a16="http://schemas.microsoft.com/office/drawing/2014/main" id="{56E49AB9-B6E8-4AF8-97A2-D76C836E2538}"/>
                </a:ext>
              </a:extLst>
            </p:cNvPr>
            <p:cNvSpPr txBox="1"/>
            <p:nvPr/>
          </p:nvSpPr>
          <p:spPr>
            <a:xfrm>
              <a:off x="8285736" y="1542148"/>
              <a:ext cx="45370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BELGIANS DISCOVER e-GROCERY SHOPPING…</a:t>
              </a:r>
            </a:p>
          </p:txBody>
        </p:sp>
      </p:grpSp>
      <p:grpSp>
        <p:nvGrpSpPr>
          <p:cNvPr id="23" name="Group 22">
            <a:extLst>
              <a:ext uri="{FF2B5EF4-FFF2-40B4-BE49-F238E27FC236}">
                <a16:creationId xmlns:a16="http://schemas.microsoft.com/office/drawing/2014/main" id="{1FF51314-1D2F-441C-B6E2-3ED089D7FBB2}"/>
              </a:ext>
            </a:extLst>
          </p:cNvPr>
          <p:cNvGrpSpPr/>
          <p:nvPr/>
        </p:nvGrpSpPr>
        <p:grpSpPr>
          <a:xfrm>
            <a:off x="6779168" y="5154232"/>
            <a:ext cx="5031832" cy="1054362"/>
            <a:chOff x="7889431" y="1542148"/>
            <a:chExt cx="5031832" cy="1054362"/>
          </a:xfrm>
        </p:grpSpPr>
        <p:grpSp>
          <p:nvGrpSpPr>
            <p:cNvPr id="24" name="Group 6">
              <a:extLst>
                <a:ext uri="{FF2B5EF4-FFF2-40B4-BE49-F238E27FC236}">
                  <a16:creationId xmlns:a16="http://schemas.microsoft.com/office/drawing/2014/main" id="{6D575547-BEE9-4132-B46B-958DF2FA2F12}"/>
                </a:ext>
              </a:extLst>
            </p:cNvPr>
            <p:cNvGrpSpPr/>
            <p:nvPr/>
          </p:nvGrpSpPr>
          <p:grpSpPr>
            <a:xfrm>
              <a:off x="8057589" y="1754902"/>
              <a:ext cx="4863674" cy="841608"/>
              <a:chOff x="2237967" y="1590719"/>
              <a:chExt cx="4821250" cy="841608"/>
            </a:xfrm>
          </p:grpSpPr>
          <p:sp>
            <p:nvSpPr>
              <p:cNvPr id="28" name="Rectangle 8">
                <a:extLst>
                  <a:ext uri="{FF2B5EF4-FFF2-40B4-BE49-F238E27FC236}">
                    <a16:creationId xmlns:a16="http://schemas.microsoft.com/office/drawing/2014/main" id="{A9B83635-B286-47FA-BA79-4DD6A433A097}"/>
                  </a:ext>
                </a:extLst>
              </p:cNvPr>
              <p:cNvSpPr/>
              <p:nvPr/>
            </p:nvSpPr>
            <p:spPr>
              <a:xfrm>
                <a:off x="2237967" y="1590719"/>
                <a:ext cx="4821250" cy="841608"/>
              </a:xfrm>
              <a:prstGeom prst="rect">
                <a:avLst/>
              </a:prstGeom>
              <a:solidFill>
                <a:srgbClr val="FEDA00">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Rectangle 7">
                <a:extLst>
                  <a:ext uri="{FF2B5EF4-FFF2-40B4-BE49-F238E27FC236}">
                    <a16:creationId xmlns:a16="http://schemas.microsoft.com/office/drawing/2014/main" id="{69D5CBD9-4188-4E3E-A1A5-DCC26A4A4059}"/>
                  </a:ext>
                </a:extLst>
              </p:cNvPr>
              <p:cNvSpPr/>
              <p:nvPr/>
            </p:nvSpPr>
            <p:spPr>
              <a:xfrm>
                <a:off x="3140821" y="1634218"/>
                <a:ext cx="383215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Belgians have visited NEW online organic (food) sites. The interest for this type of suppliers is higher amongst 18-34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(19%)</a:t>
                </a:r>
              </a:p>
            </p:txBody>
          </p:sp>
        </p:grpSp>
        <p:sp>
          <p:nvSpPr>
            <p:cNvPr id="25" name="Rectangle 24">
              <a:extLst>
                <a:ext uri="{FF2B5EF4-FFF2-40B4-BE49-F238E27FC236}">
                  <a16:creationId xmlns:a16="http://schemas.microsoft.com/office/drawing/2014/main" id="{F17A8F00-AFCD-466A-9478-46DDD8D176FA}"/>
                </a:ext>
              </a:extLst>
            </p:cNvPr>
            <p:cNvSpPr/>
            <p:nvPr/>
          </p:nvSpPr>
          <p:spPr>
            <a:xfrm>
              <a:off x="8307795" y="1738956"/>
              <a:ext cx="77777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9%</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26" name="Oval 5">
              <a:extLst>
                <a:ext uri="{FF2B5EF4-FFF2-40B4-BE49-F238E27FC236}">
                  <a16:creationId xmlns:a16="http://schemas.microsoft.com/office/drawing/2014/main" id="{ED796B51-38E4-4324-BCB4-BD585AB5DCC7}"/>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3</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48">
              <a:extLst>
                <a:ext uri="{FF2B5EF4-FFF2-40B4-BE49-F238E27FC236}">
                  <a16:creationId xmlns:a16="http://schemas.microsoft.com/office/drawing/2014/main" id="{FCE82721-AEFF-4293-9939-DC62426FA48E}"/>
                </a:ext>
              </a:extLst>
            </p:cNvPr>
            <p:cNvSpPr txBox="1"/>
            <p:nvPr/>
          </p:nvSpPr>
          <p:spPr>
            <a:xfrm>
              <a:off x="8285736" y="1542148"/>
              <a:ext cx="41686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AND ORGANIC FOOD ONLINE SERVICES</a:t>
              </a:r>
            </a:p>
          </p:txBody>
        </p:sp>
      </p:grpSp>
      <p:grpSp>
        <p:nvGrpSpPr>
          <p:cNvPr id="34" name="Group 33">
            <a:extLst>
              <a:ext uri="{FF2B5EF4-FFF2-40B4-BE49-F238E27FC236}">
                <a16:creationId xmlns:a16="http://schemas.microsoft.com/office/drawing/2014/main" id="{B4DAB18C-AD4A-445C-897D-02A3BDCCD13D}"/>
              </a:ext>
            </a:extLst>
          </p:cNvPr>
          <p:cNvGrpSpPr>
            <a:grpSpLocks noChangeAspect="1"/>
          </p:cNvGrpSpPr>
          <p:nvPr/>
        </p:nvGrpSpPr>
        <p:grpSpPr>
          <a:xfrm>
            <a:off x="468000" y="4531934"/>
            <a:ext cx="3636000" cy="1809521"/>
            <a:chOff x="89901" y="3970849"/>
            <a:chExt cx="3616868" cy="1800000"/>
          </a:xfrm>
        </p:grpSpPr>
        <p:pic>
          <p:nvPicPr>
            <p:cNvPr id="33" name="Picture 32">
              <a:extLst>
                <a:ext uri="{FF2B5EF4-FFF2-40B4-BE49-F238E27FC236}">
                  <a16:creationId xmlns:a16="http://schemas.microsoft.com/office/drawing/2014/main" id="{F6C2306A-A50F-44B9-87F1-96825A1BE87A}"/>
                </a:ext>
              </a:extLst>
            </p:cNvPr>
            <p:cNvPicPr>
              <a:picLocks noChangeAspect="1"/>
            </p:cNvPicPr>
            <p:nvPr/>
          </p:nvPicPr>
          <p:blipFill rotWithShape="1">
            <a:blip r:embed="rId4"/>
            <a:srcRect r="45621"/>
            <a:stretch/>
          </p:blipFill>
          <p:spPr>
            <a:xfrm>
              <a:off x="89901" y="3970849"/>
              <a:ext cx="3616868" cy="1800000"/>
            </a:xfrm>
            <a:prstGeom prst="rect">
              <a:avLst/>
            </a:prstGeom>
            <a:ln w="38100">
              <a:solidFill>
                <a:srgbClr val="FEDA00"/>
              </a:solidFill>
            </a:ln>
          </p:spPr>
        </p:pic>
        <p:pic>
          <p:nvPicPr>
            <p:cNvPr id="31" name="Picture 30">
              <a:extLst>
                <a:ext uri="{FF2B5EF4-FFF2-40B4-BE49-F238E27FC236}">
                  <a16:creationId xmlns:a16="http://schemas.microsoft.com/office/drawing/2014/main" id="{3944AC95-9247-492A-8BF7-FD53B8D53311}"/>
                </a:ext>
              </a:extLst>
            </p:cNvPr>
            <p:cNvPicPr>
              <a:picLocks noChangeAspect="1"/>
            </p:cNvPicPr>
            <p:nvPr/>
          </p:nvPicPr>
          <p:blipFill rotWithShape="1">
            <a:blip r:embed="rId5"/>
            <a:srcRect r="86162" b="90483"/>
            <a:stretch/>
          </p:blipFill>
          <p:spPr>
            <a:xfrm>
              <a:off x="933448" y="3989899"/>
              <a:ext cx="1082125" cy="308350"/>
            </a:xfrm>
            <a:prstGeom prst="rect">
              <a:avLst/>
            </a:prstGeom>
            <a:ln w="38100">
              <a:noFill/>
            </a:ln>
          </p:spPr>
        </p:pic>
      </p:grpSp>
      <p:pic>
        <p:nvPicPr>
          <p:cNvPr id="35" name="Picture 34">
            <a:extLst>
              <a:ext uri="{FF2B5EF4-FFF2-40B4-BE49-F238E27FC236}">
                <a16:creationId xmlns:a16="http://schemas.microsoft.com/office/drawing/2014/main" id="{CE3FC7A6-69DF-45F2-8101-EBE2872BF8E5}"/>
              </a:ext>
            </a:extLst>
          </p:cNvPr>
          <p:cNvPicPr>
            <a:picLocks noChangeAspect="1"/>
          </p:cNvPicPr>
          <p:nvPr/>
        </p:nvPicPr>
        <p:blipFill>
          <a:blip r:embed="rId6"/>
          <a:stretch>
            <a:fillRect/>
          </a:stretch>
        </p:blipFill>
        <p:spPr>
          <a:xfrm>
            <a:off x="468000" y="1202677"/>
            <a:ext cx="3636000" cy="3204365"/>
          </a:xfrm>
          <a:prstGeom prst="rect">
            <a:avLst/>
          </a:prstGeom>
          <a:ln w="38100">
            <a:solidFill>
              <a:srgbClr val="FEDA00"/>
            </a:solidFill>
          </a:ln>
        </p:spPr>
      </p:pic>
    </p:spTree>
    <p:extLst>
      <p:ext uri="{BB962C8B-B14F-4D97-AF65-F5344CB8AC3E}">
        <p14:creationId xmlns:p14="http://schemas.microsoft.com/office/powerpoint/2010/main" val="1717657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0B0242B-D585-4C05-BFEB-80A3742B1431}"/>
              </a:ext>
            </a:extLst>
          </p:cNvPr>
          <p:cNvSpPr>
            <a:spLocks noGrp="1"/>
          </p:cNvSpPr>
          <p:nvPr>
            <p:ph type="body" idx="1"/>
          </p:nvPr>
        </p:nvSpPr>
        <p:spPr>
          <a:xfrm>
            <a:off x="1333501" y="6511771"/>
            <a:ext cx="10248900" cy="280449"/>
          </a:xfrm>
        </p:spPr>
        <p:txBody>
          <a:bodyPr/>
          <a:lstStyle/>
          <a:p>
            <a:r>
              <a:rPr lang="en-US" i="1" dirty="0"/>
              <a:t>1. Do you feel like: you are eating more/less healthy or as usual? 2. Does this condition of confinement creates </a:t>
            </a:r>
            <a:r>
              <a:rPr lang="en-US" i="1" dirty="0" err="1"/>
              <a:t>favourable</a:t>
            </a:r>
            <a:r>
              <a:rPr lang="en-US" i="1" dirty="0"/>
              <a:t> conditions to purchase something specific or behave differently?3.What are the purchases that you continue to make almost normally?</a:t>
            </a:r>
            <a:endParaRPr lang="fr-BE" i="1" dirty="0"/>
          </a:p>
        </p:txBody>
      </p:sp>
      <p:sp>
        <p:nvSpPr>
          <p:cNvPr id="14" name="Title 13">
            <a:extLst>
              <a:ext uri="{FF2B5EF4-FFF2-40B4-BE49-F238E27FC236}">
                <a16:creationId xmlns:a16="http://schemas.microsoft.com/office/drawing/2014/main" id="{1354F22E-38FA-452D-88E0-81F68008C9ED}"/>
              </a:ext>
            </a:extLst>
          </p:cNvPr>
          <p:cNvSpPr>
            <a:spLocks noGrp="1"/>
          </p:cNvSpPr>
          <p:nvPr>
            <p:ph type="title"/>
          </p:nvPr>
        </p:nvSpPr>
        <p:spPr>
          <a:xfrm>
            <a:off x="1943100" y="625800"/>
            <a:ext cx="8286750" cy="438299"/>
          </a:xfrm>
        </p:spPr>
        <p:txBody>
          <a:bodyPr/>
          <a:lstStyle/>
          <a:p>
            <a:r>
              <a:rPr lang="fr-BE" dirty="0"/>
              <a:t>CONFINEMENT SHAPES NEW EATING HABITS</a:t>
            </a:r>
          </a:p>
        </p:txBody>
      </p:sp>
      <p:grpSp>
        <p:nvGrpSpPr>
          <p:cNvPr id="27" name="Group 26">
            <a:extLst>
              <a:ext uri="{FF2B5EF4-FFF2-40B4-BE49-F238E27FC236}">
                <a16:creationId xmlns:a16="http://schemas.microsoft.com/office/drawing/2014/main" id="{9CCE1606-A9E7-4E0A-B263-69F9E1C9861A}"/>
              </a:ext>
            </a:extLst>
          </p:cNvPr>
          <p:cNvGrpSpPr/>
          <p:nvPr/>
        </p:nvGrpSpPr>
        <p:grpSpPr>
          <a:xfrm>
            <a:off x="862725" y="1154100"/>
            <a:ext cx="7110653" cy="1260899"/>
            <a:chOff x="7889431" y="1542148"/>
            <a:chExt cx="7110653" cy="1260899"/>
          </a:xfrm>
        </p:grpSpPr>
        <p:grpSp>
          <p:nvGrpSpPr>
            <p:cNvPr id="28" name="Group 6">
              <a:extLst>
                <a:ext uri="{FF2B5EF4-FFF2-40B4-BE49-F238E27FC236}">
                  <a16:creationId xmlns:a16="http://schemas.microsoft.com/office/drawing/2014/main" id="{89FBDE72-932F-4D58-BAD5-52482F862DA5}"/>
                </a:ext>
              </a:extLst>
            </p:cNvPr>
            <p:cNvGrpSpPr/>
            <p:nvPr/>
          </p:nvGrpSpPr>
          <p:grpSpPr>
            <a:xfrm>
              <a:off x="8057589" y="1754902"/>
              <a:ext cx="6942495" cy="1048145"/>
              <a:chOff x="2237967" y="1590719"/>
              <a:chExt cx="6881940" cy="1048145"/>
            </a:xfrm>
          </p:grpSpPr>
          <p:sp>
            <p:nvSpPr>
              <p:cNvPr id="32" name="Rectangle 8">
                <a:extLst>
                  <a:ext uri="{FF2B5EF4-FFF2-40B4-BE49-F238E27FC236}">
                    <a16:creationId xmlns:a16="http://schemas.microsoft.com/office/drawing/2014/main" id="{610C8D0B-1D8D-43C1-BF9F-BD1DD535B323}"/>
                  </a:ext>
                </a:extLst>
              </p:cNvPr>
              <p:cNvSpPr/>
              <p:nvPr/>
            </p:nvSpPr>
            <p:spPr>
              <a:xfrm>
                <a:off x="2237967" y="1590719"/>
                <a:ext cx="6881940" cy="1048145"/>
              </a:xfrm>
              <a:prstGeom prst="rect">
                <a:avLst/>
              </a:prstGeom>
              <a:solidFill>
                <a:srgbClr val="FEDA00">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7">
                <a:extLst>
                  <a:ext uri="{FF2B5EF4-FFF2-40B4-BE49-F238E27FC236}">
                    <a16:creationId xmlns:a16="http://schemas.microsoft.com/office/drawing/2014/main" id="{CC703678-FE01-4ACF-828D-60A2F9B7D9FE}"/>
                  </a:ext>
                </a:extLst>
              </p:cNvPr>
              <p:cNvSpPr/>
              <p:nvPr/>
            </p:nvSpPr>
            <p:spPr>
              <a:xfrm>
                <a:off x="3256500" y="1634218"/>
                <a:ext cx="553132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have not changed their eating habits. 19% are eating less healthy foods than usual, 18% more healthy. Within the younger age group18-24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40% claim to have switched to a more healthy diet</a:t>
                </a:r>
              </a:p>
            </p:txBody>
          </p:sp>
        </p:grpSp>
        <p:sp>
          <p:nvSpPr>
            <p:cNvPr id="29" name="Rectangle 28">
              <a:extLst>
                <a:ext uri="{FF2B5EF4-FFF2-40B4-BE49-F238E27FC236}">
                  <a16:creationId xmlns:a16="http://schemas.microsoft.com/office/drawing/2014/main" id="{48E2567A-63FE-41A0-905C-D6CFA0EC6A5F}"/>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63%</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30" name="Oval 5">
              <a:extLst>
                <a:ext uri="{FF2B5EF4-FFF2-40B4-BE49-F238E27FC236}">
                  <a16:creationId xmlns:a16="http://schemas.microsoft.com/office/drawing/2014/main" id="{CDAF3814-1256-4CB2-9FB7-59E9F45C29F9}"/>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31" name="TextBox 48">
              <a:extLst>
                <a:ext uri="{FF2B5EF4-FFF2-40B4-BE49-F238E27FC236}">
                  <a16:creationId xmlns:a16="http://schemas.microsoft.com/office/drawing/2014/main" id="{C6B2A804-351A-4DEF-B0B2-2EB876AC1972}"/>
                </a:ext>
              </a:extLst>
            </p:cNvPr>
            <p:cNvSpPr txBox="1"/>
            <p:nvPr/>
          </p:nvSpPr>
          <p:spPr>
            <a:xfrm>
              <a:off x="8285736" y="1542148"/>
              <a:ext cx="54570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GEN Z EATS HEALTHIER THAN BEFORE</a:t>
              </a:r>
            </a:p>
          </p:txBody>
        </p:sp>
      </p:grpSp>
      <p:grpSp>
        <p:nvGrpSpPr>
          <p:cNvPr id="34" name="Group 33">
            <a:extLst>
              <a:ext uri="{FF2B5EF4-FFF2-40B4-BE49-F238E27FC236}">
                <a16:creationId xmlns:a16="http://schemas.microsoft.com/office/drawing/2014/main" id="{B7CD7225-3B83-4F33-B019-9CEA9A401631}"/>
              </a:ext>
            </a:extLst>
          </p:cNvPr>
          <p:cNvGrpSpPr/>
          <p:nvPr/>
        </p:nvGrpSpPr>
        <p:grpSpPr>
          <a:xfrm>
            <a:off x="4968000" y="2582025"/>
            <a:ext cx="7139426" cy="1260630"/>
            <a:chOff x="7889431" y="1542148"/>
            <a:chExt cx="7139426" cy="1260630"/>
          </a:xfrm>
        </p:grpSpPr>
        <p:grpSp>
          <p:nvGrpSpPr>
            <p:cNvPr id="35" name="Group 6">
              <a:extLst>
                <a:ext uri="{FF2B5EF4-FFF2-40B4-BE49-F238E27FC236}">
                  <a16:creationId xmlns:a16="http://schemas.microsoft.com/office/drawing/2014/main" id="{F557DD6E-F2E1-4D42-95DA-8D3590EB50FD}"/>
                </a:ext>
              </a:extLst>
            </p:cNvPr>
            <p:cNvGrpSpPr/>
            <p:nvPr/>
          </p:nvGrpSpPr>
          <p:grpSpPr>
            <a:xfrm>
              <a:off x="8084457" y="1755178"/>
              <a:ext cx="6944400" cy="1047600"/>
              <a:chOff x="2264601" y="1590995"/>
              <a:chExt cx="6883826" cy="1047600"/>
            </a:xfrm>
          </p:grpSpPr>
          <p:sp>
            <p:nvSpPr>
              <p:cNvPr id="39" name="Rectangle 8">
                <a:extLst>
                  <a:ext uri="{FF2B5EF4-FFF2-40B4-BE49-F238E27FC236}">
                    <a16:creationId xmlns:a16="http://schemas.microsoft.com/office/drawing/2014/main" id="{DF654CD3-BD75-425C-88E1-D410603C7769}"/>
                  </a:ext>
                </a:extLst>
              </p:cNvPr>
              <p:cNvSpPr/>
              <p:nvPr/>
            </p:nvSpPr>
            <p:spPr>
              <a:xfrm>
                <a:off x="2264601" y="1590995"/>
                <a:ext cx="6883826" cy="1047600"/>
              </a:xfrm>
              <a:prstGeom prst="rect">
                <a:avLst/>
              </a:prstGeom>
              <a:solidFill>
                <a:srgbClr val="FEDA00">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Rectangle 7">
                <a:extLst>
                  <a:ext uri="{FF2B5EF4-FFF2-40B4-BE49-F238E27FC236}">
                    <a16:creationId xmlns:a16="http://schemas.microsoft.com/office/drawing/2014/main" id="{398801B8-625C-47CB-921B-73253A422E85}"/>
                  </a:ext>
                </a:extLst>
              </p:cNvPr>
              <p:cNvSpPr/>
              <p:nvPr/>
            </p:nvSpPr>
            <p:spPr>
              <a:xfrm>
                <a:off x="3265945" y="1634218"/>
                <a:ext cx="576825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think the situation is perfect to learn cooking mono-product dishes (based on pasta, rice…). Belgians are more interested in food products &amp; services on social media as before the lockdown, the analysis of </a:t>
                </a:r>
                <a:r>
                  <a:rPr kumimoji="0" lang="en-US" sz="1400" b="0" i="0" u="none" strike="noStrike" kern="1200" cap="none" spc="0" normalizeH="0" baseline="0" noProof="0" dirty="0">
                    <a:ln>
                      <a:noFill/>
                    </a:ln>
                    <a:solidFill>
                      <a:prstClr val="black"/>
                    </a:solidFill>
                    <a:effectLst/>
                    <a:uLnTx/>
                    <a:uFillTx/>
                    <a:latin typeface="Arial"/>
                    <a:ea typeface="+mn-ea"/>
                    <a:cs typeface="+mn-cs"/>
                    <a:hlinkClick r:id="rId4"/>
                  </a:rPr>
                  <a:t>SOPRISM</a:t>
                </a:r>
                <a:r>
                  <a:rPr kumimoji="0" lang="en-US" sz="1400" b="0" i="0" u="none" strike="noStrike" kern="1200" cap="none" spc="0" normalizeH="0" baseline="0" noProof="0" dirty="0">
                    <a:ln>
                      <a:noFill/>
                    </a:ln>
                    <a:solidFill>
                      <a:prstClr val="black"/>
                    </a:solidFill>
                    <a:effectLst/>
                    <a:uLnTx/>
                    <a:uFillTx/>
                    <a:latin typeface="Arial"/>
                    <a:ea typeface="+mn-ea"/>
                    <a:cs typeface="+mn-cs"/>
                  </a:rPr>
                  <a:t> demonstrate:</a:t>
                </a:r>
              </a:p>
            </p:txBody>
          </p:sp>
        </p:grpSp>
        <p:sp>
          <p:nvSpPr>
            <p:cNvPr id="36" name="Rectangle 35">
              <a:extLst>
                <a:ext uri="{FF2B5EF4-FFF2-40B4-BE49-F238E27FC236}">
                  <a16:creationId xmlns:a16="http://schemas.microsoft.com/office/drawing/2014/main" id="{B5951611-A4A2-4016-B4EC-8F4EBF35B673}"/>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23%</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37" name="Oval 5">
              <a:extLst>
                <a:ext uri="{FF2B5EF4-FFF2-40B4-BE49-F238E27FC236}">
                  <a16:creationId xmlns:a16="http://schemas.microsoft.com/office/drawing/2014/main" id="{D0A12727-CD32-4D85-ACE5-24D3D9D3E059}"/>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38" name="TextBox 48">
              <a:extLst>
                <a:ext uri="{FF2B5EF4-FFF2-40B4-BE49-F238E27FC236}">
                  <a16:creationId xmlns:a16="http://schemas.microsoft.com/office/drawing/2014/main" id="{5A5E60C4-B5BA-4C14-A250-67A0757BED18}"/>
                </a:ext>
              </a:extLst>
            </p:cNvPr>
            <p:cNvSpPr txBox="1"/>
            <p:nvPr/>
          </p:nvSpPr>
          <p:spPr>
            <a:xfrm>
              <a:off x="8285735" y="1542148"/>
              <a:ext cx="59653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(more than) ONE OUT OF FIVE DISCOVER NEW EATING TRENDS</a:t>
              </a:r>
            </a:p>
          </p:txBody>
        </p:sp>
      </p:grpSp>
      <p:grpSp>
        <p:nvGrpSpPr>
          <p:cNvPr id="9229" name="Group 9228">
            <a:extLst>
              <a:ext uri="{FF2B5EF4-FFF2-40B4-BE49-F238E27FC236}">
                <a16:creationId xmlns:a16="http://schemas.microsoft.com/office/drawing/2014/main" id="{285739C0-3CFF-4458-8DF6-66F59A5F3846}"/>
              </a:ext>
            </a:extLst>
          </p:cNvPr>
          <p:cNvGrpSpPr/>
          <p:nvPr/>
        </p:nvGrpSpPr>
        <p:grpSpPr>
          <a:xfrm>
            <a:off x="6430502" y="3858166"/>
            <a:ext cx="4960506" cy="1151353"/>
            <a:chOff x="2100943" y="3887367"/>
            <a:chExt cx="4960506" cy="1151353"/>
          </a:xfrm>
        </p:grpSpPr>
        <p:sp>
          <p:nvSpPr>
            <p:cNvPr id="59" name="Arrow: Up 58">
              <a:extLst>
                <a:ext uri="{FF2B5EF4-FFF2-40B4-BE49-F238E27FC236}">
                  <a16:creationId xmlns:a16="http://schemas.microsoft.com/office/drawing/2014/main" id="{4D43F577-915A-4CFD-A58C-8FCAA1B76FD4}"/>
                </a:ext>
              </a:extLst>
            </p:cNvPr>
            <p:cNvSpPr/>
            <p:nvPr/>
          </p:nvSpPr>
          <p:spPr>
            <a:xfrm>
              <a:off x="3306302" y="4120518"/>
              <a:ext cx="272535" cy="679449"/>
            </a:xfrm>
            <a:prstGeom prst="upArrow">
              <a:avLst/>
            </a:prstGeom>
            <a:solidFill>
              <a:srgbClr val="FFD8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Text Placeholder 4">
              <a:extLst>
                <a:ext uri="{FF2B5EF4-FFF2-40B4-BE49-F238E27FC236}">
                  <a16:creationId xmlns:a16="http://schemas.microsoft.com/office/drawing/2014/main" id="{4797BA83-8EBA-4376-9624-183CD9D73732}"/>
                </a:ext>
              </a:extLst>
            </p:cNvPr>
            <p:cNvSpPr txBox="1">
              <a:spLocks/>
            </p:cNvSpPr>
            <p:nvPr/>
          </p:nvSpPr>
          <p:spPr>
            <a:xfrm>
              <a:off x="2774099" y="3887367"/>
              <a:ext cx="2402323" cy="563276"/>
            </a:xfrm>
            <a:prstGeom prst="rect">
              <a:avLst/>
            </a:prstGeom>
          </p:spPr>
          <p:txBody>
            <a:bodyPr vert="horz" lIns="91440" tIns="0" rIns="91440" bIns="45720" rtlCol="0" anchor="t" anchorCtr="0">
              <a:noAutofit/>
            </a:bodyPr>
            <a:lstStyle>
              <a:lvl1pPr marL="0" indent="0" algn="l" defTabSz="609585" rtl="0" eaLnBrk="1" latinLnBrk="0" hangingPunct="1">
                <a:spcBef>
                  <a:spcPct val="20000"/>
                </a:spcBef>
                <a:buFont typeface="Arial"/>
                <a:buNone/>
                <a:defRPr lang="en-US" sz="2000" b="1" kern="0" spc="-40" smtClean="0">
                  <a:solidFill>
                    <a:schemeClr val="tx1"/>
                  </a:solidFill>
                  <a:latin typeface="Arial" panose="020B0604020202020204" pitchFamily="34" charset="0"/>
                  <a:ea typeface="+mj-ea"/>
                  <a:cs typeface="+mj-cs"/>
                </a:defRPr>
              </a:lvl1pPr>
              <a:lvl2pPr marL="990575" indent="-380990" algn="l" defTabSz="609585" rtl="0" eaLnBrk="1" latinLnBrk="0" hangingPunct="1">
                <a:spcBef>
                  <a:spcPct val="20000"/>
                </a:spcBef>
                <a:buFont typeface="Arial"/>
                <a:buChar char="–"/>
                <a:defRPr lang="en-US" sz="3733" kern="0" spc="-40" smtClean="0">
                  <a:solidFill>
                    <a:schemeClr val="bg1">
                      <a:lumMod val="50000"/>
                    </a:schemeClr>
                  </a:solidFill>
                  <a:latin typeface="Helvetica Neue"/>
                  <a:ea typeface="+mn-ea"/>
                  <a:cs typeface="+mn-cs"/>
                </a:defRPr>
              </a:lvl2pPr>
              <a:lvl3pPr marL="1523962" indent="-304792" algn="l" defTabSz="609585" rtl="0" eaLnBrk="1" latinLnBrk="0" hangingPunct="1">
                <a:spcBef>
                  <a:spcPct val="20000"/>
                </a:spcBef>
                <a:buFont typeface="Arial"/>
                <a:buChar char="•"/>
                <a:defRPr lang="en-US" sz="3200" kern="0" spc="-40" smtClean="0">
                  <a:solidFill>
                    <a:schemeClr val="bg1">
                      <a:lumMod val="50000"/>
                    </a:schemeClr>
                  </a:solidFill>
                  <a:latin typeface="Helvetica Neue"/>
                  <a:ea typeface="+mn-ea"/>
                  <a:cs typeface="+mn-cs"/>
                </a:defRPr>
              </a:lvl3pPr>
              <a:lvl4pPr marL="2133547" indent="-304792" algn="l" defTabSz="609585" rtl="0" eaLnBrk="1" latinLnBrk="0" hangingPunct="1">
                <a:spcBef>
                  <a:spcPct val="20000"/>
                </a:spcBef>
                <a:buFont typeface="Arial"/>
                <a:buChar char="–"/>
                <a:defRPr lang="en-US" sz="2667" kern="0" spc="-40" smtClean="0">
                  <a:solidFill>
                    <a:schemeClr val="bg1">
                      <a:lumMod val="50000"/>
                    </a:schemeClr>
                  </a:solidFill>
                  <a:latin typeface="Helvetica Neue"/>
                  <a:ea typeface="+mn-ea"/>
                  <a:cs typeface="+mn-cs"/>
                </a:defRPr>
              </a:lvl4pPr>
              <a:lvl5pPr marL="2743131" indent="-304792" algn="l" defTabSz="609585" rtl="0" eaLnBrk="1" latinLnBrk="0" hangingPunct="1">
                <a:spcBef>
                  <a:spcPct val="20000"/>
                </a:spcBef>
                <a:buFont typeface="Arial"/>
                <a:buChar char="»"/>
                <a:defRPr lang="en-US" sz="2667" kern="0" spc="-40">
                  <a:solidFill>
                    <a:schemeClr val="bg1">
                      <a:lumMod val="50000"/>
                    </a:schemeClr>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0" cap="none" spc="-40" normalizeH="0" baseline="0" noProof="0" dirty="0">
                  <a:ln>
                    <a:noFill/>
                  </a:ln>
                  <a:solidFill>
                    <a:prstClr val="black"/>
                  </a:solidFill>
                  <a:effectLst/>
                  <a:uLnTx/>
                  <a:uFillTx/>
                  <a:latin typeface="Arial" panose="020B0604020202020204" pitchFamily="34" charset="0"/>
                  <a:ea typeface="+mj-ea"/>
                  <a:cs typeface="+mj-cs"/>
                </a:rPr>
                <a:t>SOFT DRINKS</a:t>
              </a:r>
            </a:p>
          </p:txBody>
        </p:sp>
        <p:grpSp>
          <p:nvGrpSpPr>
            <p:cNvPr id="9219" name="Group 9218">
              <a:extLst>
                <a:ext uri="{FF2B5EF4-FFF2-40B4-BE49-F238E27FC236}">
                  <a16:creationId xmlns:a16="http://schemas.microsoft.com/office/drawing/2014/main" id="{42F625BB-8279-4F67-9182-07383BA9DDAF}"/>
                </a:ext>
              </a:extLst>
            </p:cNvPr>
            <p:cNvGrpSpPr>
              <a:grpSpLocks noChangeAspect="1"/>
            </p:cNvGrpSpPr>
            <p:nvPr/>
          </p:nvGrpSpPr>
          <p:grpSpPr>
            <a:xfrm>
              <a:off x="3610738" y="4133316"/>
              <a:ext cx="612659" cy="900000"/>
              <a:chOff x="3599692" y="6430017"/>
              <a:chExt cx="897107" cy="1317862"/>
            </a:xfrm>
          </p:grpSpPr>
          <p:sp>
            <p:nvSpPr>
              <p:cNvPr id="55" name="Oval 5">
                <a:extLst>
                  <a:ext uri="{FF2B5EF4-FFF2-40B4-BE49-F238E27FC236}">
                    <a16:creationId xmlns:a16="http://schemas.microsoft.com/office/drawing/2014/main" id="{0D990D91-5EE9-4587-9851-FDC0DE0CB8D9}"/>
                  </a:ext>
                </a:extLst>
              </p:cNvPr>
              <p:cNvSpPr>
                <a:spLocks noChangeAspect="1"/>
              </p:cNvSpPr>
              <p:nvPr/>
            </p:nvSpPr>
            <p:spPr>
              <a:xfrm>
                <a:off x="3599692" y="6430017"/>
                <a:ext cx="897107" cy="868589"/>
              </a:xfrm>
              <a:prstGeom prst="ellipse">
                <a:avLst/>
              </a:prstGeom>
              <a:solidFill>
                <a:schemeClr val="bg1"/>
              </a:solidFill>
              <a:ln w="76200">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Oval 5">
                <a:extLst>
                  <a:ext uri="{FF2B5EF4-FFF2-40B4-BE49-F238E27FC236}">
                    <a16:creationId xmlns:a16="http://schemas.microsoft.com/office/drawing/2014/main" id="{54444FD3-5B52-47FD-BC8C-49988AA6A1AE}"/>
                  </a:ext>
                </a:extLst>
              </p:cNvPr>
              <p:cNvSpPr/>
              <p:nvPr/>
            </p:nvSpPr>
            <p:spPr>
              <a:xfrm>
                <a:off x="3766607" y="7184603"/>
                <a:ext cx="563276" cy="563276"/>
              </a:xfrm>
              <a:prstGeom prst="ellipse">
                <a:avLst/>
              </a:prstGeom>
              <a:solidFill>
                <a:srgbClr val="FFD800"/>
              </a:solidFill>
              <a:ln w="76200">
                <a:no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1" i="0" u="none" strike="noStrike" kern="1200" cap="none" spc="0" normalizeH="0" baseline="0" noProof="0" dirty="0">
                    <a:ln>
                      <a:noFill/>
                    </a:ln>
                    <a:solidFill>
                      <a:prstClr val="black"/>
                    </a:solidFill>
                    <a:effectLst/>
                    <a:uLnTx/>
                    <a:uFillTx/>
                    <a:latin typeface="Arial"/>
                    <a:ea typeface="+mn-ea"/>
                    <a:cs typeface="+mn-cs"/>
                  </a:rPr>
                  <a:t>+79%</a:t>
                </a:r>
                <a:endParaRPr kumimoji="0" lang="x-none"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57" name="Picture 56" descr="A close up of a logo&#10;&#10;Description automatically generated">
                <a:extLst>
                  <a:ext uri="{FF2B5EF4-FFF2-40B4-BE49-F238E27FC236}">
                    <a16:creationId xmlns:a16="http://schemas.microsoft.com/office/drawing/2014/main" id="{66575A36-7E51-48D3-8AA7-BBE464BF69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6787" y="6630251"/>
                <a:ext cx="522916" cy="522916"/>
              </a:xfrm>
              <a:prstGeom prst="rect">
                <a:avLst/>
              </a:prstGeom>
            </p:spPr>
          </p:pic>
        </p:grpSp>
        <p:sp>
          <p:nvSpPr>
            <p:cNvPr id="60" name="Text Placeholder 4">
              <a:extLst>
                <a:ext uri="{FF2B5EF4-FFF2-40B4-BE49-F238E27FC236}">
                  <a16:creationId xmlns:a16="http://schemas.microsoft.com/office/drawing/2014/main" id="{15252D63-7018-4E0A-B726-5CFD6724CEA9}"/>
                </a:ext>
              </a:extLst>
            </p:cNvPr>
            <p:cNvSpPr txBox="1">
              <a:spLocks/>
            </p:cNvSpPr>
            <p:nvPr/>
          </p:nvSpPr>
          <p:spPr>
            <a:xfrm>
              <a:off x="3792628" y="3887367"/>
              <a:ext cx="2250292" cy="563276"/>
            </a:xfrm>
            <a:prstGeom prst="rect">
              <a:avLst/>
            </a:prstGeom>
          </p:spPr>
          <p:txBody>
            <a:bodyPr vert="horz" lIns="91440" tIns="0" rIns="91440" bIns="45720" rtlCol="0" anchor="t" anchorCtr="0">
              <a:noAutofit/>
            </a:bodyPr>
            <a:lstStyle>
              <a:lvl1pPr marL="0" indent="0" algn="l" defTabSz="609585" rtl="0" eaLnBrk="1" latinLnBrk="0" hangingPunct="1">
                <a:spcBef>
                  <a:spcPct val="20000"/>
                </a:spcBef>
                <a:buFont typeface="Arial"/>
                <a:buNone/>
                <a:defRPr lang="en-US" sz="2000" b="1" kern="0" spc="-40" smtClean="0">
                  <a:solidFill>
                    <a:schemeClr val="tx1"/>
                  </a:solidFill>
                  <a:latin typeface="Arial" panose="020B0604020202020204" pitchFamily="34" charset="0"/>
                  <a:ea typeface="+mj-ea"/>
                  <a:cs typeface="+mj-cs"/>
                </a:defRPr>
              </a:lvl1pPr>
              <a:lvl2pPr marL="990575" indent="-380990" algn="l" defTabSz="609585" rtl="0" eaLnBrk="1" latinLnBrk="0" hangingPunct="1">
                <a:spcBef>
                  <a:spcPct val="20000"/>
                </a:spcBef>
                <a:buFont typeface="Arial"/>
                <a:buChar char="–"/>
                <a:defRPr lang="en-US" sz="3733" kern="0" spc="-40" smtClean="0">
                  <a:solidFill>
                    <a:schemeClr val="bg1">
                      <a:lumMod val="50000"/>
                    </a:schemeClr>
                  </a:solidFill>
                  <a:latin typeface="Helvetica Neue"/>
                  <a:ea typeface="+mn-ea"/>
                  <a:cs typeface="+mn-cs"/>
                </a:defRPr>
              </a:lvl2pPr>
              <a:lvl3pPr marL="1523962" indent="-304792" algn="l" defTabSz="609585" rtl="0" eaLnBrk="1" latinLnBrk="0" hangingPunct="1">
                <a:spcBef>
                  <a:spcPct val="20000"/>
                </a:spcBef>
                <a:buFont typeface="Arial"/>
                <a:buChar char="•"/>
                <a:defRPr lang="en-US" sz="3200" kern="0" spc="-40" smtClean="0">
                  <a:solidFill>
                    <a:schemeClr val="bg1">
                      <a:lumMod val="50000"/>
                    </a:schemeClr>
                  </a:solidFill>
                  <a:latin typeface="Helvetica Neue"/>
                  <a:ea typeface="+mn-ea"/>
                  <a:cs typeface="+mn-cs"/>
                </a:defRPr>
              </a:lvl3pPr>
              <a:lvl4pPr marL="2133547" indent="-304792" algn="l" defTabSz="609585" rtl="0" eaLnBrk="1" latinLnBrk="0" hangingPunct="1">
                <a:spcBef>
                  <a:spcPct val="20000"/>
                </a:spcBef>
                <a:buFont typeface="Arial"/>
                <a:buChar char="–"/>
                <a:defRPr lang="en-US" sz="2667" kern="0" spc="-40" smtClean="0">
                  <a:solidFill>
                    <a:schemeClr val="bg1">
                      <a:lumMod val="50000"/>
                    </a:schemeClr>
                  </a:solidFill>
                  <a:latin typeface="Helvetica Neue"/>
                  <a:ea typeface="+mn-ea"/>
                  <a:cs typeface="+mn-cs"/>
                </a:defRPr>
              </a:lvl4pPr>
              <a:lvl5pPr marL="2743131" indent="-304792" algn="l" defTabSz="609585" rtl="0" eaLnBrk="1" latinLnBrk="0" hangingPunct="1">
                <a:spcBef>
                  <a:spcPct val="20000"/>
                </a:spcBef>
                <a:buFont typeface="Arial"/>
                <a:buChar char="»"/>
                <a:defRPr lang="en-US" sz="2667" kern="0" spc="-40">
                  <a:solidFill>
                    <a:schemeClr val="bg1">
                      <a:lumMod val="50000"/>
                    </a:schemeClr>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0" cap="none" spc="-40" normalizeH="0" baseline="0" noProof="0" dirty="0">
                  <a:ln>
                    <a:noFill/>
                  </a:ln>
                  <a:solidFill>
                    <a:prstClr val="black"/>
                  </a:solidFill>
                  <a:effectLst/>
                  <a:uLnTx/>
                  <a:uFillTx/>
                  <a:latin typeface="Arial" panose="020B0604020202020204" pitchFamily="34" charset="0"/>
                  <a:ea typeface="+mj-ea"/>
                  <a:cs typeface="+mj-cs"/>
                </a:rPr>
                <a:t>YOGURT</a:t>
              </a:r>
            </a:p>
          </p:txBody>
        </p:sp>
        <p:grpSp>
          <p:nvGrpSpPr>
            <p:cNvPr id="9217" name="Group 9216">
              <a:extLst>
                <a:ext uri="{FF2B5EF4-FFF2-40B4-BE49-F238E27FC236}">
                  <a16:creationId xmlns:a16="http://schemas.microsoft.com/office/drawing/2014/main" id="{06F495C0-DF4C-4B75-A638-D65D1F463464}"/>
                </a:ext>
              </a:extLst>
            </p:cNvPr>
            <p:cNvGrpSpPr>
              <a:grpSpLocks noChangeAspect="1"/>
            </p:cNvGrpSpPr>
            <p:nvPr/>
          </p:nvGrpSpPr>
          <p:grpSpPr>
            <a:xfrm>
              <a:off x="4572116" y="4133321"/>
              <a:ext cx="612657" cy="900001"/>
              <a:chOff x="5589770" y="6430017"/>
              <a:chExt cx="897107" cy="1317862"/>
            </a:xfrm>
          </p:grpSpPr>
          <p:sp>
            <p:nvSpPr>
              <p:cNvPr id="61" name="Oval 5">
                <a:extLst>
                  <a:ext uri="{FF2B5EF4-FFF2-40B4-BE49-F238E27FC236}">
                    <a16:creationId xmlns:a16="http://schemas.microsoft.com/office/drawing/2014/main" id="{ECE9BA28-E1C4-4437-933D-99C8701F936F}"/>
                  </a:ext>
                </a:extLst>
              </p:cNvPr>
              <p:cNvSpPr>
                <a:spLocks noChangeAspect="1"/>
              </p:cNvSpPr>
              <p:nvPr/>
            </p:nvSpPr>
            <p:spPr>
              <a:xfrm>
                <a:off x="5589770" y="6430017"/>
                <a:ext cx="897107" cy="868589"/>
              </a:xfrm>
              <a:prstGeom prst="ellipse">
                <a:avLst/>
              </a:prstGeom>
              <a:solidFill>
                <a:schemeClr val="bg1"/>
              </a:solidFill>
              <a:ln w="76200">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Oval 5">
                <a:extLst>
                  <a:ext uri="{FF2B5EF4-FFF2-40B4-BE49-F238E27FC236}">
                    <a16:creationId xmlns:a16="http://schemas.microsoft.com/office/drawing/2014/main" id="{BB8CBADE-0D97-441E-BF5B-C4A7873534CC}"/>
                  </a:ext>
                </a:extLst>
              </p:cNvPr>
              <p:cNvSpPr/>
              <p:nvPr/>
            </p:nvSpPr>
            <p:spPr>
              <a:xfrm>
                <a:off x="5756685" y="7184603"/>
                <a:ext cx="563276" cy="563276"/>
              </a:xfrm>
              <a:prstGeom prst="ellipse">
                <a:avLst/>
              </a:prstGeom>
              <a:solidFill>
                <a:srgbClr val="FFD800"/>
              </a:solidFill>
              <a:ln w="76200">
                <a:noFill/>
              </a:ln>
            </p:spPr>
            <p:style>
              <a:lnRef idx="2">
                <a:schemeClr val="dk1"/>
              </a:lnRef>
              <a:fillRef idx="1">
                <a:schemeClr val="lt1"/>
              </a:fillRef>
              <a:effectRef idx="0">
                <a:schemeClr val="dk1"/>
              </a:effectRef>
              <a:fontRef idx="minor">
                <a:schemeClr val="dk1"/>
              </a:fontRef>
            </p:style>
            <p:txBody>
              <a:bodyPr wrap="none" t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1" i="0" u="none" strike="noStrike" kern="1200" cap="none" spc="0" normalizeH="0" baseline="0" noProof="0" dirty="0">
                    <a:ln>
                      <a:noFill/>
                    </a:ln>
                    <a:solidFill>
                      <a:prstClr val="black"/>
                    </a:solidFill>
                    <a:effectLst/>
                    <a:uLnTx/>
                    <a:uFillTx/>
                    <a:latin typeface="Arial"/>
                    <a:ea typeface="+mn-ea"/>
                    <a:cs typeface="+mn-cs"/>
                  </a:rPr>
                  <a:t>+79%</a:t>
                </a:r>
                <a:endParaRPr kumimoji="0" lang="x-none"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64" name="Picture 63" descr="A close up of a logo&#10;&#10;Description automatically generated">
                <a:extLst>
                  <a:ext uri="{FF2B5EF4-FFF2-40B4-BE49-F238E27FC236}">
                    <a16:creationId xmlns:a16="http://schemas.microsoft.com/office/drawing/2014/main" id="{A85C3D4A-1DA9-4E7A-BF0D-8263FD494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6685" y="6582673"/>
                <a:ext cx="563276" cy="563276"/>
              </a:xfrm>
              <a:prstGeom prst="rect">
                <a:avLst/>
              </a:prstGeom>
            </p:spPr>
          </p:pic>
        </p:grpSp>
        <p:sp>
          <p:nvSpPr>
            <p:cNvPr id="65" name="Text Placeholder 4">
              <a:extLst>
                <a:ext uri="{FF2B5EF4-FFF2-40B4-BE49-F238E27FC236}">
                  <a16:creationId xmlns:a16="http://schemas.microsoft.com/office/drawing/2014/main" id="{0B8CB354-B9B6-498E-8D15-DCD54C24C677}"/>
                </a:ext>
              </a:extLst>
            </p:cNvPr>
            <p:cNvSpPr txBox="1">
              <a:spLocks/>
            </p:cNvSpPr>
            <p:nvPr/>
          </p:nvSpPr>
          <p:spPr>
            <a:xfrm>
              <a:off x="4679579" y="3887367"/>
              <a:ext cx="2201413" cy="563276"/>
            </a:xfrm>
            <a:prstGeom prst="rect">
              <a:avLst/>
            </a:prstGeom>
          </p:spPr>
          <p:txBody>
            <a:bodyPr vert="horz" lIns="91440" tIns="0" rIns="91440" bIns="45720" rtlCol="0" anchor="t" anchorCtr="0">
              <a:noAutofit/>
            </a:bodyPr>
            <a:lstStyle>
              <a:lvl1pPr marL="0" indent="0" algn="l" defTabSz="609585" rtl="0" eaLnBrk="1" latinLnBrk="0" hangingPunct="1">
                <a:spcBef>
                  <a:spcPct val="20000"/>
                </a:spcBef>
                <a:buFont typeface="Arial"/>
                <a:buNone/>
                <a:defRPr lang="en-US" sz="2000" b="1" kern="0" spc="-40" smtClean="0">
                  <a:solidFill>
                    <a:schemeClr val="tx1"/>
                  </a:solidFill>
                  <a:latin typeface="Arial" panose="020B0604020202020204" pitchFamily="34" charset="0"/>
                  <a:ea typeface="+mj-ea"/>
                  <a:cs typeface="+mj-cs"/>
                </a:defRPr>
              </a:lvl1pPr>
              <a:lvl2pPr marL="990575" indent="-380990" algn="l" defTabSz="609585" rtl="0" eaLnBrk="1" latinLnBrk="0" hangingPunct="1">
                <a:spcBef>
                  <a:spcPct val="20000"/>
                </a:spcBef>
                <a:buFont typeface="Arial"/>
                <a:buChar char="–"/>
                <a:defRPr lang="en-US" sz="3733" kern="0" spc="-40" smtClean="0">
                  <a:solidFill>
                    <a:schemeClr val="bg1">
                      <a:lumMod val="50000"/>
                    </a:schemeClr>
                  </a:solidFill>
                  <a:latin typeface="Helvetica Neue"/>
                  <a:ea typeface="+mn-ea"/>
                  <a:cs typeface="+mn-cs"/>
                </a:defRPr>
              </a:lvl2pPr>
              <a:lvl3pPr marL="1523962" indent="-304792" algn="l" defTabSz="609585" rtl="0" eaLnBrk="1" latinLnBrk="0" hangingPunct="1">
                <a:spcBef>
                  <a:spcPct val="20000"/>
                </a:spcBef>
                <a:buFont typeface="Arial"/>
                <a:buChar char="•"/>
                <a:defRPr lang="en-US" sz="3200" kern="0" spc="-40" smtClean="0">
                  <a:solidFill>
                    <a:schemeClr val="bg1">
                      <a:lumMod val="50000"/>
                    </a:schemeClr>
                  </a:solidFill>
                  <a:latin typeface="Helvetica Neue"/>
                  <a:ea typeface="+mn-ea"/>
                  <a:cs typeface="+mn-cs"/>
                </a:defRPr>
              </a:lvl3pPr>
              <a:lvl4pPr marL="2133547" indent="-304792" algn="l" defTabSz="609585" rtl="0" eaLnBrk="1" latinLnBrk="0" hangingPunct="1">
                <a:spcBef>
                  <a:spcPct val="20000"/>
                </a:spcBef>
                <a:buFont typeface="Arial"/>
                <a:buChar char="–"/>
                <a:defRPr lang="en-US" sz="2667" kern="0" spc="-40" smtClean="0">
                  <a:solidFill>
                    <a:schemeClr val="bg1">
                      <a:lumMod val="50000"/>
                    </a:schemeClr>
                  </a:solidFill>
                  <a:latin typeface="Helvetica Neue"/>
                  <a:ea typeface="+mn-ea"/>
                  <a:cs typeface="+mn-cs"/>
                </a:defRPr>
              </a:lvl4pPr>
              <a:lvl5pPr marL="2743131" indent="-304792" algn="l" defTabSz="609585" rtl="0" eaLnBrk="1" latinLnBrk="0" hangingPunct="1">
                <a:spcBef>
                  <a:spcPct val="20000"/>
                </a:spcBef>
                <a:buFont typeface="Arial"/>
                <a:buChar char="»"/>
                <a:defRPr lang="en-US" sz="2667" kern="0" spc="-40">
                  <a:solidFill>
                    <a:schemeClr val="bg1">
                      <a:lumMod val="50000"/>
                    </a:schemeClr>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0" cap="none" spc="-40" normalizeH="0" baseline="0" noProof="0" dirty="0">
                  <a:ln>
                    <a:noFill/>
                  </a:ln>
                  <a:solidFill>
                    <a:prstClr val="black"/>
                  </a:solidFill>
                  <a:effectLst/>
                  <a:uLnTx/>
                  <a:uFillTx/>
                  <a:latin typeface="Arial" panose="020B0604020202020204" pitchFamily="34" charset="0"/>
                  <a:ea typeface="+mj-ea"/>
                  <a:cs typeface="+mj-cs"/>
                </a:rPr>
                <a:t>WAFFEL</a:t>
              </a:r>
            </a:p>
          </p:txBody>
        </p:sp>
        <p:grpSp>
          <p:nvGrpSpPr>
            <p:cNvPr id="9216" name="Group 9215">
              <a:extLst>
                <a:ext uri="{FF2B5EF4-FFF2-40B4-BE49-F238E27FC236}">
                  <a16:creationId xmlns:a16="http://schemas.microsoft.com/office/drawing/2014/main" id="{BD123037-58DD-4EFE-B367-7E866DB46A23}"/>
                </a:ext>
              </a:extLst>
            </p:cNvPr>
            <p:cNvGrpSpPr>
              <a:grpSpLocks noChangeAspect="1"/>
            </p:cNvGrpSpPr>
            <p:nvPr/>
          </p:nvGrpSpPr>
          <p:grpSpPr>
            <a:xfrm>
              <a:off x="5485869" y="4128140"/>
              <a:ext cx="612657" cy="900000"/>
              <a:chOff x="7579848" y="6424841"/>
              <a:chExt cx="897107" cy="1317862"/>
            </a:xfrm>
          </p:grpSpPr>
          <p:sp>
            <p:nvSpPr>
              <p:cNvPr id="66" name="Oval 5">
                <a:extLst>
                  <a:ext uri="{FF2B5EF4-FFF2-40B4-BE49-F238E27FC236}">
                    <a16:creationId xmlns:a16="http://schemas.microsoft.com/office/drawing/2014/main" id="{13B530E7-9620-4881-AD6C-63B87E4B87A7}"/>
                  </a:ext>
                </a:extLst>
              </p:cNvPr>
              <p:cNvSpPr>
                <a:spLocks noChangeAspect="1"/>
              </p:cNvSpPr>
              <p:nvPr/>
            </p:nvSpPr>
            <p:spPr>
              <a:xfrm>
                <a:off x="7579848" y="6424841"/>
                <a:ext cx="897107" cy="868589"/>
              </a:xfrm>
              <a:prstGeom prst="ellipse">
                <a:avLst/>
              </a:prstGeom>
              <a:solidFill>
                <a:schemeClr val="bg1"/>
              </a:solidFill>
              <a:ln w="76200">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Oval 5">
                <a:extLst>
                  <a:ext uri="{FF2B5EF4-FFF2-40B4-BE49-F238E27FC236}">
                    <a16:creationId xmlns:a16="http://schemas.microsoft.com/office/drawing/2014/main" id="{CBFF81BB-8943-4C68-8BAF-E4F5F263A7DE}"/>
                  </a:ext>
                </a:extLst>
              </p:cNvPr>
              <p:cNvSpPr/>
              <p:nvPr/>
            </p:nvSpPr>
            <p:spPr>
              <a:xfrm>
                <a:off x="7746763" y="7179427"/>
                <a:ext cx="563276" cy="563276"/>
              </a:xfrm>
              <a:prstGeom prst="ellipse">
                <a:avLst/>
              </a:prstGeom>
              <a:solidFill>
                <a:srgbClr val="FFD800"/>
              </a:solidFill>
              <a:ln w="76200">
                <a:noFill/>
              </a:ln>
            </p:spPr>
            <p:style>
              <a:lnRef idx="2">
                <a:schemeClr val="dk1"/>
              </a:lnRef>
              <a:fillRef idx="1">
                <a:schemeClr val="lt1"/>
              </a:fillRef>
              <a:effectRef idx="0">
                <a:schemeClr val="dk1"/>
              </a:effectRef>
              <a:fontRef idx="minor">
                <a:schemeClr val="dk1"/>
              </a:fontRef>
            </p:style>
            <p:txBody>
              <a:bodyPr wrap="none" t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1" i="0" u="none" strike="noStrike" kern="1200" cap="none" spc="0" normalizeH="0" baseline="0" noProof="0" dirty="0">
                    <a:ln>
                      <a:noFill/>
                    </a:ln>
                    <a:solidFill>
                      <a:prstClr val="black"/>
                    </a:solidFill>
                    <a:effectLst/>
                    <a:uLnTx/>
                    <a:uFillTx/>
                    <a:latin typeface="Arial"/>
                    <a:ea typeface="+mn-ea"/>
                    <a:cs typeface="+mn-cs"/>
                  </a:rPr>
                  <a:t>+28%</a:t>
                </a:r>
                <a:endParaRPr kumimoji="0" lang="x-none"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69" name="Picture 68" descr="A close up of a logo&#10;&#10;Description automatically generated">
                <a:extLst>
                  <a:ext uri="{FF2B5EF4-FFF2-40B4-BE49-F238E27FC236}">
                    <a16:creationId xmlns:a16="http://schemas.microsoft.com/office/drawing/2014/main" id="{2EF99F9E-461A-41B6-8B3A-517C088408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2215" y="6551078"/>
                <a:ext cx="587824" cy="587824"/>
              </a:xfrm>
              <a:prstGeom prst="rect">
                <a:avLst/>
              </a:prstGeom>
            </p:spPr>
          </p:pic>
        </p:grpSp>
        <p:sp>
          <p:nvSpPr>
            <p:cNvPr id="70" name="Text Placeholder 4">
              <a:extLst>
                <a:ext uri="{FF2B5EF4-FFF2-40B4-BE49-F238E27FC236}">
                  <a16:creationId xmlns:a16="http://schemas.microsoft.com/office/drawing/2014/main" id="{56A8D0FA-7702-4D8F-A181-4D2768F7C1E1}"/>
                </a:ext>
              </a:extLst>
            </p:cNvPr>
            <p:cNvSpPr txBox="1">
              <a:spLocks/>
            </p:cNvSpPr>
            <p:nvPr/>
          </p:nvSpPr>
          <p:spPr>
            <a:xfrm>
              <a:off x="6256711" y="3887367"/>
              <a:ext cx="804738" cy="563276"/>
            </a:xfrm>
            <a:prstGeom prst="rect">
              <a:avLst/>
            </a:prstGeom>
          </p:spPr>
          <p:txBody>
            <a:bodyPr vert="horz" lIns="91440" tIns="0" rIns="91440" bIns="45720" rtlCol="0" anchor="t" anchorCtr="0">
              <a:noAutofit/>
            </a:bodyPr>
            <a:lstStyle>
              <a:lvl1pPr marL="0" indent="0" algn="l" defTabSz="609585" rtl="0" eaLnBrk="1" latinLnBrk="0" hangingPunct="1">
                <a:spcBef>
                  <a:spcPct val="20000"/>
                </a:spcBef>
                <a:buFont typeface="Arial"/>
                <a:buNone/>
                <a:defRPr lang="en-US" sz="2000" b="1" kern="0" spc="-40" smtClean="0">
                  <a:solidFill>
                    <a:schemeClr val="tx1"/>
                  </a:solidFill>
                  <a:latin typeface="Arial" panose="020B0604020202020204" pitchFamily="34" charset="0"/>
                  <a:ea typeface="+mj-ea"/>
                  <a:cs typeface="+mj-cs"/>
                </a:defRPr>
              </a:lvl1pPr>
              <a:lvl2pPr marL="990575" indent="-380990" algn="l" defTabSz="609585" rtl="0" eaLnBrk="1" latinLnBrk="0" hangingPunct="1">
                <a:spcBef>
                  <a:spcPct val="20000"/>
                </a:spcBef>
                <a:buFont typeface="Arial"/>
                <a:buChar char="–"/>
                <a:defRPr lang="en-US" sz="3733" kern="0" spc="-40" smtClean="0">
                  <a:solidFill>
                    <a:schemeClr val="bg1">
                      <a:lumMod val="50000"/>
                    </a:schemeClr>
                  </a:solidFill>
                  <a:latin typeface="Helvetica Neue"/>
                  <a:ea typeface="+mn-ea"/>
                  <a:cs typeface="+mn-cs"/>
                </a:defRPr>
              </a:lvl2pPr>
              <a:lvl3pPr marL="1523962" indent="-304792" algn="l" defTabSz="609585" rtl="0" eaLnBrk="1" latinLnBrk="0" hangingPunct="1">
                <a:spcBef>
                  <a:spcPct val="20000"/>
                </a:spcBef>
                <a:buFont typeface="Arial"/>
                <a:buChar char="•"/>
                <a:defRPr lang="en-US" sz="3200" kern="0" spc="-40" smtClean="0">
                  <a:solidFill>
                    <a:schemeClr val="bg1">
                      <a:lumMod val="50000"/>
                    </a:schemeClr>
                  </a:solidFill>
                  <a:latin typeface="Helvetica Neue"/>
                  <a:ea typeface="+mn-ea"/>
                  <a:cs typeface="+mn-cs"/>
                </a:defRPr>
              </a:lvl3pPr>
              <a:lvl4pPr marL="2133547" indent="-304792" algn="l" defTabSz="609585" rtl="0" eaLnBrk="1" latinLnBrk="0" hangingPunct="1">
                <a:spcBef>
                  <a:spcPct val="20000"/>
                </a:spcBef>
                <a:buFont typeface="Arial"/>
                <a:buChar char="–"/>
                <a:defRPr lang="en-US" sz="2667" kern="0" spc="-40" smtClean="0">
                  <a:solidFill>
                    <a:schemeClr val="bg1">
                      <a:lumMod val="50000"/>
                    </a:schemeClr>
                  </a:solidFill>
                  <a:latin typeface="Helvetica Neue"/>
                  <a:ea typeface="+mn-ea"/>
                  <a:cs typeface="+mn-cs"/>
                </a:defRPr>
              </a:lvl4pPr>
              <a:lvl5pPr marL="2743131" indent="-304792" algn="l" defTabSz="609585" rtl="0" eaLnBrk="1" latinLnBrk="0" hangingPunct="1">
                <a:spcBef>
                  <a:spcPct val="20000"/>
                </a:spcBef>
                <a:buFont typeface="Arial"/>
                <a:buChar char="»"/>
                <a:defRPr lang="en-US" sz="2667" kern="0" spc="-40">
                  <a:solidFill>
                    <a:schemeClr val="bg1">
                      <a:lumMod val="50000"/>
                    </a:schemeClr>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1100" b="1" i="0" u="none" strike="noStrike" kern="0" cap="none" spc="-40" normalizeH="0" baseline="0" noProof="0" dirty="0">
                  <a:ln>
                    <a:noFill/>
                  </a:ln>
                  <a:solidFill>
                    <a:prstClr val="black"/>
                  </a:solidFill>
                  <a:effectLst/>
                  <a:uLnTx/>
                  <a:uFillTx/>
                  <a:latin typeface="Arial" panose="020B0604020202020204" pitchFamily="34" charset="0"/>
                  <a:ea typeface="+mj-ea"/>
                  <a:cs typeface="+mj-cs"/>
                </a:rPr>
                <a:t>PASTA</a:t>
              </a:r>
            </a:p>
          </p:txBody>
        </p:sp>
        <p:grpSp>
          <p:nvGrpSpPr>
            <p:cNvPr id="52" name="Group 51">
              <a:extLst>
                <a:ext uri="{FF2B5EF4-FFF2-40B4-BE49-F238E27FC236}">
                  <a16:creationId xmlns:a16="http://schemas.microsoft.com/office/drawing/2014/main" id="{990E3B19-25F7-406E-AAF6-74893FE0F0A0}"/>
                </a:ext>
              </a:extLst>
            </p:cNvPr>
            <p:cNvGrpSpPr>
              <a:grpSpLocks noChangeAspect="1"/>
            </p:cNvGrpSpPr>
            <p:nvPr/>
          </p:nvGrpSpPr>
          <p:grpSpPr>
            <a:xfrm>
              <a:off x="6351997" y="4138720"/>
              <a:ext cx="612657" cy="900000"/>
              <a:chOff x="9569926" y="6435421"/>
              <a:chExt cx="897107" cy="1317862"/>
            </a:xfrm>
          </p:grpSpPr>
          <p:sp>
            <p:nvSpPr>
              <p:cNvPr id="71" name="Oval 5">
                <a:extLst>
                  <a:ext uri="{FF2B5EF4-FFF2-40B4-BE49-F238E27FC236}">
                    <a16:creationId xmlns:a16="http://schemas.microsoft.com/office/drawing/2014/main" id="{C4E8CBE0-4559-4DB5-A3A0-491634A22071}"/>
                  </a:ext>
                </a:extLst>
              </p:cNvPr>
              <p:cNvSpPr>
                <a:spLocks noChangeAspect="1"/>
              </p:cNvSpPr>
              <p:nvPr/>
            </p:nvSpPr>
            <p:spPr>
              <a:xfrm>
                <a:off x="9569926" y="6435421"/>
                <a:ext cx="897107" cy="868589"/>
              </a:xfrm>
              <a:prstGeom prst="ellipse">
                <a:avLst/>
              </a:prstGeom>
              <a:solidFill>
                <a:schemeClr val="bg1"/>
              </a:solidFill>
              <a:ln w="76200">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Oval 5">
                <a:extLst>
                  <a:ext uri="{FF2B5EF4-FFF2-40B4-BE49-F238E27FC236}">
                    <a16:creationId xmlns:a16="http://schemas.microsoft.com/office/drawing/2014/main" id="{2DA26258-D7BC-4A41-97CC-D7BF39D012E1}"/>
                  </a:ext>
                </a:extLst>
              </p:cNvPr>
              <p:cNvSpPr/>
              <p:nvPr/>
            </p:nvSpPr>
            <p:spPr>
              <a:xfrm>
                <a:off x="9736842" y="7190007"/>
                <a:ext cx="563275" cy="563276"/>
              </a:xfrm>
              <a:prstGeom prst="ellipse">
                <a:avLst/>
              </a:prstGeom>
              <a:solidFill>
                <a:srgbClr val="FFD800"/>
              </a:solidFill>
              <a:ln w="76200">
                <a:noFill/>
              </a:ln>
            </p:spPr>
            <p:style>
              <a:lnRef idx="2">
                <a:schemeClr val="dk1"/>
              </a:lnRef>
              <a:fillRef idx="1">
                <a:schemeClr val="lt1"/>
              </a:fillRef>
              <a:effectRef idx="0">
                <a:schemeClr val="dk1"/>
              </a:effectRef>
              <a:fontRef idx="minor">
                <a:schemeClr val="dk1"/>
              </a:fontRef>
            </p:style>
            <p:txBody>
              <a:bodyPr wrap="none" tIns="3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00" b="1" i="0" u="none" strike="noStrike" kern="1200" cap="none" spc="0" normalizeH="0" baseline="0" noProof="0" dirty="0">
                    <a:ln>
                      <a:noFill/>
                    </a:ln>
                    <a:solidFill>
                      <a:prstClr val="black"/>
                    </a:solidFill>
                    <a:effectLst/>
                    <a:uLnTx/>
                    <a:uFillTx/>
                    <a:latin typeface="Arial"/>
                    <a:ea typeface="+mn-ea"/>
                    <a:cs typeface="+mn-cs"/>
                  </a:rPr>
                  <a:t>+4%</a:t>
                </a:r>
                <a:endParaRPr kumimoji="0" lang="x-none" sz="1000" b="1" i="0" u="none" strike="noStrike" kern="1200" cap="none" spc="0" normalizeH="0" baseline="0" noProof="0" dirty="0">
                  <a:ln>
                    <a:noFill/>
                  </a:ln>
                  <a:solidFill>
                    <a:prstClr val="black"/>
                  </a:solidFill>
                  <a:effectLst/>
                  <a:uLnTx/>
                  <a:uFillTx/>
                  <a:latin typeface="Arial"/>
                  <a:ea typeface="+mn-ea"/>
                  <a:cs typeface="+mn-cs"/>
                </a:endParaRPr>
              </a:p>
            </p:txBody>
          </p:sp>
          <p:pic>
            <p:nvPicPr>
              <p:cNvPr id="74" name="Picture 73" descr="A close up of a logo&#10;&#10;Description automatically generated">
                <a:extLst>
                  <a:ext uri="{FF2B5EF4-FFF2-40B4-BE49-F238E27FC236}">
                    <a16:creationId xmlns:a16="http://schemas.microsoft.com/office/drawing/2014/main" id="{4DC6D398-CA6F-4519-A057-BDCF7E8042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0061" y="6651411"/>
                <a:ext cx="456835" cy="456835"/>
              </a:xfrm>
              <a:prstGeom prst="rect">
                <a:avLst/>
              </a:prstGeom>
            </p:spPr>
          </p:pic>
        </p:grpSp>
        <p:grpSp>
          <p:nvGrpSpPr>
            <p:cNvPr id="9228" name="Group 9227">
              <a:extLst>
                <a:ext uri="{FF2B5EF4-FFF2-40B4-BE49-F238E27FC236}">
                  <a16:creationId xmlns:a16="http://schemas.microsoft.com/office/drawing/2014/main" id="{33829B64-0F1F-4E6A-8B21-2F7860DCE834}"/>
                </a:ext>
              </a:extLst>
            </p:cNvPr>
            <p:cNvGrpSpPr/>
            <p:nvPr/>
          </p:nvGrpSpPr>
          <p:grpSpPr>
            <a:xfrm>
              <a:off x="2100943" y="3967217"/>
              <a:ext cx="1061845" cy="1060923"/>
              <a:chOff x="2100943" y="4251374"/>
              <a:chExt cx="1061845" cy="1060923"/>
            </a:xfrm>
          </p:grpSpPr>
          <p:grpSp>
            <p:nvGrpSpPr>
              <p:cNvPr id="9225" name="Group 9224">
                <a:extLst>
                  <a:ext uri="{FF2B5EF4-FFF2-40B4-BE49-F238E27FC236}">
                    <a16:creationId xmlns:a16="http://schemas.microsoft.com/office/drawing/2014/main" id="{93243F6C-27A5-42AA-ACAB-86E51370E3F9}"/>
                  </a:ext>
                </a:extLst>
              </p:cNvPr>
              <p:cNvGrpSpPr>
                <a:grpSpLocks noChangeAspect="1"/>
              </p:cNvGrpSpPr>
              <p:nvPr/>
            </p:nvGrpSpPr>
            <p:grpSpPr>
              <a:xfrm>
                <a:off x="2100943" y="4251374"/>
                <a:ext cx="900000" cy="414181"/>
                <a:chOff x="2058581" y="5462009"/>
                <a:chExt cx="1043024" cy="480000"/>
              </a:xfrm>
            </p:grpSpPr>
            <p:pic>
              <p:nvPicPr>
                <p:cNvPr id="75" name="Picture 2" descr="Image result for facebook icon">
                  <a:extLst>
                    <a:ext uri="{FF2B5EF4-FFF2-40B4-BE49-F238E27FC236}">
                      <a16:creationId xmlns:a16="http://schemas.microsoft.com/office/drawing/2014/main" id="{7A7DEFB3-231B-4789-A040-CCB075FE91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8581" y="5462009"/>
                  <a:ext cx="480000" cy="48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Image result for instagram icon round">
                  <a:extLst>
                    <a:ext uri="{FF2B5EF4-FFF2-40B4-BE49-F238E27FC236}">
                      <a16:creationId xmlns:a16="http://schemas.microsoft.com/office/drawing/2014/main" id="{EB03BDE0-10C6-4170-BE3E-71F3FC50E9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1605" y="5462009"/>
                  <a:ext cx="480000" cy="48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8" name="Picture 2" descr="La start-up belge SoPRISM étoffe son offre et s'attaque au marché ...">
                <a:extLst>
                  <a:ext uri="{FF2B5EF4-FFF2-40B4-BE49-F238E27FC236}">
                    <a16:creationId xmlns:a16="http://schemas.microsoft.com/office/drawing/2014/main" id="{E22871C7-8217-4CD9-A9DF-8CC3607375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8788" y="4721321"/>
                <a:ext cx="864000" cy="59097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4" name="Group 93">
            <a:extLst>
              <a:ext uri="{FF2B5EF4-FFF2-40B4-BE49-F238E27FC236}">
                <a16:creationId xmlns:a16="http://schemas.microsoft.com/office/drawing/2014/main" id="{05F02329-51A3-4BEE-975A-C5DD1529873C}"/>
              </a:ext>
            </a:extLst>
          </p:cNvPr>
          <p:cNvGrpSpPr/>
          <p:nvPr/>
        </p:nvGrpSpPr>
        <p:grpSpPr>
          <a:xfrm>
            <a:off x="862725" y="5022721"/>
            <a:ext cx="7110653" cy="1260899"/>
            <a:chOff x="7889431" y="1542148"/>
            <a:chExt cx="7110653" cy="1260899"/>
          </a:xfrm>
        </p:grpSpPr>
        <p:grpSp>
          <p:nvGrpSpPr>
            <p:cNvPr id="95" name="Group 6">
              <a:extLst>
                <a:ext uri="{FF2B5EF4-FFF2-40B4-BE49-F238E27FC236}">
                  <a16:creationId xmlns:a16="http://schemas.microsoft.com/office/drawing/2014/main" id="{15EE9E14-DDE3-4658-BF88-2113D4DECC42}"/>
                </a:ext>
              </a:extLst>
            </p:cNvPr>
            <p:cNvGrpSpPr/>
            <p:nvPr/>
          </p:nvGrpSpPr>
          <p:grpSpPr>
            <a:xfrm>
              <a:off x="8057589" y="1754902"/>
              <a:ext cx="6942495" cy="1048145"/>
              <a:chOff x="2237967" y="1590719"/>
              <a:chExt cx="6881940" cy="1048145"/>
            </a:xfrm>
          </p:grpSpPr>
          <p:sp>
            <p:nvSpPr>
              <p:cNvPr id="99" name="Rectangle 8">
                <a:extLst>
                  <a:ext uri="{FF2B5EF4-FFF2-40B4-BE49-F238E27FC236}">
                    <a16:creationId xmlns:a16="http://schemas.microsoft.com/office/drawing/2014/main" id="{A418FFEB-C2F5-47C3-AF0B-2BC6D6CF5992}"/>
                  </a:ext>
                </a:extLst>
              </p:cNvPr>
              <p:cNvSpPr/>
              <p:nvPr/>
            </p:nvSpPr>
            <p:spPr>
              <a:xfrm>
                <a:off x="2237967" y="1590719"/>
                <a:ext cx="6881940" cy="1048145"/>
              </a:xfrm>
              <a:prstGeom prst="rect">
                <a:avLst/>
              </a:prstGeom>
              <a:solidFill>
                <a:srgbClr val="FEDA00">
                  <a:alpha val="4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7">
                <a:extLst>
                  <a:ext uri="{FF2B5EF4-FFF2-40B4-BE49-F238E27FC236}">
                    <a16:creationId xmlns:a16="http://schemas.microsoft.com/office/drawing/2014/main" id="{8C6048A9-6F2A-427A-81E6-D38CFCF13842}"/>
                  </a:ext>
                </a:extLst>
              </p:cNvPr>
              <p:cNvSpPr/>
              <p:nvPr/>
            </p:nvSpPr>
            <p:spPr>
              <a:xfrm>
                <a:off x="3256500" y="1634218"/>
                <a:ext cx="553132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claim they continue to purchase food products that make them happy. In the same way as before the lockdown. Especially older people of 65+ (72%) refuse to be denied the right to purchase food for “pleasure”</a:t>
                </a:r>
              </a:p>
            </p:txBody>
          </p:sp>
        </p:grpSp>
        <p:sp>
          <p:nvSpPr>
            <p:cNvPr id="96" name="Rectangle 95">
              <a:extLst>
                <a:ext uri="{FF2B5EF4-FFF2-40B4-BE49-F238E27FC236}">
                  <a16:creationId xmlns:a16="http://schemas.microsoft.com/office/drawing/2014/main" id="{2BA05F16-7A3C-4FDD-B1CA-446755820B3C}"/>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63%</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97" name="Oval 5">
              <a:extLst>
                <a:ext uri="{FF2B5EF4-FFF2-40B4-BE49-F238E27FC236}">
                  <a16:creationId xmlns:a16="http://schemas.microsoft.com/office/drawing/2014/main" id="{A890A364-AE34-4621-99D0-CFCF5DF9201D}"/>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3</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98" name="TextBox 48">
              <a:extLst>
                <a:ext uri="{FF2B5EF4-FFF2-40B4-BE49-F238E27FC236}">
                  <a16:creationId xmlns:a16="http://schemas.microsoft.com/office/drawing/2014/main" id="{3DB16FF9-CB7D-4421-B1FF-37DAC2210C54}"/>
                </a:ext>
              </a:extLst>
            </p:cNvPr>
            <p:cNvSpPr txBox="1"/>
            <p:nvPr/>
          </p:nvSpPr>
          <p:spPr>
            <a:xfrm>
              <a:off x="8285736" y="1542148"/>
              <a:ext cx="54570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PLEASURE IN FOOD IS A BASIC NEED</a:t>
              </a:r>
            </a:p>
          </p:txBody>
        </p:sp>
      </p:grpSp>
    </p:spTree>
    <p:extLst>
      <p:ext uri="{BB962C8B-B14F-4D97-AF65-F5344CB8AC3E}">
        <p14:creationId xmlns:p14="http://schemas.microsoft.com/office/powerpoint/2010/main" val="1169468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28000" b="-2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E88D3F-0D46-4057-ACE7-82CC90627E42}"/>
              </a:ext>
            </a:extLst>
          </p:cNvPr>
          <p:cNvSpPr>
            <a:spLocks noGrp="1"/>
          </p:cNvSpPr>
          <p:nvPr>
            <p:ph type="body" idx="1"/>
          </p:nvPr>
        </p:nvSpPr>
        <p:spPr>
          <a:xfrm>
            <a:off x="1162051" y="6511771"/>
            <a:ext cx="10420350" cy="280449"/>
          </a:xfrm>
        </p:spPr>
        <p:txBody>
          <a:bodyPr/>
          <a:lstStyle/>
          <a:p>
            <a:r>
              <a:rPr lang="fr-BE" i="1" dirty="0"/>
              <a:t>1. On a </a:t>
            </a:r>
            <a:r>
              <a:rPr lang="fr-BE" i="1" dirty="0" err="1"/>
              <a:t>scale</a:t>
            </a:r>
            <a:r>
              <a:rPr lang="fr-BE" i="1" dirty="0"/>
              <a:t> </a:t>
            </a:r>
            <a:r>
              <a:rPr lang="fr-BE" i="1" dirty="0" err="1"/>
              <a:t>from</a:t>
            </a:r>
            <a:r>
              <a:rPr lang="fr-BE" i="1" dirty="0"/>
              <a:t> 1 to 10, to </a:t>
            </a:r>
            <a:r>
              <a:rPr lang="fr-BE" i="1" dirty="0" err="1"/>
              <a:t>which</a:t>
            </a:r>
            <a:r>
              <a:rPr lang="fr-BE" i="1" dirty="0"/>
              <a:t> </a:t>
            </a:r>
            <a:r>
              <a:rPr lang="fr-BE" i="1" dirty="0" err="1"/>
              <a:t>extend</a:t>
            </a:r>
            <a:r>
              <a:rPr lang="fr-BE" i="1" dirty="0"/>
              <a:t> have </a:t>
            </a:r>
            <a:r>
              <a:rPr lang="fr-BE" i="1" dirty="0" err="1"/>
              <a:t>you</a:t>
            </a:r>
            <a:r>
              <a:rPr lang="fr-BE" i="1" dirty="0"/>
              <a:t> </a:t>
            </a:r>
            <a:r>
              <a:rPr lang="fr-BE" i="1" dirty="0" err="1"/>
              <a:t>used</a:t>
            </a:r>
            <a:r>
              <a:rPr lang="fr-BE" i="1" dirty="0"/>
              <a:t> the </a:t>
            </a:r>
            <a:r>
              <a:rPr lang="fr-BE" i="1" dirty="0" err="1"/>
              <a:t>following</a:t>
            </a:r>
            <a:r>
              <a:rPr lang="fr-BE" i="1" dirty="0"/>
              <a:t> services </a:t>
            </a:r>
            <a:r>
              <a:rPr lang="fr-BE" i="1" dirty="0" err="1"/>
              <a:t>during</a:t>
            </a:r>
            <a:r>
              <a:rPr lang="fr-BE" i="1" dirty="0"/>
              <a:t> confinement?  (1:not </a:t>
            </a:r>
            <a:r>
              <a:rPr lang="fr-BE" i="1" dirty="0" err="1"/>
              <a:t>used</a:t>
            </a:r>
            <a:r>
              <a:rPr lang="fr-BE" i="1" dirty="0"/>
              <a:t> </a:t>
            </a:r>
            <a:r>
              <a:rPr lang="fr-BE" i="1" dirty="0" err="1"/>
              <a:t>often</a:t>
            </a:r>
            <a:r>
              <a:rPr lang="fr-BE" i="1" dirty="0"/>
              <a:t>/a lot -10: </a:t>
            </a:r>
            <a:r>
              <a:rPr lang="fr-BE" i="1" dirty="0" err="1"/>
              <a:t>used</a:t>
            </a:r>
            <a:r>
              <a:rPr lang="fr-BE" i="1" dirty="0"/>
              <a:t> </a:t>
            </a:r>
            <a:r>
              <a:rPr lang="fr-BE" i="1" dirty="0" err="1"/>
              <a:t>often</a:t>
            </a:r>
            <a:r>
              <a:rPr lang="fr-BE" i="1" dirty="0"/>
              <a:t>/lot; scores 7-10 </a:t>
            </a:r>
            <a:r>
              <a:rPr lang="fr-BE" i="1" dirty="0" err="1"/>
              <a:t>grouped</a:t>
            </a:r>
            <a:r>
              <a:rPr lang="fr-BE" i="1" dirty="0"/>
              <a:t>). 2. </a:t>
            </a:r>
            <a:r>
              <a:rPr lang="fr-BE" i="1" dirty="0" err="1"/>
              <a:t>See</a:t>
            </a:r>
            <a:r>
              <a:rPr lang="fr-BE" i="1" dirty="0"/>
              <a:t> 1 + How </a:t>
            </a:r>
            <a:r>
              <a:rPr lang="fr-BE" i="1" dirty="0" err="1"/>
              <a:t>does</a:t>
            </a:r>
            <a:r>
              <a:rPr lang="fr-BE" i="1" dirty="0"/>
              <a:t> </a:t>
            </a:r>
            <a:r>
              <a:rPr lang="fr-BE" i="1" dirty="0" err="1"/>
              <a:t>this</a:t>
            </a:r>
            <a:r>
              <a:rPr lang="fr-BE" i="1" dirty="0"/>
              <a:t> situation </a:t>
            </a:r>
            <a:r>
              <a:rPr lang="fr-BE" i="1" dirty="0" err="1"/>
              <a:t>changed</a:t>
            </a:r>
            <a:r>
              <a:rPr lang="fr-BE" i="1" dirty="0"/>
              <a:t> </a:t>
            </a:r>
            <a:r>
              <a:rPr lang="fr-BE" i="1" dirty="0" err="1"/>
              <a:t>your</a:t>
            </a:r>
            <a:r>
              <a:rPr lang="fr-BE" i="1" dirty="0"/>
              <a:t> </a:t>
            </a:r>
            <a:r>
              <a:rPr lang="fr-BE" i="1" dirty="0" err="1"/>
              <a:t>buying</a:t>
            </a:r>
            <a:r>
              <a:rPr lang="fr-BE" i="1" dirty="0"/>
              <a:t> </a:t>
            </a:r>
            <a:r>
              <a:rPr lang="fr-BE" i="1" dirty="0" err="1"/>
              <a:t>behavior</a:t>
            </a:r>
            <a:r>
              <a:rPr lang="fr-BE" i="1" dirty="0"/>
              <a:t>? You do/use more… (Yes)</a:t>
            </a:r>
          </a:p>
        </p:txBody>
      </p:sp>
      <p:sp>
        <p:nvSpPr>
          <p:cNvPr id="4" name="Title 3">
            <a:extLst>
              <a:ext uri="{FF2B5EF4-FFF2-40B4-BE49-F238E27FC236}">
                <a16:creationId xmlns:a16="http://schemas.microsoft.com/office/drawing/2014/main" id="{99934DE5-5CE0-491B-8FE4-E19185241777}"/>
              </a:ext>
            </a:extLst>
          </p:cNvPr>
          <p:cNvSpPr>
            <a:spLocks noGrp="1"/>
          </p:cNvSpPr>
          <p:nvPr>
            <p:ph type="title"/>
          </p:nvPr>
        </p:nvSpPr>
        <p:spPr>
          <a:xfrm>
            <a:off x="1590675" y="625800"/>
            <a:ext cx="8991600" cy="438299"/>
          </a:xfrm>
        </p:spPr>
        <p:txBody>
          <a:bodyPr/>
          <a:lstStyle/>
          <a:p>
            <a:r>
              <a:rPr lang="fr-BE" dirty="0"/>
              <a:t>LOCKDOWN SHAPES ALSO NEW BUYING HABITS</a:t>
            </a:r>
          </a:p>
        </p:txBody>
      </p:sp>
      <p:grpSp>
        <p:nvGrpSpPr>
          <p:cNvPr id="27" name="Group 26">
            <a:extLst>
              <a:ext uri="{FF2B5EF4-FFF2-40B4-BE49-F238E27FC236}">
                <a16:creationId xmlns:a16="http://schemas.microsoft.com/office/drawing/2014/main" id="{9CCE1606-A9E7-4E0A-B263-69F9E1C9861A}"/>
              </a:ext>
            </a:extLst>
          </p:cNvPr>
          <p:cNvGrpSpPr/>
          <p:nvPr/>
        </p:nvGrpSpPr>
        <p:grpSpPr>
          <a:xfrm>
            <a:off x="487908" y="1269691"/>
            <a:ext cx="7434504" cy="1055155"/>
            <a:chOff x="7889431" y="1542148"/>
            <a:chExt cx="7434504" cy="1055155"/>
          </a:xfrm>
        </p:grpSpPr>
        <p:grpSp>
          <p:nvGrpSpPr>
            <p:cNvPr id="28" name="Group 6">
              <a:extLst>
                <a:ext uri="{FF2B5EF4-FFF2-40B4-BE49-F238E27FC236}">
                  <a16:creationId xmlns:a16="http://schemas.microsoft.com/office/drawing/2014/main" id="{89FBDE72-932F-4D58-BAD5-52482F862DA5}"/>
                </a:ext>
              </a:extLst>
            </p:cNvPr>
            <p:cNvGrpSpPr/>
            <p:nvPr/>
          </p:nvGrpSpPr>
          <p:grpSpPr>
            <a:xfrm>
              <a:off x="8057590" y="1754903"/>
              <a:ext cx="7266345" cy="842400"/>
              <a:chOff x="2237968" y="1590720"/>
              <a:chExt cx="7202966" cy="842400"/>
            </a:xfrm>
          </p:grpSpPr>
          <p:sp>
            <p:nvSpPr>
              <p:cNvPr id="32" name="Rectangle 8">
                <a:extLst>
                  <a:ext uri="{FF2B5EF4-FFF2-40B4-BE49-F238E27FC236}">
                    <a16:creationId xmlns:a16="http://schemas.microsoft.com/office/drawing/2014/main" id="{610C8D0B-1D8D-43C1-BF9F-BD1DD535B323}"/>
                  </a:ext>
                </a:extLst>
              </p:cNvPr>
              <p:cNvSpPr/>
              <p:nvPr/>
            </p:nvSpPr>
            <p:spPr>
              <a:xfrm>
                <a:off x="2237968" y="1590720"/>
                <a:ext cx="7116726" cy="8424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7">
                <a:extLst>
                  <a:ext uri="{FF2B5EF4-FFF2-40B4-BE49-F238E27FC236}">
                    <a16:creationId xmlns:a16="http://schemas.microsoft.com/office/drawing/2014/main" id="{CC703678-FE01-4ACF-828D-60A2F9B7D9FE}"/>
                  </a:ext>
                </a:extLst>
              </p:cNvPr>
              <p:cNvSpPr/>
              <p:nvPr/>
            </p:nvSpPr>
            <p:spPr>
              <a:xfrm>
                <a:off x="3256501" y="1634218"/>
                <a:ext cx="618443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used online shopping &amp; delivery services a lot during lockdown. Younger ones are the most heavy users with 37% of 18-34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having used these services more often the past few weeks</a:t>
                </a:r>
              </a:p>
            </p:txBody>
          </p:sp>
        </p:grpSp>
        <p:sp>
          <p:nvSpPr>
            <p:cNvPr id="29" name="Rectangle 28">
              <a:extLst>
                <a:ext uri="{FF2B5EF4-FFF2-40B4-BE49-F238E27FC236}">
                  <a16:creationId xmlns:a16="http://schemas.microsoft.com/office/drawing/2014/main" id="{48E2567A-63FE-41A0-905C-D6CFA0EC6A5F}"/>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21%</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30" name="Oval 5">
              <a:extLst>
                <a:ext uri="{FF2B5EF4-FFF2-40B4-BE49-F238E27FC236}">
                  <a16:creationId xmlns:a16="http://schemas.microsoft.com/office/drawing/2014/main" id="{CDAF3814-1256-4CB2-9FB7-59E9F45C29F9}"/>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31" name="TextBox 48">
              <a:extLst>
                <a:ext uri="{FF2B5EF4-FFF2-40B4-BE49-F238E27FC236}">
                  <a16:creationId xmlns:a16="http://schemas.microsoft.com/office/drawing/2014/main" id="{C6B2A804-351A-4DEF-B0B2-2EB876AC1972}"/>
                </a:ext>
              </a:extLst>
            </p:cNvPr>
            <p:cNvSpPr txBox="1"/>
            <p:nvPr/>
          </p:nvSpPr>
          <p:spPr>
            <a:xfrm>
              <a:off x="8285736" y="1542148"/>
              <a:ext cx="54570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ONLINE SHOPPING &amp; DELIVERY SERVICES BOOMED</a:t>
              </a:r>
            </a:p>
          </p:txBody>
        </p:sp>
      </p:grpSp>
      <p:grpSp>
        <p:nvGrpSpPr>
          <p:cNvPr id="51" name="Group 50">
            <a:extLst>
              <a:ext uri="{FF2B5EF4-FFF2-40B4-BE49-F238E27FC236}">
                <a16:creationId xmlns:a16="http://schemas.microsoft.com/office/drawing/2014/main" id="{AFD2C657-781B-4910-BF13-B46FA5746315}"/>
              </a:ext>
            </a:extLst>
          </p:cNvPr>
          <p:cNvGrpSpPr>
            <a:grpSpLocks noChangeAspect="1"/>
          </p:cNvGrpSpPr>
          <p:nvPr/>
        </p:nvGrpSpPr>
        <p:grpSpPr>
          <a:xfrm>
            <a:off x="1092838" y="2592082"/>
            <a:ext cx="4064583" cy="3748349"/>
            <a:chOff x="-398536" y="1573791"/>
            <a:chExt cx="4556497" cy="4201991"/>
          </a:xfrm>
        </p:grpSpPr>
        <p:grpSp>
          <p:nvGrpSpPr>
            <p:cNvPr id="26" name="Group 25">
              <a:extLst>
                <a:ext uri="{FF2B5EF4-FFF2-40B4-BE49-F238E27FC236}">
                  <a16:creationId xmlns:a16="http://schemas.microsoft.com/office/drawing/2014/main" id="{B054A3FB-FC48-4BAA-843E-896802011D44}"/>
                </a:ext>
              </a:extLst>
            </p:cNvPr>
            <p:cNvGrpSpPr>
              <a:grpSpLocks noChangeAspect="1"/>
            </p:cNvGrpSpPr>
            <p:nvPr/>
          </p:nvGrpSpPr>
          <p:grpSpPr>
            <a:xfrm>
              <a:off x="1283824" y="1573791"/>
              <a:ext cx="2874137" cy="2851179"/>
              <a:chOff x="5607315" y="440726"/>
              <a:chExt cx="4562694" cy="4526247"/>
            </a:xfrm>
          </p:grpSpPr>
          <p:pic>
            <p:nvPicPr>
              <p:cNvPr id="19" name="Picture 18">
                <a:extLst>
                  <a:ext uri="{FF2B5EF4-FFF2-40B4-BE49-F238E27FC236}">
                    <a16:creationId xmlns:a16="http://schemas.microsoft.com/office/drawing/2014/main" id="{711021A6-8D26-4D64-A5F7-023D48F1E218}"/>
                  </a:ext>
                </a:extLst>
              </p:cNvPr>
              <p:cNvPicPr>
                <a:picLocks noChangeAspect="1"/>
              </p:cNvPicPr>
              <p:nvPr/>
            </p:nvPicPr>
            <p:blipFill rotWithShape="1">
              <a:blip r:embed="rId3"/>
              <a:srcRect b="34000"/>
              <a:stretch/>
            </p:blipFill>
            <p:spPr>
              <a:xfrm>
                <a:off x="5615591" y="440726"/>
                <a:ext cx="4554418" cy="4526247"/>
              </a:xfrm>
              <a:prstGeom prst="rect">
                <a:avLst/>
              </a:prstGeom>
              <a:ln w="38100">
                <a:solidFill>
                  <a:srgbClr val="FEDA00"/>
                </a:solidFill>
              </a:ln>
            </p:spPr>
          </p:pic>
          <p:pic>
            <p:nvPicPr>
              <p:cNvPr id="23" name="Picture 22" descr="A close up of a logo&#10;&#10;Description automatically generated">
                <a:extLst>
                  <a:ext uri="{FF2B5EF4-FFF2-40B4-BE49-F238E27FC236}">
                    <a16:creationId xmlns:a16="http://schemas.microsoft.com/office/drawing/2014/main" id="{B79534FC-A291-45FC-B89D-3646F5625B1C}"/>
                  </a:ext>
                </a:extLst>
              </p:cNvPr>
              <p:cNvPicPr>
                <a:picLocks noChangeAspect="1"/>
              </p:cNvPicPr>
              <p:nvPr/>
            </p:nvPicPr>
            <p:blipFill rotWithShape="1">
              <a:blip r:embed="rId4">
                <a:extLst>
                  <a:ext uri="{28A0092B-C50C-407E-A947-70E740481C1C}">
                    <a14:useLocalDpi xmlns:a14="http://schemas.microsoft.com/office/drawing/2010/main" val="0"/>
                  </a:ext>
                </a:extLst>
              </a:blip>
              <a:srcRect l="6527" r="5558" b="13889"/>
              <a:stretch/>
            </p:blipFill>
            <p:spPr>
              <a:xfrm>
                <a:off x="9498610" y="784617"/>
                <a:ext cx="317418" cy="310908"/>
              </a:xfrm>
              <a:prstGeom prst="rect">
                <a:avLst/>
              </a:prstGeom>
            </p:spPr>
          </p:pic>
          <p:pic>
            <p:nvPicPr>
              <p:cNvPr id="24" name="Picture 20">
                <a:extLst>
                  <a:ext uri="{FF2B5EF4-FFF2-40B4-BE49-F238E27FC236}">
                    <a16:creationId xmlns:a16="http://schemas.microsoft.com/office/drawing/2014/main" id="{E5DE9272-0A8E-454E-ACDE-4558A1536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315" y="940075"/>
                <a:ext cx="962376" cy="1906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FC989C3-CBB3-4F20-9680-D74CCB7E70DA}"/>
                  </a:ext>
                </a:extLst>
              </p:cNvPr>
              <p:cNvSpPr txBox="1"/>
              <p:nvPr/>
            </p:nvSpPr>
            <p:spPr>
              <a:xfrm>
                <a:off x="6618077" y="940071"/>
                <a:ext cx="1537450" cy="217581"/>
              </a:xfrm>
              <a:prstGeom prst="rect">
                <a:avLst/>
              </a:prstGeom>
            </p:spPr>
            <p:txBody>
              <a:bodyPr wrap="square" tIns="7200" bIns="72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700" b="0" i="0" u="none" strike="noStrike" kern="1200" cap="none" spc="0" normalizeH="0" baseline="0" noProof="0" dirty="0">
                    <a:ln>
                      <a:noFill/>
                    </a:ln>
                    <a:solidFill>
                      <a:prstClr val="black"/>
                    </a:solidFill>
                    <a:effectLst/>
                    <a:uLnTx/>
                    <a:uFillTx/>
                    <a:latin typeface="Arial"/>
                    <a:ea typeface="+mn-ea"/>
                    <a:cs typeface="+mn-cs"/>
                  </a:rPr>
                  <a:t>20/04/2020</a:t>
                </a:r>
              </a:p>
            </p:txBody>
          </p:sp>
        </p:grpSp>
        <p:grpSp>
          <p:nvGrpSpPr>
            <p:cNvPr id="50" name="Group 49">
              <a:extLst>
                <a:ext uri="{FF2B5EF4-FFF2-40B4-BE49-F238E27FC236}">
                  <a16:creationId xmlns:a16="http://schemas.microsoft.com/office/drawing/2014/main" id="{E35EC582-4149-4A9A-8A03-480ACF399FBF}"/>
                </a:ext>
              </a:extLst>
            </p:cNvPr>
            <p:cNvGrpSpPr/>
            <p:nvPr/>
          </p:nvGrpSpPr>
          <p:grpSpPr>
            <a:xfrm>
              <a:off x="-398536" y="3291782"/>
              <a:ext cx="3377879" cy="2484000"/>
              <a:chOff x="-398536" y="3291782"/>
              <a:chExt cx="3377879" cy="2484000"/>
            </a:xfrm>
          </p:grpSpPr>
          <p:pic>
            <p:nvPicPr>
              <p:cNvPr id="49" name="Picture 48">
                <a:extLst>
                  <a:ext uri="{FF2B5EF4-FFF2-40B4-BE49-F238E27FC236}">
                    <a16:creationId xmlns:a16="http://schemas.microsoft.com/office/drawing/2014/main" id="{DAF6D62F-376D-4348-ACE8-9A171492F88E}"/>
                  </a:ext>
                </a:extLst>
              </p:cNvPr>
              <p:cNvPicPr>
                <a:picLocks noChangeAspect="1"/>
              </p:cNvPicPr>
              <p:nvPr/>
            </p:nvPicPr>
            <p:blipFill>
              <a:blip r:embed="rId6"/>
              <a:stretch>
                <a:fillRect/>
              </a:stretch>
            </p:blipFill>
            <p:spPr>
              <a:xfrm>
                <a:off x="-398536" y="3291782"/>
                <a:ext cx="3377879" cy="2484000"/>
              </a:xfrm>
              <a:prstGeom prst="rect">
                <a:avLst/>
              </a:prstGeom>
              <a:ln w="38100">
                <a:solidFill>
                  <a:srgbClr val="FEDA00"/>
                </a:solidFill>
              </a:ln>
            </p:spPr>
          </p:pic>
          <p:pic>
            <p:nvPicPr>
              <p:cNvPr id="9218" name="Picture 2" descr="VRT NWS: nieuws">
                <a:extLst>
                  <a:ext uri="{FF2B5EF4-FFF2-40B4-BE49-F238E27FC236}">
                    <a16:creationId xmlns:a16="http://schemas.microsoft.com/office/drawing/2014/main" id="{87E8946C-8700-458E-8858-2D628ACF0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7219" y="3528274"/>
                <a:ext cx="569335" cy="144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8" name="Group 47">
            <a:extLst>
              <a:ext uri="{FF2B5EF4-FFF2-40B4-BE49-F238E27FC236}">
                <a16:creationId xmlns:a16="http://schemas.microsoft.com/office/drawing/2014/main" id="{4B6910FC-FDC0-490A-BD72-60C4DD082B94}"/>
              </a:ext>
            </a:extLst>
          </p:cNvPr>
          <p:cNvGrpSpPr/>
          <p:nvPr/>
        </p:nvGrpSpPr>
        <p:grpSpPr>
          <a:xfrm>
            <a:off x="5319392" y="2316878"/>
            <a:ext cx="6710683" cy="4134655"/>
            <a:chOff x="7889431" y="1542148"/>
            <a:chExt cx="6710683" cy="4134655"/>
          </a:xfrm>
        </p:grpSpPr>
        <p:grpSp>
          <p:nvGrpSpPr>
            <p:cNvPr id="52" name="Group 6">
              <a:extLst>
                <a:ext uri="{FF2B5EF4-FFF2-40B4-BE49-F238E27FC236}">
                  <a16:creationId xmlns:a16="http://schemas.microsoft.com/office/drawing/2014/main" id="{146D7854-A449-49BD-942E-3D471CB68BBC}"/>
                </a:ext>
              </a:extLst>
            </p:cNvPr>
            <p:cNvGrpSpPr/>
            <p:nvPr/>
          </p:nvGrpSpPr>
          <p:grpSpPr>
            <a:xfrm>
              <a:off x="8057590" y="1754903"/>
              <a:ext cx="6542524" cy="3921900"/>
              <a:chOff x="2237968" y="1590720"/>
              <a:chExt cx="6485458" cy="3921900"/>
            </a:xfrm>
          </p:grpSpPr>
          <p:sp>
            <p:nvSpPr>
              <p:cNvPr id="56" name="Rectangle 8">
                <a:extLst>
                  <a:ext uri="{FF2B5EF4-FFF2-40B4-BE49-F238E27FC236}">
                    <a16:creationId xmlns:a16="http://schemas.microsoft.com/office/drawing/2014/main" id="{0B2D2F92-6DBA-4555-95DC-42E86EFE5D2D}"/>
                  </a:ext>
                </a:extLst>
              </p:cNvPr>
              <p:cNvSpPr/>
              <p:nvPr/>
            </p:nvSpPr>
            <p:spPr>
              <a:xfrm>
                <a:off x="2237968" y="1590720"/>
                <a:ext cx="6485458" cy="39219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Rectangle 7">
                <a:extLst>
                  <a:ext uri="{FF2B5EF4-FFF2-40B4-BE49-F238E27FC236}">
                    <a16:creationId xmlns:a16="http://schemas.microsoft.com/office/drawing/2014/main" id="{7CBF55DE-5A71-4BB7-986E-DD281AC4D2E6}"/>
                  </a:ext>
                </a:extLst>
              </p:cNvPr>
              <p:cNvSpPr/>
              <p:nvPr/>
            </p:nvSpPr>
            <p:spPr>
              <a:xfrm>
                <a:off x="3256501" y="1634218"/>
                <a:ext cx="540945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used more drive service for grocery shopping, 21% within 18-34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Younger ones are the most heavy users with 14% of 18-34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having used these services often.</a:t>
                </a:r>
              </a:p>
            </p:txBody>
          </p:sp>
        </p:grpSp>
        <p:sp>
          <p:nvSpPr>
            <p:cNvPr id="53" name="Rectangle 52">
              <a:extLst>
                <a:ext uri="{FF2B5EF4-FFF2-40B4-BE49-F238E27FC236}">
                  <a16:creationId xmlns:a16="http://schemas.microsoft.com/office/drawing/2014/main" id="{90C83AA4-8B2A-479B-9DA2-46E5A2C43086}"/>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12%</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54" name="Oval 5">
              <a:extLst>
                <a:ext uri="{FF2B5EF4-FFF2-40B4-BE49-F238E27FC236}">
                  <a16:creationId xmlns:a16="http://schemas.microsoft.com/office/drawing/2014/main" id="{FA12F880-765E-4930-9E12-82355B438AC7}"/>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55" name="TextBox 48">
              <a:extLst>
                <a:ext uri="{FF2B5EF4-FFF2-40B4-BE49-F238E27FC236}">
                  <a16:creationId xmlns:a16="http://schemas.microsoft.com/office/drawing/2014/main" id="{3C6A3D98-659F-478A-B890-07203C898E49}"/>
                </a:ext>
              </a:extLst>
            </p:cNvPr>
            <p:cNvSpPr txBox="1"/>
            <p:nvPr/>
          </p:nvSpPr>
          <p:spPr>
            <a:xfrm>
              <a:off x="8285736" y="1542148"/>
              <a:ext cx="54570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DRIVE SERVICES APPEAL (MORE) TO 18-34 </a:t>
              </a:r>
              <a:r>
                <a:rPr kumimoji="0" lang="en-US" sz="1400" b="1" i="0" u="none" strike="noStrike" kern="1200" cap="none" spc="0" normalizeH="0" baseline="0" noProof="0" dirty="0" err="1">
                  <a:ln>
                    <a:noFill/>
                  </a:ln>
                  <a:solidFill>
                    <a:prstClr val="black"/>
                  </a:solidFill>
                  <a:effectLst/>
                  <a:uLnTx/>
                  <a:uFillTx/>
                  <a:latin typeface="Arial"/>
                  <a:ea typeface="+mn-ea"/>
                  <a:cs typeface="+mn-cs"/>
                </a:rPr>
                <a:t>y.o</a:t>
              </a:r>
              <a:r>
                <a:rPr kumimoji="0" lang="en-US" sz="1400" b="1" i="0" u="none" strike="noStrike" kern="1200" cap="none" spc="0" normalizeH="0" baseline="0" noProof="0" dirty="0">
                  <a:ln>
                    <a:noFill/>
                  </a:ln>
                  <a:solidFill>
                    <a:prstClr val="black"/>
                  </a:solidFill>
                  <a:effectLst/>
                  <a:uLnTx/>
                  <a:uFillTx/>
                  <a:latin typeface="Arial"/>
                  <a:ea typeface="+mn-ea"/>
                  <a:cs typeface="+mn-cs"/>
                </a:rPr>
                <a:t>.</a:t>
              </a:r>
            </a:p>
          </p:txBody>
        </p:sp>
      </p:grpSp>
      <p:pic>
        <p:nvPicPr>
          <p:cNvPr id="5" name="Picture 4">
            <a:extLst>
              <a:ext uri="{FF2B5EF4-FFF2-40B4-BE49-F238E27FC236}">
                <a16:creationId xmlns:a16="http://schemas.microsoft.com/office/drawing/2014/main" id="{CB7E2D70-28AC-43DC-8A9F-F6385DE08FB1}"/>
              </a:ext>
            </a:extLst>
          </p:cNvPr>
          <p:cNvPicPr>
            <a:picLocks noChangeAspect="1"/>
          </p:cNvPicPr>
          <p:nvPr/>
        </p:nvPicPr>
        <p:blipFill>
          <a:blip r:embed="rId8"/>
          <a:stretch>
            <a:fillRect/>
          </a:stretch>
        </p:blipFill>
        <p:spPr>
          <a:xfrm>
            <a:off x="6442586" y="4119702"/>
            <a:ext cx="1683138" cy="2052000"/>
          </a:xfrm>
          <a:prstGeom prst="rect">
            <a:avLst/>
          </a:prstGeom>
          <a:ln w="38100">
            <a:solidFill>
              <a:srgbClr val="FEDA00"/>
            </a:solidFill>
          </a:ln>
        </p:spPr>
      </p:pic>
      <p:grpSp>
        <p:nvGrpSpPr>
          <p:cNvPr id="7" name="Group 6">
            <a:extLst>
              <a:ext uri="{FF2B5EF4-FFF2-40B4-BE49-F238E27FC236}">
                <a16:creationId xmlns:a16="http://schemas.microsoft.com/office/drawing/2014/main" id="{9B063997-F0F6-49DE-9968-E9225C06D006}"/>
              </a:ext>
            </a:extLst>
          </p:cNvPr>
          <p:cNvGrpSpPr/>
          <p:nvPr/>
        </p:nvGrpSpPr>
        <p:grpSpPr>
          <a:xfrm>
            <a:off x="8433059" y="4118858"/>
            <a:ext cx="3083225" cy="2052000"/>
            <a:chOff x="8433059" y="4118858"/>
            <a:chExt cx="3083225" cy="2052000"/>
          </a:xfrm>
        </p:grpSpPr>
        <p:pic>
          <p:nvPicPr>
            <p:cNvPr id="6" name="Picture 5">
              <a:extLst>
                <a:ext uri="{FF2B5EF4-FFF2-40B4-BE49-F238E27FC236}">
                  <a16:creationId xmlns:a16="http://schemas.microsoft.com/office/drawing/2014/main" id="{8E571575-F771-4175-BEEE-BB4F2E4D70C0}"/>
                </a:ext>
              </a:extLst>
            </p:cNvPr>
            <p:cNvPicPr>
              <a:picLocks noChangeAspect="1"/>
            </p:cNvPicPr>
            <p:nvPr/>
          </p:nvPicPr>
          <p:blipFill>
            <a:blip r:embed="rId9"/>
            <a:stretch>
              <a:fillRect/>
            </a:stretch>
          </p:blipFill>
          <p:spPr>
            <a:xfrm>
              <a:off x="8433059" y="4118858"/>
              <a:ext cx="3083225" cy="2052000"/>
            </a:xfrm>
            <a:prstGeom prst="rect">
              <a:avLst/>
            </a:prstGeom>
            <a:ln w="38100">
              <a:solidFill>
                <a:srgbClr val="FEDA00"/>
              </a:solidFill>
            </a:ln>
          </p:spPr>
        </p:pic>
        <p:pic>
          <p:nvPicPr>
            <p:cNvPr id="10242" name="Picture 2" descr="Bestand:Logo de la Radio-télévision belge de la Communauté ...">
              <a:extLst>
                <a:ext uri="{FF2B5EF4-FFF2-40B4-BE49-F238E27FC236}">
                  <a16:creationId xmlns:a16="http://schemas.microsoft.com/office/drawing/2014/main" id="{5477BA60-01B2-433A-B778-7E59240442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85281" y="4186544"/>
              <a:ext cx="658599" cy="18000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Rectangle 7">
            <a:extLst>
              <a:ext uri="{FF2B5EF4-FFF2-40B4-BE49-F238E27FC236}">
                <a16:creationId xmlns:a16="http://schemas.microsoft.com/office/drawing/2014/main" id="{CF49AC7B-3CDE-4B8E-9EB6-E65652126532}"/>
              </a:ext>
            </a:extLst>
          </p:cNvPr>
          <p:cNvSpPr/>
          <p:nvPr/>
        </p:nvSpPr>
        <p:spPr>
          <a:xfrm>
            <a:off x="5674900" y="3314001"/>
            <a:ext cx="6238146" cy="1152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And good news: Quick, McDonald’s and Burger King announced and reopened their drive-</a:t>
            </a:r>
            <a:r>
              <a:rPr kumimoji="0" lang="en-US" sz="1400" b="0" i="0" u="none" strike="noStrike" kern="1200" cap="none" spc="0" normalizeH="0" baseline="0" noProof="0" dirty="0" err="1">
                <a:ln>
                  <a:noFill/>
                </a:ln>
                <a:solidFill>
                  <a:prstClr val="black"/>
                </a:solidFill>
                <a:effectLst/>
                <a:uLnTx/>
                <a:uFillTx/>
                <a:latin typeface="Arial"/>
                <a:ea typeface="+mn-ea"/>
                <a:cs typeface="+mn-cs"/>
              </a:rPr>
              <a:t>thrus</a:t>
            </a:r>
            <a:r>
              <a:rPr kumimoji="0" lang="en-US" sz="14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With massive road congestions as a result…</a:t>
            </a:r>
          </a:p>
        </p:txBody>
      </p:sp>
    </p:spTree>
    <p:extLst>
      <p:ext uri="{BB962C8B-B14F-4D97-AF65-F5344CB8AC3E}">
        <p14:creationId xmlns:p14="http://schemas.microsoft.com/office/powerpoint/2010/main" val="1842806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ctangle 226">
            <a:extLst>
              <a:ext uri="{FF2B5EF4-FFF2-40B4-BE49-F238E27FC236}">
                <a16:creationId xmlns:a16="http://schemas.microsoft.com/office/drawing/2014/main" id="{8DBD1246-1833-4964-ACE1-3BA86F9DF3BF}"/>
              </a:ext>
            </a:extLst>
          </p:cNvPr>
          <p:cNvSpPr/>
          <p:nvPr/>
        </p:nvSpPr>
        <p:spPr>
          <a:xfrm>
            <a:off x="7089575" y="3651999"/>
            <a:ext cx="1353465" cy="2746749"/>
          </a:xfrm>
          <a:prstGeom prst="rect">
            <a:avLst/>
          </a:prstGeom>
          <a:solidFill>
            <a:srgbClr val="FFEB7F">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
        <p:nvSpPr>
          <p:cNvPr id="3" name="Text Placeholder 2">
            <a:extLst>
              <a:ext uri="{FF2B5EF4-FFF2-40B4-BE49-F238E27FC236}">
                <a16:creationId xmlns:a16="http://schemas.microsoft.com/office/drawing/2014/main" id="{29D62E48-6407-4ABA-A2F9-A87595A0524A}"/>
              </a:ext>
            </a:extLst>
          </p:cNvPr>
          <p:cNvSpPr>
            <a:spLocks noGrp="1"/>
          </p:cNvSpPr>
          <p:nvPr>
            <p:ph type="body" sz="quarter" idx="10"/>
          </p:nvPr>
        </p:nvSpPr>
        <p:spPr>
          <a:xfrm>
            <a:off x="-609600" y="554834"/>
            <a:ext cx="12801601" cy="376985"/>
          </a:xfrm>
        </p:spPr>
        <p:txBody>
          <a:bodyPr/>
          <a:lstStyle/>
          <a:p>
            <a:r>
              <a:rPr lang="en-US" dirty="0"/>
              <a:t>IN THE FUTURE BOOMERS &amp; SENIORS WILL BUY MORE LOCAL</a:t>
            </a:r>
            <a:endParaRPr lang="en-BE" dirty="0"/>
          </a:p>
        </p:txBody>
      </p:sp>
      <p:graphicFrame>
        <p:nvGraphicFramePr>
          <p:cNvPr id="12" name="Chart 11">
            <a:extLst>
              <a:ext uri="{FF2B5EF4-FFF2-40B4-BE49-F238E27FC236}">
                <a16:creationId xmlns:a16="http://schemas.microsoft.com/office/drawing/2014/main" id="{881F510C-D6AE-489D-8DBE-EC61EC07B8A4}"/>
              </a:ext>
            </a:extLst>
          </p:cNvPr>
          <p:cNvGraphicFramePr/>
          <p:nvPr/>
        </p:nvGraphicFramePr>
        <p:xfrm>
          <a:off x="821103" y="1521020"/>
          <a:ext cx="5625212" cy="4887410"/>
        </p:xfrm>
        <a:graphic>
          <a:graphicData uri="http://schemas.openxmlformats.org/drawingml/2006/chart">
            <c:chart xmlns:c="http://schemas.openxmlformats.org/drawingml/2006/chart" xmlns:r="http://schemas.openxmlformats.org/officeDocument/2006/relationships" r:id="rId2"/>
          </a:graphicData>
        </a:graphic>
      </p:graphicFrame>
      <p:sp>
        <p:nvSpPr>
          <p:cNvPr id="88" name="Rectangle 87">
            <a:extLst>
              <a:ext uri="{FF2B5EF4-FFF2-40B4-BE49-F238E27FC236}">
                <a16:creationId xmlns:a16="http://schemas.microsoft.com/office/drawing/2014/main" id="{DC075020-89C7-4050-93A3-C6FF57B66FDF}"/>
              </a:ext>
            </a:extLst>
          </p:cNvPr>
          <p:cNvSpPr/>
          <p:nvPr/>
        </p:nvSpPr>
        <p:spPr>
          <a:xfrm>
            <a:off x="7089919" y="1379298"/>
            <a:ext cx="5102081"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TOP 5 </a:t>
            </a:r>
            <a:r>
              <a:rPr lang="en-US" sz="1000" b="1"/>
              <a:t>(ranked on affinity)</a:t>
            </a:r>
            <a:endParaRPr lang="en-BE" sz="1400" b="1"/>
          </a:p>
        </p:txBody>
      </p:sp>
      <p:pic>
        <p:nvPicPr>
          <p:cNvPr id="97" name="Picture 96">
            <a:extLst>
              <a:ext uri="{FF2B5EF4-FFF2-40B4-BE49-F238E27FC236}">
                <a16:creationId xmlns:a16="http://schemas.microsoft.com/office/drawing/2014/main" id="{AA99E948-4014-40E3-93F4-B7B1201E2461}"/>
              </a:ext>
            </a:extLst>
          </p:cNvPr>
          <p:cNvPicPr>
            <a:picLocks noChangeAspect="1"/>
          </p:cNvPicPr>
          <p:nvPr/>
        </p:nvPicPr>
        <p:blipFill rotWithShape="1">
          <a:blip r:embed="rId3">
            <a:grayscl/>
          </a:blip>
          <a:srcRect b="3572"/>
          <a:stretch/>
        </p:blipFill>
        <p:spPr>
          <a:xfrm>
            <a:off x="7297082" y="3813519"/>
            <a:ext cx="466601" cy="442310"/>
          </a:xfrm>
          <a:prstGeom prst="rect">
            <a:avLst/>
          </a:prstGeom>
        </p:spPr>
      </p:pic>
      <p:pic>
        <p:nvPicPr>
          <p:cNvPr id="132" name="Picture 131" descr="A close up of a logo&#10;&#10;Description generated with high confidence">
            <a:extLst>
              <a:ext uri="{FF2B5EF4-FFF2-40B4-BE49-F238E27FC236}">
                <a16:creationId xmlns:a16="http://schemas.microsoft.com/office/drawing/2014/main" id="{6FE2E9EE-D302-4EA5-8FF5-D3D0B38288B8}"/>
              </a:ext>
            </a:extLst>
          </p:cNvPr>
          <p:cNvPicPr>
            <a:picLocks noChangeAspect="1"/>
          </p:cNvPicPr>
          <p:nvPr/>
        </p:nvPicPr>
        <p:blipFill rotWithShape="1">
          <a:blip r:embed="rId4">
            <a:grayscl/>
          </a:blip>
          <a:srcRect t="8340" b="10126"/>
          <a:stretch/>
        </p:blipFill>
        <p:spPr>
          <a:xfrm>
            <a:off x="7794919" y="3807738"/>
            <a:ext cx="448023" cy="448091"/>
          </a:xfrm>
          <a:prstGeom prst="rect">
            <a:avLst/>
          </a:prstGeom>
        </p:spPr>
      </p:pic>
      <p:sp>
        <p:nvSpPr>
          <p:cNvPr id="4" name="TextBox 3">
            <a:extLst>
              <a:ext uri="{FF2B5EF4-FFF2-40B4-BE49-F238E27FC236}">
                <a16:creationId xmlns:a16="http://schemas.microsoft.com/office/drawing/2014/main" id="{89154EFB-4BB9-40ED-A8D2-83A6943496FF}"/>
              </a:ext>
            </a:extLst>
          </p:cNvPr>
          <p:cNvSpPr txBox="1"/>
          <p:nvPr/>
        </p:nvSpPr>
        <p:spPr>
          <a:xfrm>
            <a:off x="7433115" y="4255829"/>
            <a:ext cx="713172" cy="230832"/>
          </a:xfrm>
          <a:prstGeom prst="rect">
            <a:avLst/>
          </a:prstGeom>
        </p:spPr>
        <p:txBody>
          <a:bodyPr wrap="square" rtlCol="0">
            <a:spAutoFit/>
          </a:bodyPr>
          <a:lstStyle/>
          <a:p>
            <a:r>
              <a:rPr lang="en-US" sz="900"/>
              <a:t>18-34 </a:t>
            </a:r>
            <a:r>
              <a:rPr lang="en-US" sz="900" err="1"/>
              <a:t>y.o</a:t>
            </a:r>
            <a:r>
              <a:rPr lang="en-US" sz="900"/>
              <a:t>.</a:t>
            </a:r>
            <a:endParaRPr lang="en-BE" sz="900" err="1"/>
          </a:p>
        </p:txBody>
      </p:sp>
      <p:pic>
        <p:nvPicPr>
          <p:cNvPr id="133" name="Picture 132">
            <a:extLst>
              <a:ext uri="{FF2B5EF4-FFF2-40B4-BE49-F238E27FC236}">
                <a16:creationId xmlns:a16="http://schemas.microsoft.com/office/drawing/2014/main" id="{8780B215-2C76-47B8-B8EC-A4F43FF1477F}"/>
              </a:ext>
            </a:extLst>
          </p:cNvPr>
          <p:cNvPicPr>
            <a:picLocks noChangeAspect="1"/>
          </p:cNvPicPr>
          <p:nvPr/>
        </p:nvPicPr>
        <p:blipFill rotWithShape="1">
          <a:blip r:embed="rId5">
            <a:grayscl/>
          </a:blip>
          <a:srcRect t="10714"/>
          <a:stretch/>
        </p:blipFill>
        <p:spPr>
          <a:xfrm>
            <a:off x="7561741" y="4697153"/>
            <a:ext cx="455919" cy="448091"/>
          </a:xfrm>
          <a:prstGeom prst="rect">
            <a:avLst/>
          </a:prstGeom>
        </p:spPr>
      </p:pic>
      <p:sp>
        <p:nvSpPr>
          <p:cNvPr id="134" name="TextBox 133">
            <a:extLst>
              <a:ext uri="{FF2B5EF4-FFF2-40B4-BE49-F238E27FC236}">
                <a16:creationId xmlns:a16="http://schemas.microsoft.com/office/drawing/2014/main" id="{2036C6E1-930E-4447-9C5D-752D8A06EDCC}"/>
              </a:ext>
            </a:extLst>
          </p:cNvPr>
          <p:cNvSpPr txBox="1"/>
          <p:nvPr/>
        </p:nvSpPr>
        <p:spPr>
          <a:xfrm>
            <a:off x="7440295" y="5105131"/>
            <a:ext cx="713172" cy="230832"/>
          </a:xfrm>
          <a:prstGeom prst="rect">
            <a:avLst/>
          </a:prstGeom>
        </p:spPr>
        <p:txBody>
          <a:bodyPr wrap="square" rtlCol="0">
            <a:spAutoFit/>
          </a:bodyPr>
          <a:lstStyle/>
          <a:p>
            <a:r>
              <a:rPr lang="en-US" sz="900"/>
              <a:t>35-49 </a:t>
            </a:r>
            <a:r>
              <a:rPr lang="en-US" sz="900" err="1"/>
              <a:t>y.o</a:t>
            </a:r>
            <a:r>
              <a:rPr lang="en-US" sz="900"/>
              <a:t>.</a:t>
            </a:r>
            <a:endParaRPr lang="en-BE" sz="900" err="1"/>
          </a:p>
        </p:txBody>
      </p:sp>
      <p:pic>
        <p:nvPicPr>
          <p:cNvPr id="135" name="Picture 134" descr="A close up of a logo&#10;&#10;Description automatically generated">
            <a:extLst>
              <a:ext uri="{FF2B5EF4-FFF2-40B4-BE49-F238E27FC236}">
                <a16:creationId xmlns:a16="http://schemas.microsoft.com/office/drawing/2014/main" id="{CD366350-D6CE-430E-8FB9-198312EB6DE9}"/>
              </a:ext>
            </a:extLst>
          </p:cNvPr>
          <p:cNvPicPr>
            <a:picLocks noChangeAspect="1"/>
          </p:cNvPicPr>
          <p:nvPr/>
        </p:nvPicPr>
        <p:blipFill rotWithShape="1">
          <a:blip r:embed="rId6">
            <a:grayscl/>
            <a:extLst>
              <a:ext uri="{28A0092B-C50C-407E-A947-70E740481C1C}">
                <a14:useLocalDpi xmlns:a14="http://schemas.microsoft.com/office/drawing/2010/main" val="0"/>
              </a:ext>
            </a:extLst>
          </a:blip>
          <a:srcRect b="9178"/>
          <a:stretch/>
        </p:blipFill>
        <p:spPr>
          <a:xfrm>
            <a:off x="7297636" y="5579876"/>
            <a:ext cx="478705" cy="442309"/>
          </a:xfrm>
          <a:prstGeom prst="rect">
            <a:avLst/>
          </a:prstGeom>
        </p:spPr>
      </p:pic>
      <p:pic>
        <p:nvPicPr>
          <p:cNvPr id="137" name="Picture 136">
            <a:extLst>
              <a:ext uri="{FF2B5EF4-FFF2-40B4-BE49-F238E27FC236}">
                <a16:creationId xmlns:a16="http://schemas.microsoft.com/office/drawing/2014/main" id="{CFC68157-41F9-48C8-98AA-7AED6E8C7AF6}"/>
              </a:ext>
            </a:extLst>
          </p:cNvPr>
          <p:cNvPicPr>
            <a:picLocks noChangeAspect="1"/>
          </p:cNvPicPr>
          <p:nvPr/>
        </p:nvPicPr>
        <p:blipFill>
          <a:blip r:embed="rId7">
            <a:grayscl/>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7812372" y="5582659"/>
            <a:ext cx="410575" cy="439526"/>
          </a:xfrm>
          <a:prstGeom prst="rect">
            <a:avLst/>
          </a:prstGeom>
        </p:spPr>
      </p:pic>
      <p:sp>
        <p:nvSpPr>
          <p:cNvPr id="140" name="TextBox 139">
            <a:extLst>
              <a:ext uri="{FF2B5EF4-FFF2-40B4-BE49-F238E27FC236}">
                <a16:creationId xmlns:a16="http://schemas.microsoft.com/office/drawing/2014/main" id="{BE890F0C-AF8C-49E8-B03C-BA7BF5AA4620}"/>
              </a:ext>
            </a:extLst>
          </p:cNvPr>
          <p:cNvSpPr txBox="1"/>
          <p:nvPr/>
        </p:nvSpPr>
        <p:spPr>
          <a:xfrm>
            <a:off x="7433114" y="6022185"/>
            <a:ext cx="713172" cy="230832"/>
          </a:xfrm>
          <a:prstGeom prst="rect">
            <a:avLst/>
          </a:prstGeom>
        </p:spPr>
        <p:txBody>
          <a:bodyPr wrap="square" rtlCol="0">
            <a:spAutoFit/>
          </a:bodyPr>
          <a:lstStyle/>
          <a:p>
            <a:r>
              <a:rPr lang="en-US" sz="900"/>
              <a:t>+ 50 </a:t>
            </a:r>
            <a:r>
              <a:rPr lang="en-US" sz="900" err="1"/>
              <a:t>y.o</a:t>
            </a:r>
            <a:r>
              <a:rPr lang="en-US" sz="900"/>
              <a:t>.</a:t>
            </a:r>
            <a:endParaRPr lang="en-BE" sz="900" err="1"/>
          </a:p>
        </p:txBody>
      </p:sp>
      <p:sp>
        <p:nvSpPr>
          <p:cNvPr id="89" name="Rectangle 88">
            <a:extLst>
              <a:ext uri="{FF2B5EF4-FFF2-40B4-BE49-F238E27FC236}">
                <a16:creationId xmlns:a16="http://schemas.microsoft.com/office/drawing/2014/main" id="{3F39BE99-311A-4FA0-A2F9-5F08637129D5}"/>
              </a:ext>
            </a:extLst>
          </p:cNvPr>
          <p:cNvSpPr/>
          <p:nvPr/>
        </p:nvSpPr>
        <p:spPr>
          <a:xfrm>
            <a:off x="7089743" y="1765688"/>
            <a:ext cx="1353465" cy="1769253"/>
          </a:xfrm>
          <a:prstGeom prst="rect">
            <a:avLst/>
          </a:prstGeom>
          <a:solidFill>
            <a:srgbClr val="FFEB7F">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pic>
        <p:nvPicPr>
          <p:cNvPr id="95" name="Picture 94" descr="A close up of a logo&#10;&#10;Description automatically generated">
            <a:extLst>
              <a:ext uri="{FF2B5EF4-FFF2-40B4-BE49-F238E27FC236}">
                <a16:creationId xmlns:a16="http://schemas.microsoft.com/office/drawing/2014/main" id="{94A6670C-BC11-469E-B5AE-A3DF943D8D04}"/>
              </a:ext>
            </a:extLst>
          </p:cNvPr>
          <p:cNvPicPr>
            <a:picLocks noChangeAspect="1"/>
          </p:cNvPicPr>
          <p:nvPr/>
        </p:nvPicPr>
        <p:blipFill rotWithShape="1">
          <a:blip r:embed="rId9">
            <a:biLevel thresh="75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l="19403" t="-442" r="20748" b="15379"/>
          <a:stretch/>
        </p:blipFill>
        <p:spPr>
          <a:xfrm flipH="1">
            <a:off x="7581133" y="1924912"/>
            <a:ext cx="396000" cy="562820"/>
          </a:xfrm>
          <a:prstGeom prst="rect">
            <a:avLst/>
          </a:prstGeom>
        </p:spPr>
      </p:pic>
      <p:pic>
        <p:nvPicPr>
          <p:cNvPr id="96" name="Picture 95" descr="A close up of a logo&#10;&#10;Description automatically generated">
            <a:extLst>
              <a:ext uri="{FF2B5EF4-FFF2-40B4-BE49-F238E27FC236}">
                <a16:creationId xmlns:a16="http://schemas.microsoft.com/office/drawing/2014/main" id="{EF7C9E26-4D12-4C59-BE8D-5B996FA01973}"/>
              </a:ext>
            </a:extLst>
          </p:cNvPr>
          <p:cNvPicPr>
            <a:picLocks noChangeAspect="1"/>
          </p:cNvPicPr>
          <p:nvPr/>
        </p:nvPicPr>
        <p:blipFill rotWithShape="1">
          <a:blip r:embed="rId11">
            <a:extLst>
              <a:ext uri="{28A0092B-C50C-407E-A947-70E740481C1C}">
                <a14:useLocalDpi xmlns:a14="http://schemas.microsoft.com/office/drawing/2010/main" val="0"/>
              </a:ext>
            </a:extLst>
          </a:blip>
          <a:srcRect l="10091" t="2722" r="10318" b="16735"/>
          <a:stretch/>
        </p:blipFill>
        <p:spPr>
          <a:xfrm>
            <a:off x="7564533" y="2887210"/>
            <a:ext cx="437079" cy="442310"/>
          </a:xfrm>
          <a:prstGeom prst="rect">
            <a:avLst/>
          </a:prstGeom>
        </p:spPr>
      </p:pic>
      <p:sp>
        <p:nvSpPr>
          <p:cNvPr id="208" name="TextBox 207">
            <a:extLst>
              <a:ext uri="{FF2B5EF4-FFF2-40B4-BE49-F238E27FC236}">
                <a16:creationId xmlns:a16="http://schemas.microsoft.com/office/drawing/2014/main" id="{ACD79805-A51B-4B96-B304-0DE50B4C111D}"/>
              </a:ext>
            </a:extLst>
          </p:cNvPr>
          <p:cNvSpPr txBox="1"/>
          <p:nvPr/>
        </p:nvSpPr>
        <p:spPr>
          <a:xfrm>
            <a:off x="8459486" y="5939025"/>
            <a:ext cx="824492" cy="384721"/>
          </a:xfrm>
          <a:prstGeom prst="rect">
            <a:avLst/>
          </a:prstGeom>
        </p:spPr>
        <p:txBody>
          <a:bodyPr wrap="square" rtlCol="0">
            <a:spAutoFit/>
          </a:bodyPr>
          <a:lstStyle/>
          <a:p>
            <a:pPr algn="ctr"/>
            <a:r>
              <a:rPr lang="en-US" sz="1000" b="1"/>
              <a:t>43%</a:t>
            </a:r>
          </a:p>
          <a:p>
            <a:pPr algn="ctr"/>
            <a:r>
              <a:rPr lang="en-US" sz="900" b="1" i="1" err="1"/>
              <a:t>aff</a:t>
            </a:r>
            <a:r>
              <a:rPr lang="en-US" sz="900" b="1" i="1"/>
              <a:t>. 117 </a:t>
            </a:r>
            <a:endParaRPr lang="en-BE" sz="900" b="1"/>
          </a:p>
        </p:txBody>
      </p:sp>
      <p:sp>
        <p:nvSpPr>
          <p:cNvPr id="209" name="TextBox 208">
            <a:extLst>
              <a:ext uri="{FF2B5EF4-FFF2-40B4-BE49-F238E27FC236}">
                <a16:creationId xmlns:a16="http://schemas.microsoft.com/office/drawing/2014/main" id="{D9E89FFE-BA88-417A-BF6F-0805C1E54326}"/>
              </a:ext>
            </a:extLst>
          </p:cNvPr>
          <p:cNvSpPr txBox="1"/>
          <p:nvPr/>
        </p:nvSpPr>
        <p:spPr>
          <a:xfrm>
            <a:off x="9137602" y="5933313"/>
            <a:ext cx="824492" cy="384721"/>
          </a:xfrm>
          <a:prstGeom prst="rect">
            <a:avLst/>
          </a:prstGeom>
        </p:spPr>
        <p:txBody>
          <a:bodyPr wrap="square" rtlCol="0">
            <a:spAutoFit/>
          </a:bodyPr>
          <a:lstStyle/>
          <a:p>
            <a:pPr algn="ctr"/>
            <a:r>
              <a:rPr lang="en-US" sz="1000" b="1"/>
              <a:t>19%</a:t>
            </a:r>
          </a:p>
          <a:p>
            <a:pPr algn="ctr"/>
            <a:r>
              <a:rPr lang="en-US" sz="900" b="1" i="1" err="1"/>
              <a:t>aff</a:t>
            </a:r>
            <a:r>
              <a:rPr lang="en-US" sz="900" b="1" i="1"/>
              <a:t>. 116 </a:t>
            </a:r>
            <a:endParaRPr lang="en-BE" sz="900" b="1"/>
          </a:p>
        </p:txBody>
      </p:sp>
      <p:sp>
        <p:nvSpPr>
          <p:cNvPr id="210" name="TextBox 209">
            <a:extLst>
              <a:ext uri="{FF2B5EF4-FFF2-40B4-BE49-F238E27FC236}">
                <a16:creationId xmlns:a16="http://schemas.microsoft.com/office/drawing/2014/main" id="{29DB9F5A-FB67-495D-A422-39A6C4D1313B}"/>
              </a:ext>
            </a:extLst>
          </p:cNvPr>
          <p:cNvSpPr txBox="1"/>
          <p:nvPr/>
        </p:nvSpPr>
        <p:spPr>
          <a:xfrm>
            <a:off x="9933202" y="5947239"/>
            <a:ext cx="824492" cy="384721"/>
          </a:xfrm>
          <a:prstGeom prst="rect">
            <a:avLst/>
          </a:prstGeom>
        </p:spPr>
        <p:txBody>
          <a:bodyPr wrap="square" rtlCol="0">
            <a:spAutoFit/>
          </a:bodyPr>
          <a:lstStyle/>
          <a:p>
            <a:pPr algn="ctr"/>
            <a:r>
              <a:rPr lang="en-US" sz="1000" b="1"/>
              <a:t>28%</a:t>
            </a:r>
          </a:p>
          <a:p>
            <a:pPr algn="ctr"/>
            <a:r>
              <a:rPr lang="en-US" sz="900" b="1" i="1" err="1"/>
              <a:t>aff</a:t>
            </a:r>
            <a:r>
              <a:rPr lang="en-US" sz="900" b="1" i="1"/>
              <a:t>. 100 </a:t>
            </a:r>
            <a:endParaRPr lang="en-BE" sz="900" b="1"/>
          </a:p>
        </p:txBody>
      </p:sp>
      <p:sp>
        <p:nvSpPr>
          <p:cNvPr id="211" name="TextBox 210">
            <a:extLst>
              <a:ext uri="{FF2B5EF4-FFF2-40B4-BE49-F238E27FC236}">
                <a16:creationId xmlns:a16="http://schemas.microsoft.com/office/drawing/2014/main" id="{101C45CF-3C03-46F7-9F04-7486BD585471}"/>
              </a:ext>
            </a:extLst>
          </p:cNvPr>
          <p:cNvSpPr txBox="1"/>
          <p:nvPr/>
        </p:nvSpPr>
        <p:spPr>
          <a:xfrm>
            <a:off x="10668581" y="5944988"/>
            <a:ext cx="824492" cy="384721"/>
          </a:xfrm>
          <a:prstGeom prst="rect">
            <a:avLst/>
          </a:prstGeom>
        </p:spPr>
        <p:txBody>
          <a:bodyPr wrap="square" rtlCol="0">
            <a:spAutoFit/>
          </a:bodyPr>
          <a:lstStyle/>
          <a:p>
            <a:pPr algn="ctr"/>
            <a:r>
              <a:rPr lang="en-US" sz="1000" b="1"/>
              <a:t>29%</a:t>
            </a:r>
          </a:p>
          <a:p>
            <a:pPr algn="ctr"/>
            <a:r>
              <a:rPr lang="en-US" sz="900" b="1" i="1" err="1"/>
              <a:t>aff</a:t>
            </a:r>
            <a:r>
              <a:rPr lang="en-US" sz="900" b="1" i="1"/>
              <a:t>. 99 </a:t>
            </a:r>
            <a:endParaRPr lang="en-BE" sz="900" b="1"/>
          </a:p>
        </p:txBody>
      </p:sp>
      <p:sp>
        <p:nvSpPr>
          <p:cNvPr id="212" name="TextBox 211">
            <a:extLst>
              <a:ext uri="{FF2B5EF4-FFF2-40B4-BE49-F238E27FC236}">
                <a16:creationId xmlns:a16="http://schemas.microsoft.com/office/drawing/2014/main" id="{181114A6-9F38-4C9D-BEBD-3A163D31807A}"/>
              </a:ext>
            </a:extLst>
          </p:cNvPr>
          <p:cNvSpPr txBox="1"/>
          <p:nvPr/>
        </p:nvSpPr>
        <p:spPr>
          <a:xfrm>
            <a:off x="11292344" y="5944988"/>
            <a:ext cx="824492" cy="384721"/>
          </a:xfrm>
          <a:prstGeom prst="rect">
            <a:avLst/>
          </a:prstGeom>
        </p:spPr>
        <p:txBody>
          <a:bodyPr wrap="square" rtlCol="0">
            <a:spAutoFit/>
          </a:bodyPr>
          <a:lstStyle/>
          <a:p>
            <a:pPr algn="ctr"/>
            <a:r>
              <a:rPr lang="en-US" sz="1000" b="1"/>
              <a:t>20%</a:t>
            </a:r>
          </a:p>
          <a:p>
            <a:pPr algn="ctr"/>
            <a:r>
              <a:rPr lang="en-US" sz="900" b="1" i="1" err="1"/>
              <a:t>aff</a:t>
            </a:r>
            <a:r>
              <a:rPr lang="en-US" sz="900" b="1" i="1"/>
              <a:t>. 67 </a:t>
            </a:r>
            <a:endParaRPr lang="en-BE" sz="900" b="1"/>
          </a:p>
        </p:txBody>
      </p:sp>
      <p:sp>
        <p:nvSpPr>
          <p:cNvPr id="254" name="Rectangle 253">
            <a:extLst>
              <a:ext uri="{FF2B5EF4-FFF2-40B4-BE49-F238E27FC236}">
                <a16:creationId xmlns:a16="http://schemas.microsoft.com/office/drawing/2014/main" id="{19BD1897-9F2A-4EA7-AD84-036FE5699EF1}"/>
              </a:ext>
            </a:extLst>
          </p:cNvPr>
          <p:cNvSpPr/>
          <p:nvPr/>
        </p:nvSpPr>
        <p:spPr>
          <a:xfrm>
            <a:off x="2074440" y="6541786"/>
            <a:ext cx="293389" cy="71227"/>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pic>
        <p:nvPicPr>
          <p:cNvPr id="255" name="Picture 254" descr="A picture containing drawing&#10;&#10;Description generated with very high confidence">
            <a:extLst>
              <a:ext uri="{FF2B5EF4-FFF2-40B4-BE49-F238E27FC236}">
                <a16:creationId xmlns:a16="http://schemas.microsoft.com/office/drawing/2014/main" id="{5AAB8778-3ACC-4ED7-8579-D7525A1AB00F}"/>
              </a:ext>
            </a:extLst>
          </p:cNvPr>
          <p:cNvPicPr>
            <a:picLocks noChangeAspect="1"/>
          </p:cNvPicPr>
          <p:nvPr/>
        </p:nvPicPr>
        <p:blipFill rotWithShape="1">
          <a:blip r:embed="rId12"/>
          <a:srcRect t="15440" r="-292" b="25532"/>
          <a:stretch/>
        </p:blipFill>
        <p:spPr>
          <a:xfrm>
            <a:off x="2509715" y="6428056"/>
            <a:ext cx="402601" cy="298685"/>
          </a:xfrm>
          <a:prstGeom prst="rect">
            <a:avLst/>
          </a:prstGeom>
        </p:spPr>
      </p:pic>
      <p:sp>
        <p:nvSpPr>
          <p:cNvPr id="256" name="Rectangle 255">
            <a:extLst>
              <a:ext uri="{FF2B5EF4-FFF2-40B4-BE49-F238E27FC236}">
                <a16:creationId xmlns:a16="http://schemas.microsoft.com/office/drawing/2014/main" id="{EB100860-E673-44C7-80A5-646531C81FE0}"/>
              </a:ext>
            </a:extLst>
          </p:cNvPr>
          <p:cNvSpPr/>
          <p:nvPr/>
        </p:nvSpPr>
        <p:spPr>
          <a:xfrm>
            <a:off x="3150476" y="6541786"/>
            <a:ext cx="293389" cy="71227"/>
          </a:xfrm>
          <a:prstGeom prst="rect">
            <a:avLst/>
          </a:prstGeom>
          <a:solidFill>
            <a:srgbClr val="79797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sp>
        <p:nvSpPr>
          <p:cNvPr id="257" name="Rectangle 256">
            <a:extLst>
              <a:ext uri="{FF2B5EF4-FFF2-40B4-BE49-F238E27FC236}">
                <a16:creationId xmlns:a16="http://schemas.microsoft.com/office/drawing/2014/main" id="{EE5CC3FA-B1D7-4159-BD11-97C64DCAC5A5}"/>
              </a:ext>
            </a:extLst>
          </p:cNvPr>
          <p:cNvSpPr/>
          <p:nvPr/>
        </p:nvSpPr>
        <p:spPr>
          <a:xfrm>
            <a:off x="4116874" y="6541784"/>
            <a:ext cx="293389" cy="71227"/>
          </a:xfrm>
          <a:prstGeom prst="rect">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pic>
        <p:nvPicPr>
          <p:cNvPr id="258" name="Picture 257" descr="A close up of a map&#10;&#10;Description automatically generated">
            <a:extLst>
              <a:ext uri="{FF2B5EF4-FFF2-40B4-BE49-F238E27FC236}">
                <a16:creationId xmlns:a16="http://schemas.microsoft.com/office/drawing/2014/main" id="{930856B1-2608-4CED-A5E1-E36EFB35BE9A}"/>
              </a:ext>
            </a:extLst>
          </p:cNvPr>
          <p:cNvPicPr>
            <a:picLocks noChangeAspect="1"/>
          </p:cNvPicPr>
          <p:nvPr/>
        </p:nvPicPr>
        <p:blipFill rotWithShape="1">
          <a:blip r:embed="rId13">
            <a:clrChange>
              <a:clrFrom>
                <a:srgbClr val="FFFFFF"/>
              </a:clrFrom>
              <a:clrTo>
                <a:srgbClr val="FFFFFF">
                  <a:alpha val="0"/>
                </a:srgbClr>
              </a:clrTo>
            </a:clrChange>
            <a:alphaModFix/>
          </a:blip>
          <a:srcRect l="21672" r="21581"/>
          <a:stretch/>
        </p:blipFill>
        <p:spPr>
          <a:xfrm>
            <a:off x="3563140" y="6401841"/>
            <a:ext cx="434459" cy="351112"/>
          </a:xfrm>
          <a:prstGeom prst="rect">
            <a:avLst/>
          </a:prstGeom>
          <a:noFill/>
          <a:ln>
            <a:noFill/>
          </a:ln>
        </p:spPr>
      </p:pic>
      <p:pic>
        <p:nvPicPr>
          <p:cNvPr id="259" name="Picture 258" descr="A close up of a map&#10;&#10;Description automatically generated">
            <a:extLst>
              <a:ext uri="{FF2B5EF4-FFF2-40B4-BE49-F238E27FC236}">
                <a16:creationId xmlns:a16="http://schemas.microsoft.com/office/drawing/2014/main" id="{7594DE8F-E5B4-4AE2-B28B-6266D5B0885B}"/>
              </a:ext>
            </a:extLst>
          </p:cNvPr>
          <p:cNvPicPr>
            <a:picLocks noChangeAspect="1"/>
          </p:cNvPicPr>
          <p:nvPr/>
        </p:nvPicPr>
        <p:blipFill rotWithShape="1">
          <a:blip r:embed="rId14">
            <a:clrChange>
              <a:clrFrom>
                <a:srgbClr val="FFFFFF"/>
              </a:clrFrom>
              <a:clrTo>
                <a:srgbClr val="FFFFFF">
                  <a:alpha val="0"/>
                </a:srgbClr>
              </a:clrTo>
            </a:clrChange>
          </a:blip>
          <a:srcRect l="21342" r="21250"/>
          <a:stretch/>
        </p:blipFill>
        <p:spPr>
          <a:xfrm>
            <a:off x="4529538" y="6397492"/>
            <a:ext cx="439518" cy="351112"/>
          </a:xfrm>
          <a:prstGeom prst="rect">
            <a:avLst/>
          </a:prstGeom>
          <a:noFill/>
          <a:ln>
            <a:noFill/>
          </a:ln>
        </p:spPr>
      </p:pic>
      <p:sp>
        <p:nvSpPr>
          <p:cNvPr id="98" name="Text Placeholder 1">
            <a:extLst>
              <a:ext uri="{FF2B5EF4-FFF2-40B4-BE49-F238E27FC236}">
                <a16:creationId xmlns:a16="http://schemas.microsoft.com/office/drawing/2014/main" id="{0F85F70C-17D0-4008-83BE-997692417A16}"/>
              </a:ext>
            </a:extLst>
          </p:cNvPr>
          <p:cNvSpPr>
            <a:spLocks noGrp="1"/>
          </p:cNvSpPr>
          <p:nvPr>
            <p:ph type="body" idx="1"/>
          </p:nvPr>
        </p:nvSpPr>
        <p:spPr>
          <a:xfrm>
            <a:off x="5878139" y="6511771"/>
            <a:ext cx="5704261" cy="280449"/>
          </a:xfrm>
        </p:spPr>
        <p:txBody>
          <a:bodyPr/>
          <a:lstStyle/>
          <a:p>
            <a:r>
              <a:rPr lang="en-US" i="1" dirty="0"/>
              <a:t>What do you think will change in your future consumption after the lockdown?</a:t>
            </a:r>
          </a:p>
        </p:txBody>
      </p:sp>
      <p:sp>
        <p:nvSpPr>
          <p:cNvPr id="101" name="TextBox 100">
            <a:extLst>
              <a:ext uri="{FF2B5EF4-FFF2-40B4-BE49-F238E27FC236}">
                <a16:creationId xmlns:a16="http://schemas.microsoft.com/office/drawing/2014/main" id="{54909366-B0EA-4E59-9FB2-B768520C788B}"/>
              </a:ext>
            </a:extLst>
          </p:cNvPr>
          <p:cNvSpPr txBox="1"/>
          <p:nvPr/>
        </p:nvSpPr>
        <p:spPr>
          <a:xfrm>
            <a:off x="-245707" y="4897574"/>
            <a:ext cx="1579864" cy="215444"/>
          </a:xfrm>
          <a:prstGeom prst="rect">
            <a:avLst/>
          </a:prstGeom>
        </p:spPr>
        <p:txBody>
          <a:bodyPr wrap="square" rtlCol="0">
            <a:spAutoFit/>
          </a:bodyPr>
          <a:lstStyle/>
          <a:p>
            <a:pPr algn="ctr"/>
            <a:r>
              <a:rPr lang="en-US" sz="800" dirty="0"/>
              <a:t>store essential items</a:t>
            </a:r>
            <a:endParaRPr lang="en-BE" sz="800" dirty="0"/>
          </a:p>
        </p:txBody>
      </p:sp>
      <p:grpSp>
        <p:nvGrpSpPr>
          <p:cNvPr id="238" name="Group 237">
            <a:extLst>
              <a:ext uri="{FF2B5EF4-FFF2-40B4-BE49-F238E27FC236}">
                <a16:creationId xmlns:a16="http://schemas.microsoft.com/office/drawing/2014/main" id="{8F032D74-3186-4996-B330-EEB27CDAED8B}"/>
              </a:ext>
            </a:extLst>
          </p:cNvPr>
          <p:cNvGrpSpPr/>
          <p:nvPr/>
        </p:nvGrpSpPr>
        <p:grpSpPr>
          <a:xfrm>
            <a:off x="32326" y="1677162"/>
            <a:ext cx="1020125" cy="4347156"/>
            <a:chOff x="32326" y="1429735"/>
            <a:chExt cx="1020125" cy="4347156"/>
          </a:xfrm>
        </p:grpSpPr>
        <p:pic>
          <p:nvPicPr>
            <p:cNvPr id="11" name="Picture 10" descr="A close up of a logo&#10;&#10;Description automatically generated">
              <a:extLst>
                <a:ext uri="{FF2B5EF4-FFF2-40B4-BE49-F238E27FC236}">
                  <a16:creationId xmlns:a16="http://schemas.microsoft.com/office/drawing/2014/main" id="{193F3D70-9E1C-4200-8AB2-FD6DDE93F1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4754" y="5059441"/>
              <a:ext cx="510687" cy="510687"/>
            </a:xfrm>
            <a:prstGeom prst="rect">
              <a:avLst/>
            </a:prstGeom>
          </p:spPr>
        </p:pic>
        <p:sp>
          <p:nvSpPr>
            <p:cNvPr id="13" name="TextBox 12">
              <a:extLst>
                <a:ext uri="{FF2B5EF4-FFF2-40B4-BE49-F238E27FC236}">
                  <a16:creationId xmlns:a16="http://schemas.microsoft.com/office/drawing/2014/main" id="{83E2919C-49F5-43C6-85CD-180EF99E55F7}"/>
                </a:ext>
              </a:extLst>
            </p:cNvPr>
            <p:cNvSpPr txBox="1"/>
            <p:nvPr/>
          </p:nvSpPr>
          <p:spPr>
            <a:xfrm>
              <a:off x="43472" y="5561447"/>
              <a:ext cx="993249" cy="215444"/>
            </a:xfrm>
            <a:prstGeom prst="rect">
              <a:avLst/>
            </a:prstGeom>
          </p:spPr>
          <p:txBody>
            <a:bodyPr wrap="square" rtlCol="0">
              <a:spAutoFit/>
            </a:bodyPr>
            <a:lstStyle/>
            <a:p>
              <a:pPr algn="ctr"/>
              <a:r>
                <a:rPr lang="en-US" sz="800" dirty="0"/>
                <a:t>conscious buying</a:t>
              </a:r>
              <a:endParaRPr lang="en-BE" sz="800" dirty="0"/>
            </a:p>
          </p:txBody>
        </p:sp>
        <p:pic>
          <p:nvPicPr>
            <p:cNvPr id="15" name="Picture 14" descr="A close up of a logo&#10;&#10;Description automatically generated">
              <a:extLst>
                <a:ext uri="{FF2B5EF4-FFF2-40B4-BE49-F238E27FC236}">
                  <a16:creationId xmlns:a16="http://schemas.microsoft.com/office/drawing/2014/main" id="{3D45F007-C71C-4DFF-86C8-B9A73FC4AF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4754" y="4135973"/>
              <a:ext cx="506103" cy="506103"/>
            </a:xfrm>
            <a:prstGeom prst="rect">
              <a:avLst/>
            </a:prstGeom>
          </p:spPr>
        </p:pic>
        <p:pic>
          <p:nvPicPr>
            <p:cNvPr id="17" name="Picture 16" descr="A close up of a logo&#10;&#10;Description automatically generated">
              <a:extLst>
                <a:ext uri="{FF2B5EF4-FFF2-40B4-BE49-F238E27FC236}">
                  <a16:creationId xmlns:a16="http://schemas.microsoft.com/office/drawing/2014/main" id="{A6A70532-3D21-4EAA-8FA1-F225FF030A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1805" y="3175948"/>
              <a:ext cx="506104" cy="506104"/>
            </a:xfrm>
            <a:prstGeom prst="rect">
              <a:avLst/>
            </a:prstGeom>
          </p:spPr>
        </p:pic>
        <p:sp>
          <p:nvSpPr>
            <p:cNvPr id="104" name="TextBox 103">
              <a:extLst>
                <a:ext uri="{FF2B5EF4-FFF2-40B4-BE49-F238E27FC236}">
                  <a16:creationId xmlns:a16="http://schemas.microsoft.com/office/drawing/2014/main" id="{7DBBBB94-75DD-4804-A75C-2D13D1400F7B}"/>
                </a:ext>
              </a:extLst>
            </p:cNvPr>
            <p:cNvSpPr txBox="1"/>
            <p:nvPr/>
          </p:nvSpPr>
          <p:spPr>
            <a:xfrm>
              <a:off x="47600" y="3676933"/>
              <a:ext cx="993249" cy="215444"/>
            </a:xfrm>
            <a:prstGeom prst="rect">
              <a:avLst/>
            </a:prstGeom>
          </p:spPr>
          <p:txBody>
            <a:bodyPr wrap="square" rtlCol="0">
              <a:spAutoFit/>
            </a:bodyPr>
            <a:lstStyle/>
            <a:p>
              <a:pPr algn="ctr"/>
              <a:r>
                <a:rPr lang="en-US" sz="800" dirty="0"/>
                <a:t>limit waste</a:t>
              </a:r>
              <a:endParaRPr lang="en-BE" sz="800" dirty="0"/>
            </a:p>
          </p:txBody>
        </p:sp>
        <p:pic>
          <p:nvPicPr>
            <p:cNvPr id="19" name="Picture 18" descr="A close up of a logo&#10;&#10;Description automatically generated">
              <a:extLst>
                <a:ext uri="{FF2B5EF4-FFF2-40B4-BE49-F238E27FC236}">
                  <a16:creationId xmlns:a16="http://schemas.microsoft.com/office/drawing/2014/main" id="{C0E40F04-51D1-440A-B748-26B2D31920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9337" y="2314042"/>
              <a:ext cx="506104" cy="506104"/>
            </a:xfrm>
            <a:prstGeom prst="rect">
              <a:avLst/>
            </a:prstGeom>
          </p:spPr>
        </p:pic>
        <p:sp>
          <p:nvSpPr>
            <p:cNvPr id="107" name="TextBox 106">
              <a:extLst>
                <a:ext uri="{FF2B5EF4-FFF2-40B4-BE49-F238E27FC236}">
                  <a16:creationId xmlns:a16="http://schemas.microsoft.com/office/drawing/2014/main" id="{41CE62BA-219C-4DE4-A980-E06F9DC8EDD7}"/>
                </a:ext>
              </a:extLst>
            </p:cNvPr>
            <p:cNvSpPr txBox="1"/>
            <p:nvPr/>
          </p:nvSpPr>
          <p:spPr>
            <a:xfrm>
              <a:off x="49680" y="2811958"/>
              <a:ext cx="993249" cy="215444"/>
            </a:xfrm>
            <a:prstGeom prst="rect">
              <a:avLst/>
            </a:prstGeom>
          </p:spPr>
          <p:txBody>
            <a:bodyPr wrap="square" rtlCol="0">
              <a:spAutoFit/>
            </a:bodyPr>
            <a:lstStyle/>
            <a:p>
              <a:pPr algn="ctr"/>
              <a:r>
                <a:rPr lang="en-US" sz="800" dirty="0"/>
                <a:t>more savings</a:t>
              </a:r>
              <a:endParaRPr lang="en-BE" sz="800" dirty="0"/>
            </a:p>
          </p:txBody>
        </p:sp>
        <p:pic>
          <p:nvPicPr>
            <p:cNvPr id="21" name="Picture 20" descr="A close up of a logo&#10;&#10;Description automatically generated">
              <a:extLst>
                <a:ext uri="{FF2B5EF4-FFF2-40B4-BE49-F238E27FC236}">
                  <a16:creationId xmlns:a16="http://schemas.microsoft.com/office/drawing/2014/main" id="{D026E3C8-A40B-44CD-B7A1-1B8E54D12B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6252" y="1429735"/>
              <a:ext cx="519541" cy="519541"/>
            </a:xfrm>
            <a:prstGeom prst="rect">
              <a:avLst/>
            </a:prstGeom>
          </p:spPr>
        </p:pic>
        <p:sp>
          <p:nvSpPr>
            <p:cNvPr id="110" name="TextBox 109">
              <a:extLst>
                <a:ext uri="{FF2B5EF4-FFF2-40B4-BE49-F238E27FC236}">
                  <a16:creationId xmlns:a16="http://schemas.microsoft.com/office/drawing/2014/main" id="{D9085FE2-8126-4BF8-82EA-EE3E980AD8D8}"/>
                </a:ext>
              </a:extLst>
            </p:cNvPr>
            <p:cNvSpPr txBox="1"/>
            <p:nvPr/>
          </p:nvSpPr>
          <p:spPr>
            <a:xfrm>
              <a:off x="32326" y="1933662"/>
              <a:ext cx="1020125" cy="215444"/>
            </a:xfrm>
            <a:prstGeom prst="rect">
              <a:avLst/>
            </a:prstGeom>
          </p:spPr>
          <p:txBody>
            <a:bodyPr wrap="square" rtlCol="0">
              <a:spAutoFit/>
            </a:bodyPr>
            <a:lstStyle/>
            <a:p>
              <a:pPr algn="ctr"/>
              <a:r>
                <a:rPr lang="en-US" sz="800" dirty="0"/>
                <a:t>buy more local</a:t>
              </a:r>
              <a:endParaRPr lang="en-BE" sz="800" dirty="0"/>
            </a:p>
          </p:txBody>
        </p:sp>
      </p:grpSp>
      <p:grpSp>
        <p:nvGrpSpPr>
          <p:cNvPr id="23" name="Group 22">
            <a:extLst>
              <a:ext uri="{FF2B5EF4-FFF2-40B4-BE49-F238E27FC236}">
                <a16:creationId xmlns:a16="http://schemas.microsoft.com/office/drawing/2014/main" id="{29CF1A7B-22C6-4230-A1BA-6A6B85E9C467}"/>
              </a:ext>
            </a:extLst>
          </p:cNvPr>
          <p:cNvGrpSpPr/>
          <p:nvPr/>
        </p:nvGrpSpPr>
        <p:grpSpPr>
          <a:xfrm>
            <a:off x="8476402" y="1826391"/>
            <a:ext cx="3682882" cy="859275"/>
            <a:chOff x="8476402" y="1826391"/>
            <a:chExt cx="3682882" cy="859275"/>
          </a:xfrm>
        </p:grpSpPr>
        <p:sp>
          <p:nvSpPr>
            <p:cNvPr id="178" name="TextBox 177">
              <a:extLst>
                <a:ext uri="{FF2B5EF4-FFF2-40B4-BE49-F238E27FC236}">
                  <a16:creationId xmlns:a16="http://schemas.microsoft.com/office/drawing/2014/main" id="{4D908980-53CE-4986-84B1-98226A7F87C0}"/>
                </a:ext>
              </a:extLst>
            </p:cNvPr>
            <p:cNvSpPr txBox="1"/>
            <p:nvPr/>
          </p:nvSpPr>
          <p:spPr>
            <a:xfrm>
              <a:off x="8476402" y="2300945"/>
              <a:ext cx="824492" cy="384721"/>
            </a:xfrm>
            <a:prstGeom prst="rect">
              <a:avLst/>
            </a:prstGeom>
          </p:spPr>
          <p:txBody>
            <a:bodyPr wrap="square" rtlCol="0">
              <a:spAutoFit/>
            </a:bodyPr>
            <a:lstStyle/>
            <a:p>
              <a:pPr algn="ctr"/>
              <a:r>
                <a:rPr lang="en-US" sz="1000" b="1"/>
                <a:t>20%</a:t>
              </a:r>
            </a:p>
            <a:p>
              <a:pPr algn="ctr"/>
              <a:r>
                <a:rPr lang="en-US" sz="900" b="1" i="1" err="1"/>
                <a:t>aff</a:t>
              </a:r>
              <a:r>
                <a:rPr lang="en-US" sz="900" b="1" i="1"/>
                <a:t>. 123 </a:t>
              </a:r>
              <a:endParaRPr lang="en-BE" sz="900" b="1"/>
            </a:p>
          </p:txBody>
        </p:sp>
        <p:sp>
          <p:nvSpPr>
            <p:cNvPr id="179" name="TextBox 178">
              <a:extLst>
                <a:ext uri="{FF2B5EF4-FFF2-40B4-BE49-F238E27FC236}">
                  <a16:creationId xmlns:a16="http://schemas.microsoft.com/office/drawing/2014/main" id="{D182F160-489F-4F2B-910D-824A16F9F17B}"/>
                </a:ext>
              </a:extLst>
            </p:cNvPr>
            <p:cNvSpPr txBox="1"/>
            <p:nvPr/>
          </p:nvSpPr>
          <p:spPr>
            <a:xfrm>
              <a:off x="9171143" y="2286202"/>
              <a:ext cx="824492" cy="384721"/>
            </a:xfrm>
            <a:prstGeom prst="rect">
              <a:avLst/>
            </a:prstGeom>
          </p:spPr>
          <p:txBody>
            <a:bodyPr wrap="square" rtlCol="0">
              <a:spAutoFit/>
            </a:bodyPr>
            <a:lstStyle/>
            <a:p>
              <a:pPr algn="ctr"/>
              <a:r>
                <a:rPr lang="en-US" sz="1000" b="1"/>
                <a:t>32%</a:t>
              </a:r>
            </a:p>
            <a:p>
              <a:pPr algn="ctr"/>
              <a:r>
                <a:rPr lang="en-US" sz="900" b="1" i="1" err="1"/>
                <a:t>aff</a:t>
              </a:r>
              <a:r>
                <a:rPr lang="en-US" sz="900" b="1" i="1"/>
                <a:t>. 110 </a:t>
              </a:r>
              <a:endParaRPr lang="en-BE" sz="900" b="1"/>
            </a:p>
          </p:txBody>
        </p:sp>
        <p:sp>
          <p:nvSpPr>
            <p:cNvPr id="180" name="TextBox 179">
              <a:extLst>
                <a:ext uri="{FF2B5EF4-FFF2-40B4-BE49-F238E27FC236}">
                  <a16:creationId xmlns:a16="http://schemas.microsoft.com/office/drawing/2014/main" id="{5A9D7816-1345-4238-BAEE-47D8D2C77AF0}"/>
                </a:ext>
              </a:extLst>
            </p:cNvPr>
            <p:cNvSpPr txBox="1"/>
            <p:nvPr/>
          </p:nvSpPr>
          <p:spPr>
            <a:xfrm>
              <a:off x="9975650" y="2300944"/>
              <a:ext cx="824492" cy="384721"/>
            </a:xfrm>
            <a:prstGeom prst="rect">
              <a:avLst/>
            </a:prstGeom>
          </p:spPr>
          <p:txBody>
            <a:bodyPr wrap="square" rtlCol="0">
              <a:spAutoFit/>
            </a:bodyPr>
            <a:lstStyle/>
            <a:p>
              <a:pPr algn="ctr"/>
              <a:r>
                <a:rPr lang="en-US" sz="1000" b="1"/>
                <a:t>38%</a:t>
              </a:r>
            </a:p>
            <a:p>
              <a:pPr algn="ctr"/>
              <a:r>
                <a:rPr lang="en-US" sz="900" b="1" i="1" err="1"/>
                <a:t>aff</a:t>
              </a:r>
              <a:r>
                <a:rPr lang="en-US" sz="900" b="1" i="1"/>
                <a:t>. 103 </a:t>
              </a:r>
              <a:endParaRPr lang="en-BE" sz="900" b="1"/>
            </a:p>
          </p:txBody>
        </p:sp>
        <p:sp>
          <p:nvSpPr>
            <p:cNvPr id="181" name="TextBox 180">
              <a:extLst>
                <a:ext uri="{FF2B5EF4-FFF2-40B4-BE49-F238E27FC236}">
                  <a16:creationId xmlns:a16="http://schemas.microsoft.com/office/drawing/2014/main" id="{84A2315F-CB2B-4CD0-AAAA-4F622AA9E5B6}"/>
                </a:ext>
              </a:extLst>
            </p:cNvPr>
            <p:cNvSpPr txBox="1"/>
            <p:nvPr/>
          </p:nvSpPr>
          <p:spPr>
            <a:xfrm>
              <a:off x="10711029" y="2298693"/>
              <a:ext cx="824492" cy="384721"/>
            </a:xfrm>
            <a:prstGeom prst="rect">
              <a:avLst/>
            </a:prstGeom>
          </p:spPr>
          <p:txBody>
            <a:bodyPr wrap="square" rtlCol="0">
              <a:spAutoFit/>
            </a:bodyPr>
            <a:lstStyle/>
            <a:p>
              <a:pPr algn="ctr"/>
              <a:r>
                <a:rPr lang="en-US" sz="1000" b="1"/>
                <a:t>27%</a:t>
              </a:r>
            </a:p>
            <a:p>
              <a:pPr algn="ctr"/>
              <a:r>
                <a:rPr lang="en-US" sz="900" b="1" i="1" err="1"/>
                <a:t>aff</a:t>
              </a:r>
              <a:r>
                <a:rPr lang="en-US" sz="900" b="1" i="1"/>
                <a:t>. 96 </a:t>
              </a:r>
              <a:endParaRPr lang="en-BE" sz="900" b="1"/>
            </a:p>
          </p:txBody>
        </p:sp>
        <p:sp>
          <p:nvSpPr>
            <p:cNvPr id="182" name="TextBox 181">
              <a:extLst>
                <a:ext uri="{FF2B5EF4-FFF2-40B4-BE49-F238E27FC236}">
                  <a16:creationId xmlns:a16="http://schemas.microsoft.com/office/drawing/2014/main" id="{82A73634-7D14-42B0-AC77-2952EDE80EFD}"/>
                </a:ext>
              </a:extLst>
            </p:cNvPr>
            <p:cNvSpPr txBox="1"/>
            <p:nvPr/>
          </p:nvSpPr>
          <p:spPr>
            <a:xfrm>
              <a:off x="11334792" y="2298693"/>
              <a:ext cx="824492" cy="384721"/>
            </a:xfrm>
            <a:prstGeom prst="rect">
              <a:avLst/>
            </a:prstGeom>
          </p:spPr>
          <p:txBody>
            <a:bodyPr wrap="square" rtlCol="0">
              <a:spAutoFit/>
            </a:bodyPr>
            <a:lstStyle/>
            <a:p>
              <a:pPr algn="ctr"/>
              <a:r>
                <a:rPr lang="en-US" sz="1000" b="1"/>
                <a:t>28%</a:t>
              </a:r>
            </a:p>
            <a:p>
              <a:pPr algn="ctr"/>
              <a:r>
                <a:rPr lang="en-US" sz="900" b="1" i="1" err="1"/>
                <a:t>aff</a:t>
              </a:r>
              <a:r>
                <a:rPr lang="en-US" sz="900" b="1" i="1"/>
                <a:t>. 94 </a:t>
              </a:r>
              <a:endParaRPr lang="en-BE" sz="900" b="1"/>
            </a:p>
          </p:txBody>
        </p:sp>
        <p:pic>
          <p:nvPicPr>
            <p:cNvPr id="111" name="Picture 110" descr="A close up of a logo&#10;&#10;Description automatically generated">
              <a:extLst>
                <a:ext uri="{FF2B5EF4-FFF2-40B4-BE49-F238E27FC236}">
                  <a16:creationId xmlns:a16="http://schemas.microsoft.com/office/drawing/2014/main" id="{F99A3719-347A-4000-97EE-DF8FC5B9E4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74080" y="1847408"/>
              <a:ext cx="429136" cy="429136"/>
            </a:xfrm>
            <a:prstGeom prst="rect">
              <a:avLst/>
            </a:prstGeom>
          </p:spPr>
        </p:pic>
        <p:pic>
          <p:nvPicPr>
            <p:cNvPr id="112" name="Picture 111" descr="A close up of a logo&#10;&#10;Description automatically generated">
              <a:extLst>
                <a:ext uri="{FF2B5EF4-FFF2-40B4-BE49-F238E27FC236}">
                  <a16:creationId xmlns:a16="http://schemas.microsoft.com/office/drawing/2014/main" id="{EB01DA42-917D-4025-A50E-C4E469B53B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43285" y="1844766"/>
              <a:ext cx="429136" cy="429136"/>
            </a:xfrm>
            <a:prstGeom prst="rect">
              <a:avLst/>
            </a:prstGeom>
          </p:spPr>
        </p:pic>
        <p:pic>
          <p:nvPicPr>
            <p:cNvPr id="113" name="Picture 112" descr="A close up of a logo&#10;&#10;Description automatically generated">
              <a:extLst>
                <a:ext uri="{FF2B5EF4-FFF2-40B4-BE49-F238E27FC236}">
                  <a16:creationId xmlns:a16="http://schemas.microsoft.com/office/drawing/2014/main" id="{FB6E2587-FE2E-46E2-A859-FB37C7EEF1F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6352" y="1826816"/>
              <a:ext cx="429136" cy="429136"/>
            </a:xfrm>
            <a:prstGeom prst="rect">
              <a:avLst/>
            </a:prstGeom>
          </p:spPr>
        </p:pic>
        <p:pic>
          <p:nvPicPr>
            <p:cNvPr id="114" name="Picture 113" descr="A close up of a logo&#10;&#10;Description automatically generated">
              <a:extLst>
                <a:ext uri="{FF2B5EF4-FFF2-40B4-BE49-F238E27FC236}">
                  <a16:creationId xmlns:a16="http://schemas.microsoft.com/office/drawing/2014/main" id="{8052398B-D0F8-4ADF-8A35-954F655CEA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83170" y="1841190"/>
              <a:ext cx="429137" cy="429137"/>
            </a:xfrm>
            <a:prstGeom prst="rect">
              <a:avLst/>
            </a:prstGeom>
          </p:spPr>
        </p:pic>
        <p:pic>
          <p:nvPicPr>
            <p:cNvPr id="115" name="Picture 114" descr="A close up of a logo&#10;&#10;Description automatically generated">
              <a:extLst>
                <a:ext uri="{FF2B5EF4-FFF2-40B4-BE49-F238E27FC236}">
                  <a16:creationId xmlns:a16="http://schemas.microsoft.com/office/drawing/2014/main" id="{D3688B45-6F52-44AA-BB9E-336DEA7A61B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509985" y="1826391"/>
              <a:ext cx="431650" cy="431650"/>
            </a:xfrm>
            <a:prstGeom prst="rect">
              <a:avLst/>
            </a:prstGeom>
          </p:spPr>
        </p:pic>
      </p:grpSp>
      <p:grpSp>
        <p:nvGrpSpPr>
          <p:cNvPr id="22" name="Group 21">
            <a:extLst>
              <a:ext uri="{FF2B5EF4-FFF2-40B4-BE49-F238E27FC236}">
                <a16:creationId xmlns:a16="http://schemas.microsoft.com/office/drawing/2014/main" id="{00995F30-23BB-4156-BF21-826D54AEBF3A}"/>
              </a:ext>
            </a:extLst>
          </p:cNvPr>
          <p:cNvGrpSpPr/>
          <p:nvPr/>
        </p:nvGrpSpPr>
        <p:grpSpPr>
          <a:xfrm>
            <a:off x="8483198" y="2667384"/>
            <a:ext cx="3682882" cy="843208"/>
            <a:chOff x="8483198" y="2667384"/>
            <a:chExt cx="3682882" cy="843208"/>
          </a:xfrm>
        </p:grpSpPr>
        <p:sp>
          <p:nvSpPr>
            <p:cNvPr id="153" name="TextBox 152">
              <a:extLst>
                <a:ext uri="{FF2B5EF4-FFF2-40B4-BE49-F238E27FC236}">
                  <a16:creationId xmlns:a16="http://schemas.microsoft.com/office/drawing/2014/main" id="{C613D24C-FC9C-4D9B-9BC9-81D5DE0C0752}"/>
                </a:ext>
              </a:extLst>
            </p:cNvPr>
            <p:cNvSpPr txBox="1"/>
            <p:nvPr/>
          </p:nvSpPr>
          <p:spPr>
            <a:xfrm>
              <a:off x="8483198" y="3125871"/>
              <a:ext cx="824492" cy="384721"/>
            </a:xfrm>
            <a:prstGeom prst="rect">
              <a:avLst/>
            </a:prstGeom>
          </p:spPr>
          <p:txBody>
            <a:bodyPr wrap="square" rtlCol="0">
              <a:spAutoFit/>
            </a:bodyPr>
            <a:lstStyle/>
            <a:p>
              <a:pPr algn="ctr"/>
              <a:r>
                <a:rPr lang="en-US" sz="1000" b="1"/>
                <a:t>32%</a:t>
              </a:r>
            </a:p>
            <a:p>
              <a:pPr algn="ctr"/>
              <a:r>
                <a:rPr lang="en-US" sz="900" b="1" i="1" err="1"/>
                <a:t>aff</a:t>
              </a:r>
              <a:r>
                <a:rPr lang="en-US" sz="900" b="1" i="1"/>
                <a:t>. 106 </a:t>
              </a:r>
              <a:endParaRPr lang="en-BE" sz="900" b="1"/>
            </a:p>
          </p:txBody>
        </p:sp>
        <p:sp>
          <p:nvSpPr>
            <p:cNvPr id="154" name="TextBox 153">
              <a:extLst>
                <a:ext uri="{FF2B5EF4-FFF2-40B4-BE49-F238E27FC236}">
                  <a16:creationId xmlns:a16="http://schemas.microsoft.com/office/drawing/2014/main" id="{1375C67A-6FC4-4244-A4BE-6FC4A6C17339}"/>
                </a:ext>
              </a:extLst>
            </p:cNvPr>
            <p:cNvSpPr txBox="1"/>
            <p:nvPr/>
          </p:nvSpPr>
          <p:spPr>
            <a:xfrm>
              <a:off x="9177939" y="3111128"/>
              <a:ext cx="824492" cy="384721"/>
            </a:xfrm>
            <a:prstGeom prst="rect">
              <a:avLst/>
            </a:prstGeom>
          </p:spPr>
          <p:txBody>
            <a:bodyPr wrap="square" rtlCol="0">
              <a:spAutoFit/>
            </a:bodyPr>
            <a:lstStyle/>
            <a:p>
              <a:pPr algn="ctr"/>
              <a:r>
                <a:rPr lang="en-US" sz="1000" b="1"/>
                <a:t>29%</a:t>
              </a:r>
            </a:p>
            <a:p>
              <a:pPr algn="ctr"/>
              <a:r>
                <a:rPr lang="en-US" sz="900" b="1" i="1" err="1"/>
                <a:t>aff</a:t>
              </a:r>
              <a:r>
                <a:rPr lang="en-US" sz="900" b="1" i="1"/>
                <a:t>. 104 </a:t>
              </a:r>
              <a:endParaRPr lang="en-BE" sz="900" b="1"/>
            </a:p>
          </p:txBody>
        </p:sp>
        <p:sp>
          <p:nvSpPr>
            <p:cNvPr id="155" name="TextBox 154">
              <a:extLst>
                <a:ext uri="{FF2B5EF4-FFF2-40B4-BE49-F238E27FC236}">
                  <a16:creationId xmlns:a16="http://schemas.microsoft.com/office/drawing/2014/main" id="{644671B2-BA77-409A-B1CC-D94B076A8BF6}"/>
                </a:ext>
              </a:extLst>
            </p:cNvPr>
            <p:cNvSpPr txBox="1"/>
            <p:nvPr/>
          </p:nvSpPr>
          <p:spPr>
            <a:xfrm>
              <a:off x="9982446" y="3125870"/>
              <a:ext cx="824492" cy="384721"/>
            </a:xfrm>
            <a:prstGeom prst="rect">
              <a:avLst/>
            </a:prstGeom>
          </p:spPr>
          <p:txBody>
            <a:bodyPr wrap="square" rtlCol="0">
              <a:spAutoFit/>
            </a:bodyPr>
            <a:lstStyle/>
            <a:p>
              <a:pPr algn="ctr"/>
              <a:r>
                <a:rPr lang="en-US" sz="1000" b="1"/>
                <a:t>36%</a:t>
              </a:r>
            </a:p>
            <a:p>
              <a:pPr algn="ctr"/>
              <a:r>
                <a:rPr lang="en-US" sz="900" b="1" i="1" err="1"/>
                <a:t>aff</a:t>
              </a:r>
              <a:r>
                <a:rPr lang="en-US" sz="900" b="1" i="1"/>
                <a:t>. 97 </a:t>
              </a:r>
              <a:endParaRPr lang="en-BE" sz="900" b="1"/>
            </a:p>
          </p:txBody>
        </p:sp>
        <p:sp>
          <p:nvSpPr>
            <p:cNvPr id="156" name="TextBox 155">
              <a:extLst>
                <a:ext uri="{FF2B5EF4-FFF2-40B4-BE49-F238E27FC236}">
                  <a16:creationId xmlns:a16="http://schemas.microsoft.com/office/drawing/2014/main" id="{17396E07-81A5-4DA3-AF87-D0D2393DB2D8}"/>
                </a:ext>
              </a:extLst>
            </p:cNvPr>
            <p:cNvSpPr txBox="1"/>
            <p:nvPr/>
          </p:nvSpPr>
          <p:spPr>
            <a:xfrm>
              <a:off x="10717825" y="3123619"/>
              <a:ext cx="824492" cy="384721"/>
            </a:xfrm>
            <a:prstGeom prst="rect">
              <a:avLst/>
            </a:prstGeom>
          </p:spPr>
          <p:txBody>
            <a:bodyPr wrap="square" rtlCol="0">
              <a:spAutoFit/>
            </a:bodyPr>
            <a:lstStyle/>
            <a:p>
              <a:pPr algn="ctr"/>
              <a:r>
                <a:rPr lang="en-US" sz="1000" b="1"/>
                <a:t>26%</a:t>
              </a:r>
            </a:p>
            <a:p>
              <a:pPr algn="ctr"/>
              <a:r>
                <a:rPr lang="en-US" sz="900" b="1" i="1" err="1"/>
                <a:t>aff</a:t>
              </a:r>
              <a:r>
                <a:rPr lang="en-US" sz="900" b="1" i="1"/>
                <a:t>. 90 </a:t>
              </a:r>
              <a:endParaRPr lang="en-BE" sz="900" b="1"/>
            </a:p>
          </p:txBody>
        </p:sp>
        <p:sp>
          <p:nvSpPr>
            <p:cNvPr id="157" name="TextBox 156">
              <a:extLst>
                <a:ext uri="{FF2B5EF4-FFF2-40B4-BE49-F238E27FC236}">
                  <a16:creationId xmlns:a16="http://schemas.microsoft.com/office/drawing/2014/main" id="{E6C22842-013F-4C33-B73D-9C4BD83288CA}"/>
                </a:ext>
              </a:extLst>
            </p:cNvPr>
            <p:cNvSpPr txBox="1"/>
            <p:nvPr/>
          </p:nvSpPr>
          <p:spPr>
            <a:xfrm>
              <a:off x="11341588" y="3123619"/>
              <a:ext cx="824492" cy="384721"/>
            </a:xfrm>
            <a:prstGeom prst="rect">
              <a:avLst/>
            </a:prstGeom>
          </p:spPr>
          <p:txBody>
            <a:bodyPr wrap="square" rtlCol="0">
              <a:spAutoFit/>
            </a:bodyPr>
            <a:lstStyle/>
            <a:p>
              <a:pPr algn="ctr"/>
              <a:r>
                <a:rPr lang="en-US" sz="1000" b="1"/>
                <a:t>13%</a:t>
              </a:r>
            </a:p>
            <a:p>
              <a:pPr algn="ctr"/>
              <a:r>
                <a:rPr lang="en-US" sz="900" b="1" i="1" err="1"/>
                <a:t>aff</a:t>
              </a:r>
              <a:r>
                <a:rPr lang="en-US" sz="900" b="1" i="1"/>
                <a:t>. 77 </a:t>
              </a:r>
              <a:endParaRPr lang="en-BE" sz="900" b="1"/>
            </a:p>
          </p:txBody>
        </p:sp>
        <p:pic>
          <p:nvPicPr>
            <p:cNvPr id="116" name="Picture 115" descr="A close up of a logo&#10;&#10;Description automatically generated">
              <a:extLst>
                <a:ext uri="{FF2B5EF4-FFF2-40B4-BE49-F238E27FC236}">
                  <a16:creationId xmlns:a16="http://schemas.microsoft.com/office/drawing/2014/main" id="{9089DE82-6C2B-466F-A8F0-9FFBAC93E1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94468" y="2685599"/>
              <a:ext cx="429136" cy="429136"/>
            </a:xfrm>
            <a:prstGeom prst="rect">
              <a:avLst/>
            </a:prstGeom>
          </p:spPr>
        </p:pic>
        <p:pic>
          <p:nvPicPr>
            <p:cNvPr id="117" name="Picture 116" descr="A close up of a logo&#10;&#10;Description automatically generated">
              <a:extLst>
                <a:ext uri="{FF2B5EF4-FFF2-40B4-BE49-F238E27FC236}">
                  <a16:creationId xmlns:a16="http://schemas.microsoft.com/office/drawing/2014/main" id="{75879AB2-5C79-4F28-BEBD-6FC3CE4534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30008" y="2676715"/>
              <a:ext cx="429136" cy="429136"/>
            </a:xfrm>
            <a:prstGeom prst="rect">
              <a:avLst/>
            </a:prstGeom>
          </p:spPr>
        </p:pic>
        <p:pic>
          <p:nvPicPr>
            <p:cNvPr id="118" name="Picture 117" descr="A close up of a logo&#10;&#10;Description automatically generated">
              <a:extLst>
                <a:ext uri="{FF2B5EF4-FFF2-40B4-BE49-F238E27FC236}">
                  <a16:creationId xmlns:a16="http://schemas.microsoft.com/office/drawing/2014/main" id="{24B6240A-BEEF-423A-BC59-2E37604260A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6352" y="2667384"/>
              <a:ext cx="429136" cy="429136"/>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C788F418-276C-430A-AD76-AB80332B0A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29686" y="2723930"/>
              <a:ext cx="429137" cy="429137"/>
            </a:xfrm>
            <a:prstGeom prst="rect">
              <a:avLst/>
            </a:prstGeom>
          </p:spPr>
        </p:pic>
        <p:pic>
          <p:nvPicPr>
            <p:cNvPr id="120" name="Picture 119" descr="A close up of a logo&#10;&#10;Description automatically generated">
              <a:extLst>
                <a:ext uri="{FF2B5EF4-FFF2-40B4-BE49-F238E27FC236}">
                  <a16:creationId xmlns:a16="http://schemas.microsoft.com/office/drawing/2014/main" id="{8FA69BBE-05D3-4892-A9D7-E241A431738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52417" y="2676715"/>
              <a:ext cx="431650" cy="431650"/>
            </a:xfrm>
            <a:prstGeom prst="rect">
              <a:avLst/>
            </a:prstGeom>
          </p:spPr>
        </p:pic>
      </p:grpSp>
      <p:grpSp>
        <p:nvGrpSpPr>
          <p:cNvPr id="24" name="Group 23">
            <a:extLst>
              <a:ext uri="{FF2B5EF4-FFF2-40B4-BE49-F238E27FC236}">
                <a16:creationId xmlns:a16="http://schemas.microsoft.com/office/drawing/2014/main" id="{1493944A-40EE-4C81-877F-250AA0D98B35}"/>
              </a:ext>
            </a:extLst>
          </p:cNvPr>
          <p:cNvGrpSpPr/>
          <p:nvPr/>
        </p:nvGrpSpPr>
        <p:grpSpPr>
          <a:xfrm>
            <a:off x="8450866" y="3693934"/>
            <a:ext cx="3738166" cy="852335"/>
            <a:chOff x="8450866" y="3693934"/>
            <a:chExt cx="3738166" cy="852335"/>
          </a:xfrm>
        </p:grpSpPr>
        <p:sp>
          <p:nvSpPr>
            <p:cNvPr id="188" name="TextBox 187">
              <a:extLst>
                <a:ext uri="{FF2B5EF4-FFF2-40B4-BE49-F238E27FC236}">
                  <a16:creationId xmlns:a16="http://schemas.microsoft.com/office/drawing/2014/main" id="{AB2392B5-21D7-40B5-9489-76549A64F5B8}"/>
                </a:ext>
              </a:extLst>
            </p:cNvPr>
            <p:cNvSpPr txBox="1"/>
            <p:nvPr/>
          </p:nvSpPr>
          <p:spPr>
            <a:xfrm>
              <a:off x="8450866" y="4161548"/>
              <a:ext cx="824492" cy="384721"/>
            </a:xfrm>
            <a:prstGeom prst="rect">
              <a:avLst/>
            </a:prstGeom>
          </p:spPr>
          <p:txBody>
            <a:bodyPr wrap="square" rtlCol="0">
              <a:spAutoFit/>
            </a:bodyPr>
            <a:lstStyle/>
            <a:p>
              <a:pPr algn="ctr"/>
              <a:r>
                <a:rPr lang="en-US" sz="1000" b="1"/>
                <a:t>37%</a:t>
              </a:r>
            </a:p>
            <a:p>
              <a:pPr algn="ctr"/>
              <a:r>
                <a:rPr lang="en-US" sz="900" b="1" i="1" err="1"/>
                <a:t>aff</a:t>
              </a:r>
              <a:r>
                <a:rPr lang="en-US" sz="900" b="1" i="1"/>
                <a:t>. 124</a:t>
              </a:r>
              <a:endParaRPr lang="en-BE" sz="900" b="1"/>
            </a:p>
          </p:txBody>
        </p:sp>
        <p:sp>
          <p:nvSpPr>
            <p:cNvPr id="189" name="TextBox 188">
              <a:extLst>
                <a:ext uri="{FF2B5EF4-FFF2-40B4-BE49-F238E27FC236}">
                  <a16:creationId xmlns:a16="http://schemas.microsoft.com/office/drawing/2014/main" id="{CD941DC2-EFFC-466F-AB68-6B03664D894F}"/>
                </a:ext>
              </a:extLst>
            </p:cNvPr>
            <p:cNvSpPr txBox="1"/>
            <p:nvPr/>
          </p:nvSpPr>
          <p:spPr>
            <a:xfrm>
              <a:off x="9145607" y="4146805"/>
              <a:ext cx="824492" cy="384721"/>
            </a:xfrm>
            <a:prstGeom prst="rect">
              <a:avLst/>
            </a:prstGeom>
          </p:spPr>
          <p:txBody>
            <a:bodyPr wrap="square" rtlCol="0">
              <a:spAutoFit/>
            </a:bodyPr>
            <a:lstStyle/>
            <a:p>
              <a:pPr algn="ctr"/>
              <a:r>
                <a:rPr lang="en-US" sz="1000" b="1"/>
                <a:t>30%</a:t>
              </a:r>
            </a:p>
            <a:p>
              <a:pPr algn="ctr"/>
              <a:r>
                <a:rPr lang="en-US" sz="900" b="1" i="1" err="1"/>
                <a:t>aff</a:t>
              </a:r>
              <a:r>
                <a:rPr lang="en-US" sz="900" b="1" i="1"/>
                <a:t>. 110 </a:t>
              </a:r>
              <a:endParaRPr lang="en-BE" sz="900" b="1"/>
            </a:p>
          </p:txBody>
        </p:sp>
        <p:sp>
          <p:nvSpPr>
            <p:cNvPr id="190" name="TextBox 189">
              <a:extLst>
                <a:ext uri="{FF2B5EF4-FFF2-40B4-BE49-F238E27FC236}">
                  <a16:creationId xmlns:a16="http://schemas.microsoft.com/office/drawing/2014/main" id="{78127627-9CE7-4615-878B-EE2EED7D249D}"/>
                </a:ext>
              </a:extLst>
            </p:cNvPr>
            <p:cNvSpPr txBox="1"/>
            <p:nvPr/>
          </p:nvSpPr>
          <p:spPr>
            <a:xfrm>
              <a:off x="9950114" y="4161547"/>
              <a:ext cx="824492" cy="384721"/>
            </a:xfrm>
            <a:prstGeom prst="rect">
              <a:avLst/>
            </a:prstGeom>
          </p:spPr>
          <p:txBody>
            <a:bodyPr wrap="square" rtlCol="0">
              <a:spAutoFit/>
            </a:bodyPr>
            <a:lstStyle/>
            <a:p>
              <a:pPr algn="ctr"/>
              <a:r>
                <a:rPr lang="en-US" sz="1000" b="1"/>
                <a:t>31%</a:t>
              </a:r>
            </a:p>
            <a:p>
              <a:pPr algn="ctr"/>
              <a:r>
                <a:rPr lang="en-US" sz="900" b="1" i="1" err="1"/>
                <a:t>aff</a:t>
              </a:r>
              <a:r>
                <a:rPr lang="en-US" sz="900" b="1" i="1"/>
                <a:t>. 106 </a:t>
              </a:r>
              <a:endParaRPr lang="en-BE" sz="900" b="1"/>
            </a:p>
          </p:txBody>
        </p:sp>
        <p:sp>
          <p:nvSpPr>
            <p:cNvPr id="191" name="TextBox 190">
              <a:extLst>
                <a:ext uri="{FF2B5EF4-FFF2-40B4-BE49-F238E27FC236}">
                  <a16:creationId xmlns:a16="http://schemas.microsoft.com/office/drawing/2014/main" id="{F4AA5CBA-A375-47FF-8C5F-38B1CBD68BFC}"/>
                </a:ext>
              </a:extLst>
            </p:cNvPr>
            <p:cNvSpPr txBox="1"/>
            <p:nvPr/>
          </p:nvSpPr>
          <p:spPr>
            <a:xfrm>
              <a:off x="10685493" y="4159296"/>
              <a:ext cx="824492" cy="384721"/>
            </a:xfrm>
            <a:prstGeom prst="rect">
              <a:avLst/>
            </a:prstGeom>
          </p:spPr>
          <p:txBody>
            <a:bodyPr wrap="square" rtlCol="0">
              <a:spAutoFit/>
            </a:bodyPr>
            <a:lstStyle/>
            <a:p>
              <a:pPr algn="ctr"/>
              <a:r>
                <a:rPr lang="en-US" sz="1000" b="1"/>
                <a:t>17%</a:t>
              </a:r>
            </a:p>
            <a:p>
              <a:pPr algn="ctr"/>
              <a:r>
                <a:rPr lang="en-US" sz="900" b="1" i="1" err="1"/>
                <a:t>aff</a:t>
              </a:r>
              <a:r>
                <a:rPr lang="en-US" sz="900" b="1" i="1"/>
                <a:t>. 105 </a:t>
              </a:r>
              <a:endParaRPr lang="en-BE" sz="900" b="1"/>
            </a:p>
          </p:txBody>
        </p:sp>
        <p:sp>
          <p:nvSpPr>
            <p:cNvPr id="192" name="TextBox 191">
              <a:extLst>
                <a:ext uri="{FF2B5EF4-FFF2-40B4-BE49-F238E27FC236}">
                  <a16:creationId xmlns:a16="http://schemas.microsoft.com/office/drawing/2014/main" id="{7EA4BBF4-B85A-4C1D-AC9C-D22C4ACDAA76}"/>
                </a:ext>
              </a:extLst>
            </p:cNvPr>
            <p:cNvSpPr txBox="1"/>
            <p:nvPr/>
          </p:nvSpPr>
          <p:spPr>
            <a:xfrm>
              <a:off x="11364540" y="4160421"/>
              <a:ext cx="824492" cy="384721"/>
            </a:xfrm>
            <a:prstGeom prst="rect">
              <a:avLst/>
            </a:prstGeom>
          </p:spPr>
          <p:txBody>
            <a:bodyPr wrap="square" rtlCol="0">
              <a:spAutoFit/>
            </a:bodyPr>
            <a:lstStyle/>
            <a:p>
              <a:pPr algn="ctr"/>
              <a:r>
                <a:rPr lang="en-US" sz="1000" b="1"/>
                <a:t>34%</a:t>
              </a:r>
            </a:p>
            <a:p>
              <a:pPr algn="ctr"/>
              <a:r>
                <a:rPr lang="en-US" sz="900" b="1" i="1" err="1"/>
                <a:t>aff</a:t>
              </a:r>
              <a:r>
                <a:rPr lang="en-US" sz="900" b="1" i="1"/>
                <a:t>. 94 </a:t>
              </a:r>
              <a:endParaRPr lang="en-BE" sz="900" b="1"/>
            </a:p>
          </p:txBody>
        </p:sp>
        <p:pic>
          <p:nvPicPr>
            <p:cNvPr id="121" name="Picture 120" descr="A close up of a logo&#10;&#10;Description automatically generated">
              <a:extLst>
                <a:ext uri="{FF2B5EF4-FFF2-40B4-BE49-F238E27FC236}">
                  <a16:creationId xmlns:a16="http://schemas.microsoft.com/office/drawing/2014/main" id="{B25E601A-CCD4-44F7-B433-B8C60D25D4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40308" y="3715098"/>
              <a:ext cx="429136" cy="429136"/>
            </a:xfrm>
            <a:prstGeom prst="rect">
              <a:avLst/>
            </a:prstGeom>
          </p:spPr>
        </p:pic>
        <p:pic>
          <p:nvPicPr>
            <p:cNvPr id="122" name="Picture 121" descr="A close up of a logo&#10;&#10;Description automatically generated">
              <a:extLst>
                <a:ext uri="{FF2B5EF4-FFF2-40B4-BE49-F238E27FC236}">
                  <a16:creationId xmlns:a16="http://schemas.microsoft.com/office/drawing/2014/main" id="{943A4577-996D-4183-A4A1-D49CD96532F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10739" y="3717669"/>
              <a:ext cx="429136" cy="429136"/>
            </a:xfrm>
            <a:prstGeom prst="rect">
              <a:avLst/>
            </a:prstGeom>
          </p:spPr>
        </p:pic>
        <p:pic>
          <p:nvPicPr>
            <p:cNvPr id="123" name="Picture 122" descr="A close up of a logo&#10;&#10;Description automatically generated">
              <a:extLst>
                <a:ext uri="{FF2B5EF4-FFF2-40B4-BE49-F238E27FC236}">
                  <a16:creationId xmlns:a16="http://schemas.microsoft.com/office/drawing/2014/main" id="{5BE020B6-3AC5-4C3A-BF2C-EFAACA1A88F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528163" y="3715587"/>
              <a:ext cx="429136" cy="429136"/>
            </a:xfrm>
            <a:prstGeom prst="rect">
              <a:avLst/>
            </a:prstGeom>
          </p:spPr>
        </p:pic>
        <p:pic>
          <p:nvPicPr>
            <p:cNvPr id="124" name="Picture 123" descr="A close up of a logo&#10;&#10;Description automatically generated">
              <a:extLst>
                <a:ext uri="{FF2B5EF4-FFF2-40B4-BE49-F238E27FC236}">
                  <a16:creationId xmlns:a16="http://schemas.microsoft.com/office/drawing/2014/main" id="{8D40443F-7F42-4302-B343-BB54A1D1B2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29686" y="3741149"/>
              <a:ext cx="429137" cy="429137"/>
            </a:xfrm>
            <a:prstGeom prst="rect">
              <a:avLst/>
            </a:prstGeom>
          </p:spPr>
        </p:pic>
        <p:pic>
          <p:nvPicPr>
            <p:cNvPr id="125" name="Picture 124" descr="A close up of a logo&#10;&#10;Description automatically generated">
              <a:extLst>
                <a:ext uri="{FF2B5EF4-FFF2-40B4-BE49-F238E27FC236}">
                  <a16:creationId xmlns:a16="http://schemas.microsoft.com/office/drawing/2014/main" id="{67471B2F-EF59-412E-A49E-2583F0EEC09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52417" y="3693934"/>
              <a:ext cx="431650" cy="431650"/>
            </a:xfrm>
            <a:prstGeom prst="rect">
              <a:avLst/>
            </a:prstGeom>
          </p:spPr>
        </p:pic>
      </p:grpSp>
      <p:grpSp>
        <p:nvGrpSpPr>
          <p:cNvPr id="25" name="Group 24">
            <a:extLst>
              <a:ext uri="{FF2B5EF4-FFF2-40B4-BE49-F238E27FC236}">
                <a16:creationId xmlns:a16="http://schemas.microsoft.com/office/drawing/2014/main" id="{D02C6459-DECC-4496-AEF7-8EADB51DE595}"/>
              </a:ext>
            </a:extLst>
          </p:cNvPr>
          <p:cNvGrpSpPr/>
          <p:nvPr/>
        </p:nvGrpSpPr>
        <p:grpSpPr>
          <a:xfrm>
            <a:off x="8433954" y="4617813"/>
            <a:ext cx="3710244" cy="828601"/>
            <a:chOff x="8433954" y="4617813"/>
            <a:chExt cx="3710244" cy="828601"/>
          </a:xfrm>
        </p:grpSpPr>
        <p:sp>
          <p:nvSpPr>
            <p:cNvPr id="198" name="TextBox 197">
              <a:extLst>
                <a:ext uri="{FF2B5EF4-FFF2-40B4-BE49-F238E27FC236}">
                  <a16:creationId xmlns:a16="http://schemas.microsoft.com/office/drawing/2014/main" id="{D420A1AA-91E2-40F2-B81E-1EB9E075AEB9}"/>
                </a:ext>
              </a:extLst>
            </p:cNvPr>
            <p:cNvSpPr txBox="1"/>
            <p:nvPr/>
          </p:nvSpPr>
          <p:spPr>
            <a:xfrm>
              <a:off x="8433954" y="5061693"/>
              <a:ext cx="824492" cy="384721"/>
            </a:xfrm>
            <a:prstGeom prst="rect">
              <a:avLst/>
            </a:prstGeom>
          </p:spPr>
          <p:txBody>
            <a:bodyPr wrap="square" rtlCol="0">
              <a:spAutoFit/>
            </a:bodyPr>
            <a:lstStyle/>
            <a:p>
              <a:pPr algn="ctr"/>
              <a:r>
                <a:rPr lang="en-US" sz="1000" b="1"/>
                <a:t>38%</a:t>
              </a:r>
            </a:p>
            <a:p>
              <a:pPr algn="ctr"/>
              <a:r>
                <a:rPr lang="en-US" sz="900" b="1" i="1" err="1"/>
                <a:t>aff</a:t>
              </a:r>
              <a:r>
                <a:rPr lang="en-US" sz="900" b="1" i="1"/>
                <a:t>. 127 </a:t>
              </a:r>
              <a:endParaRPr lang="en-BE" sz="900" b="1"/>
            </a:p>
          </p:txBody>
        </p:sp>
        <p:sp>
          <p:nvSpPr>
            <p:cNvPr id="199" name="TextBox 198">
              <a:extLst>
                <a:ext uri="{FF2B5EF4-FFF2-40B4-BE49-F238E27FC236}">
                  <a16:creationId xmlns:a16="http://schemas.microsoft.com/office/drawing/2014/main" id="{16B0104E-3CA3-4D00-B3B0-F27C230983F4}"/>
                </a:ext>
              </a:extLst>
            </p:cNvPr>
            <p:cNvSpPr txBox="1"/>
            <p:nvPr/>
          </p:nvSpPr>
          <p:spPr>
            <a:xfrm>
              <a:off x="9128695" y="5046950"/>
              <a:ext cx="824492" cy="384721"/>
            </a:xfrm>
            <a:prstGeom prst="rect">
              <a:avLst/>
            </a:prstGeom>
          </p:spPr>
          <p:txBody>
            <a:bodyPr wrap="square" rtlCol="0">
              <a:spAutoFit/>
            </a:bodyPr>
            <a:lstStyle/>
            <a:p>
              <a:pPr algn="ctr"/>
              <a:r>
                <a:rPr lang="en-US" sz="1000" b="1"/>
                <a:t>28%</a:t>
              </a:r>
            </a:p>
            <a:p>
              <a:pPr algn="ctr"/>
              <a:r>
                <a:rPr lang="en-US" sz="900" b="1" i="1" err="1"/>
                <a:t>aff</a:t>
              </a:r>
              <a:r>
                <a:rPr lang="en-US" sz="900" b="1" i="1"/>
                <a:t>. 95 </a:t>
              </a:r>
              <a:endParaRPr lang="en-BE" sz="900" b="1"/>
            </a:p>
          </p:txBody>
        </p:sp>
        <p:sp>
          <p:nvSpPr>
            <p:cNvPr id="200" name="TextBox 199">
              <a:extLst>
                <a:ext uri="{FF2B5EF4-FFF2-40B4-BE49-F238E27FC236}">
                  <a16:creationId xmlns:a16="http://schemas.microsoft.com/office/drawing/2014/main" id="{9EFCF6B6-DF23-4451-81D9-7C9F72FD82F4}"/>
                </a:ext>
              </a:extLst>
            </p:cNvPr>
            <p:cNvSpPr txBox="1"/>
            <p:nvPr/>
          </p:nvSpPr>
          <p:spPr>
            <a:xfrm>
              <a:off x="9933202" y="5061692"/>
              <a:ext cx="824492" cy="384721"/>
            </a:xfrm>
            <a:prstGeom prst="rect">
              <a:avLst/>
            </a:prstGeom>
          </p:spPr>
          <p:txBody>
            <a:bodyPr wrap="square" rtlCol="0">
              <a:spAutoFit/>
            </a:bodyPr>
            <a:lstStyle/>
            <a:p>
              <a:pPr algn="ctr"/>
              <a:r>
                <a:rPr lang="en-US" sz="1000" b="1"/>
                <a:t>25%</a:t>
              </a:r>
            </a:p>
            <a:p>
              <a:pPr algn="ctr"/>
              <a:r>
                <a:rPr lang="en-US" sz="900" b="1" i="1" err="1"/>
                <a:t>aff</a:t>
              </a:r>
              <a:r>
                <a:rPr lang="en-US" sz="900" b="1" i="1"/>
                <a:t>. 89 </a:t>
              </a:r>
              <a:endParaRPr lang="en-BE" sz="900" b="1"/>
            </a:p>
          </p:txBody>
        </p:sp>
        <p:sp>
          <p:nvSpPr>
            <p:cNvPr id="201" name="TextBox 200">
              <a:extLst>
                <a:ext uri="{FF2B5EF4-FFF2-40B4-BE49-F238E27FC236}">
                  <a16:creationId xmlns:a16="http://schemas.microsoft.com/office/drawing/2014/main" id="{9FDE5A91-4DCC-4213-B4C6-4226DAEC0115}"/>
                </a:ext>
              </a:extLst>
            </p:cNvPr>
            <p:cNvSpPr txBox="1"/>
            <p:nvPr/>
          </p:nvSpPr>
          <p:spPr>
            <a:xfrm>
              <a:off x="10668581" y="5059441"/>
              <a:ext cx="824492" cy="384721"/>
            </a:xfrm>
            <a:prstGeom prst="rect">
              <a:avLst/>
            </a:prstGeom>
          </p:spPr>
          <p:txBody>
            <a:bodyPr wrap="square" rtlCol="0">
              <a:spAutoFit/>
            </a:bodyPr>
            <a:lstStyle/>
            <a:p>
              <a:pPr algn="ctr"/>
              <a:r>
                <a:rPr lang="en-US" sz="1000" b="1"/>
                <a:t>29%</a:t>
              </a:r>
            </a:p>
            <a:p>
              <a:pPr algn="ctr"/>
              <a:r>
                <a:rPr lang="en-US" sz="900" b="1" i="1" err="1"/>
                <a:t>aff</a:t>
              </a:r>
              <a:r>
                <a:rPr lang="en-US" sz="900" b="1" i="1"/>
                <a:t>. 78 </a:t>
              </a:r>
              <a:endParaRPr lang="en-BE" sz="900" b="1"/>
            </a:p>
          </p:txBody>
        </p:sp>
        <p:sp>
          <p:nvSpPr>
            <p:cNvPr id="202" name="TextBox 201">
              <a:extLst>
                <a:ext uri="{FF2B5EF4-FFF2-40B4-BE49-F238E27FC236}">
                  <a16:creationId xmlns:a16="http://schemas.microsoft.com/office/drawing/2014/main" id="{58637D2D-5984-47E3-8BF6-0E57745DBCE4}"/>
                </a:ext>
              </a:extLst>
            </p:cNvPr>
            <p:cNvSpPr txBox="1"/>
            <p:nvPr/>
          </p:nvSpPr>
          <p:spPr>
            <a:xfrm>
              <a:off x="11319706" y="5059441"/>
              <a:ext cx="824492" cy="384721"/>
            </a:xfrm>
            <a:prstGeom prst="rect">
              <a:avLst/>
            </a:prstGeom>
          </p:spPr>
          <p:txBody>
            <a:bodyPr wrap="square" rtlCol="0">
              <a:spAutoFit/>
            </a:bodyPr>
            <a:lstStyle/>
            <a:p>
              <a:pPr algn="ctr"/>
              <a:r>
                <a:rPr lang="en-US" sz="1000" b="1"/>
                <a:t>11%</a:t>
              </a:r>
            </a:p>
            <a:p>
              <a:pPr algn="ctr"/>
              <a:r>
                <a:rPr lang="en-US" sz="900" b="1" i="1" err="1"/>
                <a:t>aff</a:t>
              </a:r>
              <a:r>
                <a:rPr lang="en-US" sz="900" b="1" i="1"/>
                <a:t>. 66 </a:t>
              </a:r>
              <a:endParaRPr lang="en-BE" sz="900" b="1"/>
            </a:p>
          </p:txBody>
        </p:sp>
        <p:pic>
          <p:nvPicPr>
            <p:cNvPr id="128" name="Picture 127" descr="A close up of a logo&#10;&#10;Description automatically generated">
              <a:extLst>
                <a:ext uri="{FF2B5EF4-FFF2-40B4-BE49-F238E27FC236}">
                  <a16:creationId xmlns:a16="http://schemas.microsoft.com/office/drawing/2014/main" id="{02956695-4FE4-43AE-84F0-61082183B2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31214" y="4631911"/>
              <a:ext cx="429136" cy="429136"/>
            </a:xfrm>
            <a:prstGeom prst="rect">
              <a:avLst/>
            </a:prstGeom>
          </p:spPr>
        </p:pic>
        <p:pic>
          <p:nvPicPr>
            <p:cNvPr id="129" name="Picture 128" descr="A close up of a logo&#10;&#10;Description automatically generated">
              <a:extLst>
                <a:ext uri="{FF2B5EF4-FFF2-40B4-BE49-F238E27FC236}">
                  <a16:creationId xmlns:a16="http://schemas.microsoft.com/office/drawing/2014/main" id="{153B94C0-A691-449E-BA5C-AE69C87B6D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33227" y="4634762"/>
              <a:ext cx="429136" cy="429136"/>
            </a:xfrm>
            <a:prstGeom prst="rect">
              <a:avLst/>
            </a:prstGeom>
          </p:spPr>
        </p:pic>
        <p:pic>
          <p:nvPicPr>
            <p:cNvPr id="130" name="Picture 129" descr="A close up of a logo&#10;&#10;Description automatically generated">
              <a:extLst>
                <a:ext uri="{FF2B5EF4-FFF2-40B4-BE49-F238E27FC236}">
                  <a16:creationId xmlns:a16="http://schemas.microsoft.com/office/drawing/2014/main" id="{40A4CAD7-67B2-4565-829A-461611A8EA6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79294" y="4632765"/>
              <a:ext cx="429136" cy="429136"/>
            </a:xfrm>
            <a:prstGeom prst="rect">
              <a:avLst/>
            </a:prstGeom>
          </p:spPr>
        </p:pic>
        <p:pic>
          <p:nvPicPr>
            <p:cNvPr id="131" name="Picture 130" descr="A close up of a logo&#10;&#10;Description automatically generated">
              <a:extLst>
                <a:ext uri="{FF2B5EF4-FFF2-40B4-BE49-F238E27FC236}">
                  <a16:creationId xmlns:a16="http://schemas.microsoft.com/office/drawing/2014/main" id="{A19D8D3E-880B-410C-8A25-71C8CB6454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07817" y="4617813"/>
              <a:ext cx="429137" cy="429137"/>
            </a:xfrm>
            <a:prstGeom prst="rect">
              <a:avLst/>
            </a:prstGeom>
          </p:spPr>
        </p:pic>
        <p:pic>
          <p:nvPicPr>
            <p:cNvPr id="136" name="Picture 135" descr="A close up of a logo&#10;&#10;Description automatically generated">
              <a:extLst>
                <a:ext uri="{FF2B5EF4-FFF2-40B4-BE49-F238E27FC236}">
                  <a16:creationId xmlns:a16="http://schemas.microsoft.com/office/drawing/2014/main" id="{3ED1AC74-15D5-456B-9EAE-050FFA64FD2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46316" y="4619186"/>
              <a:ext cx="431650" cy="431650"/>
            </a:xfrm>
            <a:prstGeom prst="rect">
              <a:avLst/>
            </a:prstGeom>
          </p:spPr>
        </p:pic>
      </p:grpSp>
      <p:pic>
        <p:nvPicPr>
          <p:cNvPr id="138" name="Picture 137" descr="A close up of a logo&#10;&#10;Description automatically generated">
            <a:extLst>
              <a:ext uri="{FF2B5EF4-FFF2-40B4-BE49-F238E27FC236}">
                <a16:creationId xmlns:a16="http://schemas.microsoft.com/office/drawing/2014/main" id="{0559F998-8986-4F91-9295-5AF523C620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33227" y="5500006"/>
            <a:ext cx="429136" cy="429136"/>
          </a:xfrm>
          <a:prstGeom prst="rect">
            <a:avLst/>
          </a:prstGeom>
        </p:spPr>
      </p:pic>
      <p:pic>
        <p:nvPicPr>
          <p:cNvPr id="139" name="Picture 138" descr="A close up of a logo&#10;&#10;Description automatically generated">
            <a:extLst>
              <a:ext uri="{FF2B5EF4-FFF2-40B4-BE49-F238E27FC236}">
                <a16:creationId xmlns:a16="http://schemas.microsoft.com/office/drawing/2014/main" id="{633BD956-352F-49A4-99F7-4AF77CF0514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37419" y="5509889"/>
            <a:ext cx="429136" cy="429136"/>
          </a:xfrm>
          <a:prstGeom prst="rect">
            <a:avLst/>
          </a:prstGeom>
        </p:spPr>
      </p:pic>
      <p:pic>
        <p:nvPicPr>
          <p:cNvPr id="141" name="Picture 140" descr="A close up of a logo&#10;&#10;Description automatically generated">
            <a:extLst>
              <a:ext uri="{FF2B5EF4-FFF2-40B4-BE49-F238E27FC236}">
                <a16:creationId xmlns:a16="http://schemas.microsoft.com/office/drawing/2014/main" id="{9CA6F2D2-BA6C-4D98-8EEE-F605583D0E6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57164" y="5515773"/>
            <a:ext cx="429136" cy="429136"/>
          </a:xfrm>
          <a:prstGeom prst="rect">
            <a:avLst/>
          </a:prstGeom>
        </p:spPr>
      </p:pic>
      <p:pic>
        <p:nvPicPr>
          <p:cNvPr id="142" name="Picture 141" descr="A close up of a logo&#10;&#10;Description automatically generated">
            <a:extLst>
              <a:ext uri="{FF2B5EF4-FFF2-40B4-BE49-F238E27FC236}">
                <a16:creationId xmlns:a16="http://schemas.microsoft.com/office/drawing/2014/main" id="{6BE480AD-2684-4C4C-AC6F-E664A638341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07817" y="5500005"/>
            <a:ext cx="429137" cy="429137"/>
          </a:xfrm>
          <a:prstGeom prst="rect">
            <a:avLst/>
          </a:prstGeom>
        </p:spPr>
      </p:pic>
      <p:pic>
        <p:nvPicPr>
          <p:cNvPr id="143" name="Picture 142" descr="A close up of a logo&#10;&#10;Description automatically generated">
            <a:extLst>
              <a:ext uri="{FF2B5EF4-FFF2-40B4-BE49-F238E27FC236}">
                <a16:creationId xmlns:a16="http://schemas.microsoft.com/office/drawing/2014/main" id="{061651E5-3FB3-4123-9763-49F37C81764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87295" y="5515773"/>
            <a:ext cx="431650" cy="431650"/>
          </a:xfrm>
          <a:prstGeom prst="rect">
            <a:avLst/>
          </a:prstGeom>
        </p:spPr>
      </p:pic>
      <p:sp>
        <p:nvSpPr>
          <p:cNvPr id="158" name="TextBox 157">
            <a:extLst>
              <a:ext uri="{FF2B5EF4-FFF2-40B4-BE49-F238E27FC236}">
                <a16:creationId xmlns:a16="http://schemas.microsoft.com/office/drawing/2014/main" id="{BDF8DF05-12AC-44CE-8CF1-7341E62D28D1}"/>
              </a:ext>
            </a:extLst>
          </p:cNvPr>
          <p:cNvSpPr txBox="1"/>
          <p:nvPr/>
        </p:nvSpPr>
        <p:spPr>
          <a:xfrm>
            <a:off x="65315" y="1254799"/>
            <a:ext cx="6381000" cy="307777"/>
          </a:xfrm>
          <a:prstGeom prst="rect">
            <a:avLst/>
          </a:prstGeom>
        </p:spPr>
        <p:txBody>
          <a:bodyPr wrap="square" rtlCol="0">
            <a:spAutoFit/>
          </a:bodyPr>
          <a:lstStyle/>
          <a:p>
            <a:r>
              <a:rPr lang="en-US" sz="1400" i="1" dirty="0"/>
              <a:t>What do you think will change in your future consumption after the lockdown?</a:t>
            </a:r>
          </a:p>
        </p:txBody>
      </p:sp>
    </p:spTree>
    <p:extLst>
      <p:ext uri="{BB962C8B-B14F-4D97-AF65-F5344CB8AC3E}">
        <p14:creationId xmlns:p14="http://schemas.microsoft.com/office/powerpoint/2010/main" val="2283726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9F26A-8CBD-4FC1-8BBC-FFC529A43588}"/>
              </a:ext>
            </a:extLst>
          </p:cNvPr>
          <p:cNvSpPr>
            <a:spLocks noGrp="1"/>
          </p:cNvSpPr>
          <p:nvPr>
            <p:ph type="body" idx="1"/>
          </p:nvPr>
        </p:nvSpPr>
        <p:spPr/>
        <p:txBody>
          <a:bodyPr/>
          <a:lstStyle/>
          <a:p>
            <a:endParaRPr lang="fr-BE"/>
          </a:p>
        </p:txBody>
      </p:sp>
      <p:sp>
        <p:nvSpPr>
          <p:cNvPr id="3" name="Text Placeholder 2">
            <a:extLst>
              <a:ext uri="{FF2B5EF4-FFF2-40B4-BE49-F238E27FC236}">
                <a16:creationId xmlns:a16="http://schemas.microsoft.com/office/drawing/2014/main" id="{487C88CC-0A6C-4B68-A100-D65EC04E2D03}"/>
              </a:ext>
            </a:extLst>
          </p:cNvPr>
          <p:cNvSpPr>
            <a:spLocks noGrp="1"/>
          </p:cNvSpPr>
          <p:nvPr>
            <p:ph type="body" sz="quarter" idx="10"/>
          </p:nvPr>
        </p:nvSpPr>
        <p:spPr>
          <a:xfrm>
            <a:off x="626269" y="692487"/>
            <a:ext cx="11343082" cy="376985"/>
          </a:xfrm>
        </p:spPr>
        <p:txBody>
          <a:bodyPr/>
          <a:lstStyle/>
          <a:p>
            <a:r>
              <a:rPr lang="fr-BE" dirty="0"/>
              <a:t>HOW GEN Y &amp; GEN Z CHANGED THEIR BUYING HABITS</a:t>
            </a:r>
          </a:p>
        </p:txBody>
      </p:sp>
      <p:graphicFrame>
        <p:nvGraphicFramePr>
          <p:cNvPr id="6" name="Chart 5">
            <a:extLst>
              <a:ext uri="{FF2B5EF4-FFF2-40B4-BE49-F238E27FC236}">
                <a16:creationId xmlns:a16="http://schemas.microsoft.com/office/drawing/2014/main" id="{D1D3E615-3878-4230-B3D7-E0C5F60D5DFD}"/>
              </a:ext>
            </a:extLst>
          </p:cNvPr>
          <p:cNvGraphicFramePr>
            <a:graphicFrameLocks/>
          </p:cNvGraphicFramePr>
          <p:nvPr/>
        </p:nvGraphicFramePr>
        <p:xfrm>
          <a:off x="0" y="1595528"/>
          <a:ext cx="4968000" cy="24480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CFF9D2F2-49AD-42E0-B09B-8A2F175C1960}"/>
              </a:ext>
            </a:extLst>
          </p:cNvPr>
          <p:cNvSpPr txBox="1"/>
          <p:nvPr/>
        </p:nvSpPr>
        <p:spPr>
          <a:xfrm>
            <a:off x="65315" y="1502226"/>
            <a:ext cx="3452327" cy="307777"/>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black"/>
                </a:solidFill>
                <a:effectLst/>
                <a:uLnTx/>
                <a:uFillTx/>
                <a:latin typeface="Arial"/>
                <a:ea typeface="+mn-ea"/>
                <a:cs typeface="+mn-cs"/>
              </a:rPr>
              <a:t>Your </a:t>
            </a:r>
            <a:r>
              <a:rPr kumimoji="0" lang="fr-BE" sz="1400" b="1" i="1" u="none" strike="noStrike" kern="1200" cap="none" spc="0" normalizeH="0" baseline="0" noProof="0" dirty="0" err="1">
                <a:ln>
                  <a:noFill/>
                </a:ln>
                <a:solidFill>
                  <a:prstClr val="black"/>
                </a:solidFill>
                <a:effectLst/>
                <a:uLnTx/>
                <a:uFillTx/>
                <a:latin typeface="Arial"/>
                <a:ea typeface="+mn-ea"/>
                <a:cs typeface="+mn-cs"/>
              </a:rPr>
              <a:t>consumption</a:t>
            </a:r>
            <a:r>
              <a:rPr kumimoji="0" lang="fr-BE" sz="1400" b="0" i="1" u="none" strike="noStrike" kern="1200" cap="none" spc="0" normalizeH="0" baseline="0" noProof="0" dirty="0">
                <a:ln>
                  <a:noFill/>
                </a:ln>
                <a:solidFill>
                  <a:prstClr val="black"/>
                </a:solidFill>
                <a:effectLst/>
                <a:uLnTx/>
                <a:uFillTx/>
                <a:latin typeface="Arial"/>
                <a:ea typeface="+mn-ea"/>
                <a:cs typeface="+mn-cs"/>
              </a:rPr>
              <a:t> </a:t>
            </a:r>
            <a:r>
              <a:rPr kumimoji="0" lang="fr-BE" sz="1400" b="0" i="1" u="none" strike="noStrike" kern="1200" cap="none" spc="0" normalizeH="0" baseline="0" noProof="0" dirty="0" err="1">
                <a:ln>
                  <a:noFill/>
                </a:ln>
                <a:solidFill>
                  <a:prstClr val="black"/>
                </a:solidFill>
                <a:effectLst/>
                <a:uLnTx/>
                <a:uFillTx/>
                <a:latin typeface="Arial"/>
                <a:ea typeface="+mn-ea"/>
                <a:cs typeface="+mn-cs"/>
              </a:rPr>
              <a:t>is</a:t>
            </a:r>
            <a:r>
              <a:rPr kumimoji="0" lang="fr-BE" sz="1400" b="0" i="1" u="none" strike="noStrike" kern="1200" cap="none" spc="0" normalizeH="0" baseline="0" noProof="0" dirty="0">
                <a:ln>
                  <a:noFill/>
                </a:ln>
                <a:solidFill>
                  <a:prstClr val="black"/>
                </a:solidFill>
                <a:effectLst/>
                <a:uLnTx/>
                <a:uFillTx/>
                <a:latin typeface="Arial"/>
                <a:ea typeface="+mn-ea"/>
                <a:cs typeface="+mn-cs"/>
              </a:rPr>
              <a:t>….</a:t>
            </a:r>
          </a:p>
        </p:txBody>
      </p:sp>
      <p:grpSp>
        <p:nvGrpSpPr>
          <p:cNvPr id="98" name="Group 97">
            <a:extLst>
              <a:ext uri="{FF2B5EF4-FFF2-40B4-BE49-F238E27FC236}">
                <a16:creationId xmlns:a16="http://schemas.microsoft.com/office/drawing/2014/main" id="{B4776BE6-F312-449C-B39E-49F935C9C00F}"/>
              </a:ext>
            </a:extLst>
          </p:cNvPr>
          <p:cNvGrpSpPr/>
          <p:nvPr/>
        </p:nvGrpSpPr>
        <p:grpSpPr>
          <a:xfrm>
            <a:off x="5760000" y="1201401"/>
            <a:ext cx="7000712" cy="1330532"/>
            <a:chOff x="5785973" y="1591926"/>
            <a:chExt cx="7000712" cy="1330532"/>
          </a:xfrm>
        </p:grpSpPr>
        <p:grpSp>
          <p:nvGrpSpPr>
            <p:cNvPr id="90" name="Group 89">
              <a:extLst>
                <a:ext uri="{FF2B5EF4-FFF2-40B4-BE49-F238E27FC236}">
                  <a16:creationId xmlns:a16="http://schemas.microsoft.com/office/drawing/2014/main" id="{47589CF2-FAB8-4693-9AB8-EF179E2429B3}"/>
                </a:ext>
              </a:extLst>
            </p:cNvPr>
            <p:cNvGrpSpPr/>
            <p:nvPr/>
          </p:nvGrpSpPr>
          <p:grpSpPr>
            <a:xfrm>
              <a:off x="6352475" y="1591926"/>
              <a:ext cx="6434210" cy="1330532"/>
              <a:chOff x="6511957" y="1324119"/>
              <a:chExt cx="6434210" cy="1330532"/>
            </a:xfrm>
          </p:grpSpPr>
          <p:sp>
            <p:nvSpPr>
              <p:cNvPr id="91" name="Rectangle 8">
                <a:extLst>
                  <a:ext uri="{FF2B5EF4-FFF2-40B4-BE49-F238E27FC236}">
                    <a16:creationId xmlns:a16="http://schemas.microsoft.com/office/drawing/2014/main" id="{4950328D-7100-4658-8BE3-2DE87325D4F5}"/>
                  </a:ext>
                </a:extLst>
              </p:cNvPr>
              <p:cNvSpPr/>
              <p:nvPr/>
            </p:nvSpPr>
            <p:spPr>
              <a:xfrm>
                <a:off x="6511957" y="1536519"/>
                <a:ext cx="5616000" cy="1118132"/>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TextBox 48">
                <a:extLst>
                  <a:ext uri="{FF2B5EF4-FFF2-40B4-BE49-F238E27FC236}">
                    <a16:creationId xmlns:a16="http://schemas.microsoft.com/office/drawing/2014/main" id="{7025AF1F-C0CA-4187-8DDB-1C495E904890}"/>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18-34 </a:t>
                </a:r>
                <a:r>
                  <a:rPr kumimoji="0" lang="en-US" sz="1400" b="1" i="0" u="none" strike="noStrike" kern="1200" cap="none" spc="0" normalizeH="0" baseline="0" noProof="0" dirty="0" err="1">
                    <a:ln>
                      <a:noFill/>
                    </a:ln>
                    <a:solidFill>
                      <a:prstClr val="black"/>
                    </a:solidFill>
                    <a:effectLst/>
                    <a:uLnTx/>
                    <a:uFillTx/>
                    <a:latin typeface="Arial"/>
                    <a:ea typeface="+mn-ea"/>
                    <a:cs typeface="+mn-cs"/>
                  </a:rPr>
                  <a:t>y.o</a:t>
                </a:r>
                <a:r>
                  <a:rPr kumimoji="0" lang="en-US" sz="1400" b="1" i="0" u="none" strike="noStrike" kern="1200" cap="none" spc="0" normalizeH="0" baseline="0" noProof="0" dirty="0">
                    <a:ln>
                      <a:noFill/>
                    </a:ln>
                    <a:solidFill>
                      <a:prstClr val="black"/>
                    </a:solidFill>
                    <a:effectLst/>
                    <a:uLnTx/>
                    <a:uFillTx/>
                    <a:latin typeface="Arial"/>
                    <a:ea typeface="+mn-ea"/>
                    <a:cs typeface="+mn-cs"/>
                  </a:rPr>
                  <a:t>. ARE BOOKWORMS </a:t>
                </a:r>
              </a:p>
            </p:txBody>
          </p:sp>
          <p:sp>
            <p:nvSpPr>
              <p:cNvPr id="93" name="Rectangle 7">
                <a:extLst>
                  <a:ext uri="{FF2B5EF4-FFF2-40B4-BE49-F238E27FC236}">
                    <a16:creationId xmlns:a16="http://schemas.microsoft.com/office/drawing/2014/main" id="{E74125EC-0CE1-4586-A79B-A524962FACF8}"/>
                  </a:ext>
                </a:extLst>
              </p:cNvPr>
              <p:cNvSpPr/>
              <p:nvPr/>
            </p:nvSpPr>
            <p:spPr>
              <a:xfrm>
                <a:off x="6910487" y="1583319"/>
                <a:ext cx="533361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Nearly </a:t>
                </a:r>
                <a:r>
                  <a:rPr kumimoji="0" lang="en-US" sz="1400" b="1" i="0" u="none" strike="noStrike" kern="1200" cap="none" spc="0" normalizeH="0" baseline="0" noProof="0" dirty="0">
                    <a:ln>
                      <a:noFill/>
                    </a:ln>
                    <a:solidFill>
                      <a:prstClr val="black"/>
                    </a:solidFill>
                    <a:effectLst/>
                    <a:uLnTx/>
                    <a:uFillTx/>
                    <a:latin typeface="Arial"/>
                    <a:ea typeface="+mn-ea"/>
                    <a:cs typeface="+mn-cs"/>
                  </a:rPr>
                  <a:t>1 out of 4 adults between 18 and 34 </a:t>
                </a:r>
                <a:r>
                  <a:rPr kumimoji="0" lang="en-US" sz="1400" b="1"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bought more </a:t>
                </a:r>
                <a:r>
                  <a:rPr kumimoji="0" lang="en-US" sz="1400" b="1" i="0" u="none" strike="noStrike" kern="1200" cap="none" spc="0" normalizeH="0" baseline="0" noProof="0" dirty="0">
                    <a:ln>
                      <a:noFill/>
                    </a:ln>
                    <a:solidFill>
                      <a:prstClr val="black"/>
                    </a:solidFill>
                    <a:effectLst/>
                    <a:uLnTx/>
                    <a:uFillTx/>
                    <a:latin typeface="Arial"/>
                    <a:ea typeface="+mn-ea"/>
                    <a:cs typeface="+mn-cs"/>
                  </a:rPr>
                  <a:t>books</a:t>
                </a:r>
                <a:r>
                  <a:rPr kumimoji="0" lang="en-US" sz="1400" b="0" i="0" u="none" strike="noStrike" kern="1200" cap="none" spc="0" normalizeH="0" baseline="0" noProof="0" dirty="0">
                    <a:ln>
                      <a:noFill/>
                    </a:ln>
                    <a:solidFill>
                      <a:prstClr val="black"/>
                    </a:solidFill>
                    <a:effectLst/>
                    <a:uLnTx/>
                    <a:uFillTx/>
                    <a:latin typeface="Arial"/>
                    <a:ea typeface="+mn-ea"/>
                    <a:cs typeface="+mn-cs"/>
                  </a:rPr>
                  <a:t> and </a:t>
                </a:r>
                <a:r>
                  <a:rPr kumimoji="0" lang="en-US" sz="1400" b="1" i="0" u="none" strike="noStrike" kern="1200" cap="none" spc="0" normalizeH="0" baseline="0" noProof="0" dirty="0">
                    <a:ln>
                      <a:noFill/>
                    </a:ln>
                    <a:solidFill>
                      <a:prstClr val="black"/>
                    </a:solidFill>
                    <a:effectLst/>
                    <a:uLnTx/>
                    <a:uFillTx/>
                    <a:latin typeface="Arial"/>
                    <a:ea typeface="+mn-ea"/>
                    <a:cs typeface="+mn-cs"/>
                  </a:rPr>
                  <a:t>cultural products</a:t>
                </a:r>
                <a:r>
                  <a:rPr kumimoji="0" lang="en-US" sz="1400" b="0" i="0" u="none" strike="noStrike" kern="1200" cap="none" spc="0" normalizeH="0" baseline="0" noProof="0" dirty="0">
                    <a:ln>
                      <a:noFill/>
                    </a:ln>
                    <a:solidFill>
                      <a:prstClr val="black"/>
                    </a:solidFill>
                    <a:effectLst/>
                    <a:uLnTx/>
                    <a:uFillTx/>
                    <a:latin typeface="Arial"/>
                    <a:ea typeface="+mn-ea"/>
                    <a:cs typeface="+mn-cs"/>
                  </a:rPr>
                  <a:t>. Bol.com (37%) &amp; Amazon (21%) scored as the most useful (non-food) retailers within this age group</a:t>
                </a:r>
              </a:p>
            </p:txBody>
          </p:sp>
        </p:grpSp>
        <p:grpSp>
          <p:nvGrpSpPr>
            <p:cNvPr id="97" name="Group 96">
              <a:extLst>
                <a:ext uri="{FF2B5EF4-FFF2-40B4-BE49-F238E27FC236}">
                  <a16:creationId xmlns:a16="http://schemas.microsoft.com/office/drawing/2014/main" id="{75BC4B2C-BF03-46F6-8C27-04D128A59583}"/>
                </a:ext>
              </a:extLst>
            </p:cNvPr>
            <p:cNvGrpSpPr>
              <a:grpSpLocks noChangeAspect="1"/>
            </p:cNvGrpSpPr>
            <p:nvPr/>
          </p:nvGrpSpPr>
          <p:grpSpPr>
            <a:xfrm>
              <a:off x="5785973" y="1879329"/>
              <a:ext cx="936000" cy="936000"/>
              <a:chOff x="6481079" y="1595902"/>
              <a:chExt cx="864000" cy="864000"/>
            </a:xfrm>
          </p:grpSpPr>
          <p:sp>
            <p:nvSpPr>
              <p:cNvPr id="95" name="Oval 94">
                <a:extLst>
                  <a:ext uri="{FF2B5EF4-FFF2-40B4-BE49-F238E27FC236}">
                    <a16:creationId xmlns:a16="http://schemas.microsoft.com/office/drawing/2014/main" id="{C9F8FD65-5F5A-41FD-B147-2372664AED42}"/>
                  </a:ext>
                </a:extLst>
              </p:cNvPr>
              <p:cNvSpPr>
                <a:spLocks noChangeAspect="1"/>
              </p:cNvSpPr>
              <p:nvPr/>
            </p:nvSpPr>
            <p:spPr>
              <a:xfrm>
                <a:off x="6481079" y="1595902"/>
                <a:ext cx="864000" cy="864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45" name="Group 44">
                <a:extLst>
                  <a:ext uri="{FF2B5EF4-FFF2-40B4-BE49-F238E27FC236}">
                    <a16:creationId xmlns:a16="http://schemas.microsoft.com/office/drawing/2014/main" id="{2A6D6C18-1631-4201-BBBB-D1D937DDD776}"/>
                  </a:ext>
                </a:extLst>
              </p:cNvPr>
              <p:cNvGrpSpPr>
                <a:grpSpLocks noChangeAspect="1"/>
              </p:cNvGrpSpPr>
              <p:nvPr/>
            </p:nvGrpSpPr>
            <p:grpSpPr>
              <a:xfrm>
                <a:off x="6550537" y="1832637"/>
                <a:ext cx="697388" cy="432000"/>
                <a:chOff x="4308732" y="3380017"/>
                <a:chExt cx="813619" cy="504000"/>
              </a:xfrm>
            </p:grpSpPr>
            <p:pic>
              <p:nvPicPr>
                <p:cNvPr id="35" name="Picture 34" descr="A close up of a logo&#10;&#10;Description automatically generated">
                  <a:extLst>
                    <a:ext uri="{FF2B5EF4-FFF2-40B4-BE49-F238E27FC236}">
                      <a16:creationId xmlns:a16="http://schemas.microsoft.com/office/drawing/2014/main" id="{929FA941-511D-4D6F-B070-D8BFC9BB630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8138" t="6695" r="8685" b="20286"/>
                <a:stretch/>
              </p:blipFill>
              <p:spPr>
                <a:xfrm>
                  <a:off x="4308732" y="3452017"/>
                  <a:ext cx="492101" cy="432000"/>
                </a:xfrm>
                <a:prstGeom prst="rect">
                  <a:avLst/>
                </a:prstGeom>
              </p:spPr>
            </p:pic>
            <p:pic>
              <p:nvPicPr>
                <p:cNvPr id="37" name="Picture 36" descr="A close up of a logo&#10;&#10;Description automatically generated">
                  <a:extLst>
                    <a:ext uri="{FF2B5EF4-FFF2-40B4-BE49-F238E27FC236}">
                      <a16:creationId xmlns:a16="http://schemas.microsoft.com/office/drawing/2014/main" id="{3F7E1849-835F-4947-8213-B11E200F9010}"/>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7505" t="10098" r="8004" b="24712"/>
                <a:stretch/>
              </p:blipFill>
              <p:spPr>
                <a:xfrm>
                  <a:off x="4749090" y="3380017"/>
                  <a:ext cx="373261" cy="288000"/>
                </a:xfrm>
                <a:prstGeom prst="rect">
                  <a:avLst/>
                </a:prstGeom>
              </p:spPr>
            </p:pic>
          </p:grpSp>
        </p:grpSp>
      </p:grpSp>
      <p:sp>
        <p:nvSpPr>
          <p:cNvPr id="61" name="TextBox 60">
            <a:extLst>
              <a:ext uri="{FF2B5EF4-FFF2-40B4-BE49-F238E27FC236}">
                <a16:creationId xmlns:a16="http://schemas.microsoft.com/office/drawing/2014/main" id="{0861A00F-00E6-444F-B2B5-F4E99E7F4301}"/>
              </a:ext>
            </a:extLst>
          </p:cNvPr>
          <p:cNvSpPr txBox="1"/>
          <p:nvPr/>
        </p:nvSpPr>
        <p:spPr>
          <a:xfrm>
            <a:off x="227411" y="3807943"/>
            <a:ext cx="5645907" cy="52322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How does this COVID19 situation </a:t>
            </a:r>
            <a:r>
              <a:rPr kumimoji="0" lang="en-US" sz="1400" b="1" i="1" u="none" strike="noStrike" kern="1200" cap="none" spc="0" normalizeH="0" baseline="0" noProof="0" dirty="0">
                <a:ln>
                  <a:noFill/>
                </a:ln>
                <a:solidFill>
                  <a:prstClr val="black"/>
                </a:solidFill>
                <a:effectLst/>
                <a:uLnTx/>
                <a:uFillTx/>
                <a:latin typeface="Arial"/>
                <a:ea typeface="+mn-ea"/>
                <a:cs typeface="+mn-cs"/>
              </a:rPr>
              <a:t>change your buying behavior? </a:t>
            </a:r>
            <a:r>
              <a:rPr kumimoji="0" lang="en-US" sz="1400" b="0" i="1" u="none" strike="noStrike" kern="1200" cap="none" spc="0" normalizeH="0" baseline="0" noProof="0" dirty="0">
                <a:ln>
                  <a:noFill/>
                </a:ln>
                <a:solidFill>
                  <a:prstClr val="black"/>
                </a:solidFill>
                <a:effectLst/>
                <a:uLnTx/>
                <a:uFillTx/>
                <a:latin typeface="Arial"/>
                <a:ea typeface="+mn-ea"/>
                <a:cs typeface="+mn-cs"/>
              </a:rPr>
              <a:t>You do …</a:t>
            </a:r>
            <a:endParaRPr kumimoji="0" lang="fr-BE" sz="1400" b="0" i="1" u="none" strike="noStrike" kern="1200" cap="none" spc="0" normalizeH="0" baseline="0" noProof="0" dirty="0">
              <a:ln>
                <a:noFill/>
              </a:ln>
              <a:solidFill>
                <a:prstClr val="black"/>
              </a:solidFill>
              <a:effectLst/>
              <a:uLnTx/>
              <a:uFillTx/>
              <a:latin typeface="Arial"/>
              <a:ea typeface="+mn-ea"/>
              <a:cs typeface="+mn-cs"/>
            </a:endParaRPr>
          </a:p>
        </p:txBody>
      </p:sp>
      <p:grpSp>
        <p:nvGrpSpPr>
          <p:cNvPr id="87" name="Group 86">
            <a:extLst>
              <a:ext uri="{FF2B5EF4-FFF2-40B4-BE49-F238E27FC236}">
                <a16:creationId xmlns:a16="http://schemas.microsoft.com/office/drawing/2014/main" id="{07804905-EF7F-4DFC-A564-F28DCDA70649}"/>
              </a:ext>
            </a:extLst>
          </p:cNvPr>
          <p:cNvGrpSpPr/>
          <p:nvPr/>
        </p:nvGrpSpPr>
        <p:grpSpPr>
          <a:xfrm>
            <a:off x="130499" y="4464000"/>
            <a:ext cx="5529732" cy="684000"/>
            <a:chOff x="130499" y="4428000"/>
            <a:chExt cx="5529732" cy="684000"/>
          </a:xfrm>
        </p:grpSpPr>
        <p:grpSp>
          <p:nvGrpSpPr>
            <p:cNvPr id="50" name="Group 49">
              <a:extLst>
                <a:ext uri="{FF2B5EF4-FFF2-40B4-BE49-F238E27FC236}">
                  <a16:creationId xmlns:a16="http://schemas.microsoft.com/office/drawing/2014/main" id="{AC617B4C-0658-492C-861F-4D6B96EF1996}"/>
                </a:ext>
              </a:extLst>
            </p:cNvPr>
            <p:cNvGrpSpPr/>
            <p:nvPr/>
          </p:nvGrpSpPr>
          <p:grpSpPr>
            <a:xfrm>
              <a:off x="130499" y="4428000"/>
              <a:ext cx="2747671" cy="684000"/>
              <a:chOff x="475732" y="4458980"/>
              <a:chExt cx="2747671" cy="684000"/>
            </a:xfrm>
          </p:grpSpPr>
          <p:grpSp>
            <p:nvGrpSpPr>
              <p:cNvPr id="49" name="Group 48">
                <a:extLst>
                  <a:ext uri="{FF2B5EF4-FFF2-40B4-BE49-F238E27FC236}">
                    <a16:creationId xmlns:a16="http://schemas.microsoft.com/office/drawing/2014/main" id="{40A6D412-02AA-4811-B1E3-BC3C856044A7}"/>
                  </a:ext>
                </a:extLst>
              </p:cNvPr>
              <p:cNvGrpSpPr/>
              <p:nvPr/>
            </p:nvGrpSpPr>
            <p:grpSpPr>
              <a:xfrm>
                <a:off x="971502" y="4458980"/>
                <a:ext cx="2251901" cy="684000"/>
                <a:chOff x="8284810" y="3702763"/>
                <a:chExt cx="2302424" cy="684000"/>
              </a:xfrm>
            </p:grpSpPr>
            <p:sp>
              <p:nvSpPr>
                <p:cNvPr id="66" name="Rectangle 8">
                  <a:extLst>
                    <a:ext uri="{FF2B5EF4-FFF2-40B4-BE49-F238E27FC236}">
                      <a16:creationId xmlns:a16="http://schemas.microsoft.com/office/drawing/2014/main" id="{04362BEE-FEEF-471C-A15B-E1C6C857D4FC}"/>
                    </a:ext>
                  </a:extLst>
                </p:cNvPr>
                <p:cNvSpPr/>
                <p:nvPr/>
              </p:nvSpPr>
              <p:spPr>
                <a:xfrm>
                  <a:off x="8284810" y="3702763"/>
                  <a:ext cx="1766771" cy="684000"/>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Rectangle 7">
                  <a:extLst>
                    <a:ext uri="{FF2B5EF4-FFF2-40B4-BE49-F238E27FC236}">
                      <a16:creationId xmlns:a16="http://schemas.microsoft.com/office/drawing/2014/main" id="{A34604E2-1E8F-4296-9105-35BB43FAC542}"/>
                    </a:ext>
                  </a:extLst>
                </p:cNvPr>
                <p:cNvSpPr/>
                <p:nvPr/>
              </p:nvSpPr>
              <p:spPr>
                <a:xfrm>
                  <a:off x="8438809" y="3814881"/>
                  <a:ext cx="2148425" cy="415498"/>
                </a:xfrm>
                <a:prstGeom prst="rect">
                  <a:avLst/>
                </a:prstGeom>
              </p:spPr>
              <p:txBody>
                <a:bodyPr wrap="square" lIns="18000" tIns="0" rIns="36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buy more </a:t>
                  </a:r>
                  <a:r>
                    <a:rPr kumimoji="0" lang="en-US" sz="1200" b="1" i="0" u="none" strike="noStrike" kern="1200" cap="none" spc="0" normalizeH="0" baseline="0" noProof="0" dirty="0">
                      <a:ln>
                        <a:noFill/>
                      </a:ln>
                      <a:solidFill>
                        <a:prstClr val="black"/>
                      </a:solidFill>
                      <a:effectLst/>
                      <a:uLnTx/>
                      <a:uFillTx/>
                      <a:latin typeface="Arial"/>
                      <a:ea typeface="+mn-ea"/>
                      <a:cs typeface="+mn-cs"/>
                    </a:rPr>
                    <a:t>books</a:t>
                  </a:r>
                  <a:r>
                    <a:rPr kumimoji="0" lang="en-US" sz="1200" b="0" i="0" u="none" strike="noStrike" kern="1200" cap="none" spc="0" normalizeH="0" baseline="0" noProof="0" dirty="0">
                      <a:ln>
                        <a:noFill/>
                      </a:ln>
                      <a:solidFill>
                        <a:prstClr val="black"/>
                      </a:solidFill>
                      <a:effectLst/>
                      <a:uLnTx/>
                      <a:uFillTx/>
                      <a:latin typeface="Arial"/>
                      <a:ea typeface="+mn-ea"/>
                      <a:cs typeface="+mn-cs"/>
                    </a:rPr>
                    <a: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cultural</a:t>
                  </a:r>
                  <a:r>
                    <a:rPr kumimoji="0" lang="en-US" sz="1200" b="0" i="0" u="none" strike="noStrike" kern="1200" cap="none" spc="0" normalizeH="0" baseline="0" noProof="0" dirty="0">
                      <a:ln>
                        <a:noFill/>
                      </a:ln>
                      <a:solidFill>
                        <a:prstClr val="black"/>
                      </a:solidFill>
                      <a:effectLst/>
                      <a:uLnTx/>
                      <a:uFillTx/>
                      <a:latin typeface="Arial"/>
                      <a:ea typeface="+mn-ea"/>
                      <a:cs typeface="+mn-cs"/>
                    </a:rPr>
                    <a:t> products</a:t>
                  </a:r>
                </a:p>
              </p:txBody>
            </p:sp>
          </p:grpSp>
          <p:sp>
            <p:nvSpPr>
              <p:cNvPr id="62" name="Oval 61">
                <a:extLst>
                  <a:ext uri="{FF2B5EF4-FFF2-40B4-BE49-F238E27FC236}">
                    <a16:creationId xmlns:a16="http://schemas.microsoft.com/office/drawing/2014/main" id="{1C4D42C4-9863-4B1C-BA65-6090D01BC557}"/>
                  </a:ext>
                </a:extLst>
              </p:cNvPr>
              <p:cNvSpPr>
                <a:spLocks noChangeAspect="1"/>
              </p:cNvSpPr>
              <p:nvPr/>
            </p:nvSpPr>
            <p:spPr>
              <a:xfrm>
                <a:off x="475732" y="4485649"/>
                <a:ext cx="612000" cy="612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lIns="7200" tIns="7200" rIns="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14%</a:t>
                </a:r>
                <a:endParaRPr kumimoji="0" lang="en-BE" sz="16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3D3B5006-AC6D-4B02-8A1F-992C1FEBF0C1}"/>
                </a:ext>
              </a:extLst>
            </p:cNvPr>
            <p:cNvGrpSpPr/>
            <p:nvPr/>
          </p:nvGrpSpPr>
          <p:grpSpPr>
            <a:xfrm>
              <a:off x="2912560" y="4428000"/>
              <a:ext cx="2747671" cy="684000"/>
              <a:chOff x="475732" y="4458980"/>
              <a:chExt cx="2747671" cy="684000"/>
            </a:xfrm>
          </p:grpSpPr>
          <p:grpSp>
            <p:nvGrpSpPr>
              <p:cNvPr id="72" name="Group 71">
                <a:extLst>
                  <a:ext uri="{FF2B5EF4-FFF2-40B4-BE49-F238E27FC236}">
                    <a16:creationId xmlns:a16="http://schemas.microsoft.com/office/drawing/2014/main" id="{B4EF289B-3F28-4847-B058-E1658C209481}"/>
                  </a:ext>
                </a:extLst>
              </p:cNvPr>
              <p:cNvGrpSpPr/>
              <p:nvPr/>
            </p:nvGrpSpPr>
            <p:grpSpPr>
              <a:xfrm>
                <a:off x="971502" y="4458980"/>
                <a:ext cx="2251901" cy="684000"/>
                <a:chOff x="8284810" y="3702763"/>
                <a:chExt cx="2302424" cy="684000"/>
              </a:xfrm>
            </p:grpSpPr>
            <p:sp>
              <p:nvSpPr>
                <p:cNvPr id="74" name="Rectangle 8">
                  <a:extLst>
                    <a:ext uri="{FF2B5EF4-FFF2-40B4-BE49-F238E27FC236}">
                      <a16:creationId xmlns:a16="http://schemas.microsoft.com/office/drawing/2014/main" id="{636E8797-539E-4C6A-B43D-C67738F66D9C}"/>
                    </a:ext>
                  </a:extLst>
                </p:cNvPr>
                <p:cNvSpPr/>
                <p:nvPr/>
              </p:nvSpPr>
              <p:spPr>
                <a:xfrm>
                  <a:off x="8284810" y="3702763"/>
                  <a:ext cx="1766771" cy="684000"/>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Rectangle 7">
                  <a:extLst>
                    <a:ext uri="{FF2B5EF4-FFF2-40B4-BE49-F238E27FC236}">
                      <a16:creationId xmlns:a16="http://schemas.microsoft.com/office/drawing/2014/main" id="{9083F543-F0F0-4917-8AD0-5CCAC6A5260D}"/>
                    </a:ext>
                  </a:extLst>
                </p:cNvPr>
                <p:cNvSpPr/>
                <p:nvPr/>
              </p:nvSpPr>
              <p:spPr>
                <a:xfrm>
                  <a:off x="8438809" y="3814881"/>
                  <a:ext cx="2148425" cy="415498"/>
                </a:xfrm>
                <a:prstGeom prst="rect">
                  <a:avLst/>
                </a:prstGeom>
              </p:spPr>
              <p:txBody>
                <a:bodyPr wrap="square" lIns="18000" tIns="0" rIns="36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buy more </a:t>
                  </a:r>
                  <a:r>
                    <a:rPr kumimoji="0" lang="en-US" sz="1200" b="1" i="0" u="none" strike="noStrike" kern="1200" cap="none" spc="0" normalizeH="0" baseline="0" noProof="0" dirty="0">
                      <a:ln>
                        <a:noFill/>
                      </a:ln>
                      <a:solidFill>
                        <a:prstClr val="black"/>
                      </a:solidFill>
                      <a:effectLst/>
                      <a:uLnTx/>
                      <a:uFillTx/>
                      <a:latin typeface="Arial"/>
                      <a:ea typeface="+mn-ea"/>
                      <a:cs typeface="+mn-cs"/>
                    </a:rPr>
                    <a:t>textile</a:t>
                  </a:r>
                  <a:r>
                    <a:rPr kumimoji="0" lang="en-US" sz="1200" b="0" i="0" u="none" strike="noStrike" kern="1200" cap="none" spc="0" normalizeH="0" baseline="0" noProof="0" dirty="0">
                      <a:ln>
                        <a:noFill/>
                      </a:ln>
                      <a:solidFill>
                        <a:prstClr val="black"/>
                      </a:solidFill>
                      <a:effectLst/>
                      <a:uLnTx/>
                      <a:uFillTx/>
                      <a:latin typeface="Arial"/>
                      <a:ea typeface="+mn-ea"/>
                      <a:cs typeface="+mn-cs"/>
                    </a:rPr>
                    <a: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clothing</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73" name="Oval 72">
                <a:extLst>
                  <a:ext uri="{FF2B5EF4-FFF2-40B4-BE49-F238E27FC236}">
                    <a16:creationId xmlns:a16="http://schemas.microsoft.com/office/drawing/2014/main" id="{46F47964-DC98-4E7E-856B-95DB8DE8397A}"/>
                  </a:ext>
                </a:extLst>
              </p:cNvPr>
              <p:cNvSpPr>
                <a:spLocks noChangeAspect="1"/>
              </p:cNvSpPr>
              <p:nvPr/>
            </p:nvSpPr>
            <p:spPr>
              <a:xfrm>
                <a:off x="475732" y="4485649"/>
                <a:ext cx="612000" cy="612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lIns="7200" tIns="7200" rIns="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9%</a:t>
                </a:r>
                <a:endParaRPr kumimoji="0" lang="en-BE" sz="1600" b="1" i="0" u="none" strike="noStrike" kern="1200" cap="none" spc="0" normalizeH="0" baseline="0" noProof="0" dirty="0">
                  <a:ln>
                    <a:noFill/>
                  </a:ln>
                  <a:solidFill>
                    <a:prstClr val="white"/>
                  </a:solidFill>
                  <a:effectLst/>
                  <a:uLnTx/>
                  <a:uFillTx/>
                  <a:latin typeface="Arial"/>
                  <a:ea typeface="+mn-ea"/>
                  <a:cs typeface="+mn-cs"/>
                </a:endParaRPr>
              </a:p>
            </p:txBody>
          </p:sp>
        </p:grpSp>
      </p:grpSp>
      <p:grpSp>
        <p:nvGrpSpPr>
          <p:cNvPr id="86" name="Group 85">
            <a:extLst>
              <a:ext uri="{FF2B5EF4-FFF2-40B4-BE49-F238E27FC236}">
                <a16:creationId xmlns:a16="http://schemas.microsoft.com/office/drawing/2014/main" id="{9A02EEE7-9C95-471F-9EB0-1BD383D3DB4D}"/>
              </a:ext>
            </a:extLst>
          </p:cNvPr>
          <p:cNvGrpSpPr/>
          <p:nvPr/>
        </p:nvGrpSpPr>
        <p:grpSpPr>
          <a:xfrm>
            <a:off x="130499" y="5400000"/>
            <a:ext cx="5356551" cy="684000"/>
            <a:chOff x="130499" y="5357468"/>
            <a:chExt cx="5356551" cy="684000"/>
          </a:xfrm>
        </p:grpSpPr>
        <p:grpSp>
          <p:nvGrpSpPr>
            <p:cNvPr id="76" name="Group 75">
              <a:extLst>
                <a:ext uri="{FF2B5EF4-FFF2-40B4-BE49-F238E27FC236}">
                  <a16:creationId xmlns:a16="http://schemas.microsoft.com/office/drawing/2014/main" id="{07F7B238-503C-485C-84B8-19B9EDE26005}"/>
                </a:ext>
              </a:extLst>
            </p:cNvPr>
            <p:cNvGrpSpPr/>
            <p:nvPr/>
          </p:nvGrpSpPr>
          <p:grpSpPr>
            <a:xfrm>
              <a:off x="130499" y="5357468"/>
              <a:ext cx="2747671" cy="684000"/>
              <a:chOff x="475732" y="4458980"/>
              <a:chExt cx="2747671" cy="684000"/>
            </a:xfrm>
          </p:grpSpPr>
          <p:grpSp>
            <p:nvGrpSpPr>
              <p:cNvPr id="77" name="Group 76">
                <a:extLst>
                  <a:ext uri="{FF2B5EF4-FFF2-40B4-BE49-F238E27FC236}">
                    <a16:creationId xmlns:a16="http://schemas.microsoft.com/office/drawing/2014/main" id="{98EB6A7D-D3F7-41A0-BADB-6C6DB285654A}"/>
                  </a:ext>
                </a:extLst>
              </p:cNvPr>
              <p:cNvGrpSpPr/>
              <p:nvPr/>
            </p:nvGrpSpPr>
            <p:grpSpPr>
              <a:xfrm>
                <a:off x="971502" y="4458980"/>
                <a:ext cx="2251901" cy="684000"/>
                <a:chOff x="8284810" y="3702763"/>
                <a:chExt cx="2302424" cy="684000"/>
              </a:xfrm>
            </p:grpSpPr>
            <p:sp>
              <p:nvSpPr>
                <p:cNvPr id="79" name="Rectangle 8">
                  <a:extLst>
                    <a:ext uri="{FF2B5EF4-FFF2-40B4-BE49-F238E27FC236}">
                      <a16:creationId xmlns:a16="http://schemas.microsoft.com/office/drawing/2014/main" id="{2427BFEF-DFE7-48BA-803C-F115B2D50B7A}"/>
                    </a:ext>
                  </a:extLst>
                </p:cNvPr>
                <p:cNvSpPr/>
                <p:nvPr/>
              </p:nvSpPr>
              <p:spPr>
                <a:xfrm>
                  <a:off x="8284810" y="3702763"/>
                  <a:ext cx="1766771" cy="684000"/>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Rectangle 7">
                  <a:extLst>
                    <a:ext uri="{FF2B5EF4-FFF2-40B4-BE49-F238E27FC236}">
                      <a16:creationId xmlns:a16="http://schemas.microsoft.com/office/drawing/2014/main" id="{640108BD-55FF-4C98-AF1C-0E4A4FF647ED}"/>
                    </a:ext>
                  </a:extLst>
                </p:cNvPr>
                <p:cNvSpPr/>
                <p:nvPr/>
              </p:nvSpPr>
              <p:spPr>
                <a:xfrm>
                  <a:off x="8438809" y="3814881"/>
                  <a:ext cx="2148425" cy="230832"/>
                </a:xfrm>
                <a:prstGeom prst="rect">
                  <a:avLst/>
                </a:prstGeom>
              </p:spPr>
              <p:txBody>
                <a:bodyPr wrap="square" lIns="18000" tIns="0" rIns="36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buy more </a:t>
                  </a:r>
                  <a:r>
                    <a:rPr kumimoji="0" lang="en-US" sz="1200" b="1" i="0" u="none" strike="noStrike" kern="1200" cap="none" spc="0" normalizeH="0" baseline="0" noProof="0" dirty="0">
                      <a:ln>
                        <a:noFill/>
                      </a:ln>
                      <a:solidFill>
                        <a:prstClr val="black"/>
                      </a:solidFill>
                      <a:effectLst/>
                      <a:uLnTx/>
                      <a:uFillTx/>
                      <a:latin typeface="Arial"/>
                      <a:ea typeface="+mn-ea"/>
                      <a:cs typeface="+mn-cs"/>
                    </a:rPr>
                    <a:t>toys</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78" name="Oval 77">
                <a:extLst>
                  <a:ext uri="{FF2B5EF4-FFF2-40B4-BE49-F238E27FC236}">
                    <a16:creationId xmlns:a16="http://schemas.microsoft.com/office/drawing/2014/main" id="{A22AB475-9801-4680-985F-3C86CEB3FD49}"/>
                  </a:ext>
                </a:extLst>
              </p:cNvPr>
              <p:cNvSpPr>
                <a:spLocks noChangeAspect="1"/>
              </p:cNvSpPr>
              <p:nvPr/>
            </p:nvSpPr>
            <p:spPr>
              <a:xfrm>
                <a:off x="475732" y="4485649"/>
                <a:ext cx="612000" cy="612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lIns="7200" tIns="7200" rIns="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8%</a:t>
                </a:r>
                <a:endParaRPr kumimoji="0" lang="en-BE" sz="16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81" name="Group 80">
              <a:extLst>
                <a:ext uri="{FF2B5EF4-FFF2-40B4-BE49-F238E27FC236}">
                  <a16:creationId xmlns:a16="http://schemas.microsoft.com/office/drawing/2014/main" id="{ED08F187-0973-4979-AAFD-7006D83F379F}"/>
                </a:ext>
              </a:extLst>
            </p:cNvPr>
            <p:cNvGrpSpPr/>
            <p:nvPr/>
          </p:nvGrpSpPr>
          <p:grpSpPr>
            <a:xfrm>
              <a:off x="2912560" y="5357468"/>
              <a:ext cx="2574490" cy="684000"/>
              <a:chOff x="475732" y="4458980"/>
              <a:chExt cx="2574490" cy="684000"/>
            </a:xfrm>
          </p:grpSpPr>
          <p:grpSp>
            <p:nvGrpSpPr>
              <p:cNvPr id="82" name="Group 81">
                <a:extLst>
                  <a:ext uri="{FF2B5EF4-FFF2-40B4-BE49-F238E27FC236}">
                    <a16:creationId xmlns:a16="http://schemas.microsoft.com/office/drawing/2014/main" id="{5C834173-7616-402C-B52E-B229CC86A024}"/>
                  </a:ext>
                </a:extLst>
              </p:cNvPr>
              <p:cNvGrpSpPr/>
              <p:nvPr/>
            </p:nvGrpSpPr>
            <p:grpSpPr>
              <a:xfrm>
                <a:off x="971500" y="4458980"/>
                <a:ext cx="2078722" cy="684000"/>
                <a:chOff x="8284810" y="3702763"/>
                <a:chExt cx="2125360" cy="684000"/>
              </a:xfrm>
            </p:grpSpPr>
            <p:sp>
              <p:nvSpPr>
                <p:cNvPr id="84" name="Rectangle 8">
                  <a:extLst>
                    <a:ext uri="{FF2B5EF4-FFF2-40B4-BE49-F238E27FC236}">
                      <a16:creationId xmlns:a16="http://schemas.microsoft.com/office/drawing/2014/main" id="{DD8EF1C8-F07B-4F95-8FED-DA98AFA70A53}"/>
                    </a:ext>
                  </a:extLst>
                </p:cNvPr>
                <p:cNvSpPr/>
                <p:nvPr/>
              </p:nvSpPr>
              <p:spPr>
                <a:xfrm>
                  <a:off x="8284810" y="3702763"/>
                  <a:ext cx="1766771" cy="684000"/>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Rectangle 7">
                  <a:extLst>
                    <a:ext uri="{FF2B5EF4-FFF2-40B4-BE49-F238E27FC236}">
                      <a16:creationId xmlns:a16="http://schemas.microsoft.com/office/drawing/2014/main" id="{67C8D452-D552-4602-BBC3-62418236DA25}"/>
                    </a:ext>
                  </a:extLst>
                </p:cNvPr>
                <p:cNvSpPr/>
                <p:nvPr/>
              </p:nvSpPr>
              <p:spPr>
                <a:xfrm>
                  <a:off x="8438810" y="3814881"/>
                  <a:ext cx="1971360" cy="415498"/>
                </a:xfrm>
                <a:prstGeom prst="rect">
                  <a:avLst/>
                </a:prstGeom>
              </p:spPr>
              <p:txBody>
                <a:bodyPr wrap="square" lIns="18000" tIns="0" rIns="36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buy more </a:t>
                  </a:r>
                  <a:r>
                    <a:rPr kumimoji="0" lang="en-US" sz="1200" b="1" i="0" u="none" strike="noStrike" kern="1200" cap="none" spc="0" normalizeH="0" baseline="0" noProof="0" dirty="0">
                      <a:ln>
                        <a:noFill/>
                      </a:ln>
                      <a:solidFill>
                        <a:prstClr val="black"/>
                      </a:solidFill>
                      <a:effectLst/>
                      <a:uLnTx/>
                      <a:uFillTx/>
                      <a:latin typeface="Arial"/>
                      <a:ea typeface="+mn-ea"/>
                      <a:cs typeface="+mn-cs"/>
                    </a:rPr>
                    <a:t>sports equipment </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83" name="Oval 82">
                <a:extLst>
                  <a:ext uri="{FF2B5EF4-FFF2-40B4-BE49-F238E27FC236}">
                    <a16:creationId xmlns:a16="http://schemas.microsoft.com/office/drawing/2014/main" id="{A1D4B5F4-E570-4B98-959E-76CC554A893B}"/>
                  </a:ext>
                </a:extLst>
              </p:cNvPr>
              <p:cNvSpPr>
                <a:spLocks noChangeAspect="1"/>
              </p:cNvSpPr>
              <p:nvPr/>
            </p:nvSpPr>
            <p:spPr>
              <a:xfrm>
                <a:off x="475732" y="4485649"/>
                <a:ext cx="612000" cy="612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lIns="7200" tIns="7200" rIns="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9%</a:t>
                </a:r>
                <a:endParaRPr kumimoji="0" lang="en-BE" sz="1600" b="1" i="0" u="none" strike="noStrike" kern="1200" cap="none" spc="0" normalizeH="0" baseline="0" noProof="0" dirty="0">
                  <a:ln>
                    <a:noFill/>
                  </a:ln>
                  <a:solidFill>
                    <a:prstClr val="white"/>
                  </a:solidFill>
                  <a:effectLst/>
                  <a:uLnTx/>
                  <a:uFillTx/>
                  <a:latin typeface="Arial"/>
                  <a:ea typeface="+mn-ea"/>
                  <a:cs typeface="+mn-cs"/>
                </a:endParaRPr>
              </a:p>
            </p:txBody>
          </p:sp>
        </p:grpSp>
      </p:grpSp>
      <p:grpSp>
        <p:nvGrpSpPr>
          <p:cNvPr id="116" name="Group 115">
            <a:extLst>
              <a:ext uri="{FF2B5EF4-FFF2-40B4-BE49-F238E27FC236}">
                <a16:creationId xmlns:a16="http://schemas.microsoft.com/office/drawing/2014/main" id="{F6DEFCA1-095E-4A19-BFD8-C85F41D97A3A}"/>
              </a:ext>
            </a:extLst>
          </p:cNvPr>
          <p:cNvGrpSpPr/>
          <p:nvPr/>
        </p:nvGrpSpPr>
        <p:grpSpPr>
          <a:xfrm>
            <a:off x="5760000" y="2581505"/>
            <a:ext cx="7000712" cy="1330532"/>
            <a:chOff x="5760000" y="2752955"/>
            <a:chExt cx="7000712" cy="1330532"/>
          </a:xfrm>
        </p:grpSpPr>
        <p:grpSp>
          <p:nvGrpSpPr>
            <p:cNvPr id="99" name="Group 98">
              <a:extLst>
                <a:ext uri="{FF2B5EF4-FFF2-40B4-BE49-F238E27FC236}">
                  <a16:creationId xmlns:a16="http://schemas.microsoft.com/office/drawing/2014/main" id="{1CFBE935-00F5-43F2-B113-7590F66388E6}"/>
                </a:ext>
              </a:extLst>
            </p:cNvPr>
            <p:cNvGrpSpPr/>
            <p:nvPr/>
          </p:nvGrpSpPr>
          <p:grpSpPr>
            <a:xfrm>
              <a:off x="5760000" y="2752955"/>
              <a:ext cx="7000712" cy="1330532"/>
              <a:chOff x="5785973" y="1591926"/>
              <a:chExt cx="7000712" cy="1330532"/>
            </a:xfrm>
          </p:grpSpPr>
          <p:grpSp>
            <p:nvGrpSpPr>
              <p:cNvPr id="100" name="Group 99">
                <a:extLst>
                  <a:ext uri="{FF2B5EF4-FFF2-40B4-BE49-F238E27FC236}">
                    <a16:creationId xmlns:a16="http://schemas.microsoft.com/office/drawing/2014/main" id="{3978DFF5-A098-4F9B-A9C1-419104668FD1}"/>
                  </a:ext>
                </a:extLst>
              </p:cNvPr>
              <p:cNvGrpSpPr/>
              <p:nvPr/>
            </p:nvGrpSpPr>
            <p:grpSpPr>
              <a:xfrm>
                <a:off x="6352475" y="1591926"/>
                <a:ext cx="6434210" cy="1330532"/>
                <a:chOff x="6511957" y="1324119"/>
                <a:chExt cx="6434210" cy="1330532"/>
              </a:xfrm>
            </p:grpSpPr>
            <p:sp>
              <p:nvSpPr>
                <p:cNvPr id="106" name="Rectangle 8">
                  <a:extLst>
                    <a:ext uri="{FF2B5EF4-FFF2-40B4-BE49-F238E27FC236}">
                      <a16:creationId xmlns:a16="http://schemas.microsoft.com/office/drawing/2014/main" id="{87E16989-FC6B-4476-9A71-D27C86C38A7D}"/>
                    </a:ext>
                  </a:extLst>
                </p:cNvPr>
                <p:cNvSpPr/>
                <p:nvPr/>
              </p:nvSpPr>
              <p:spPr>
                <a:xfrm>
                  <a:off x="6511957" y="1536519"/>
                  <a:ext cx="5616000" cy="1118132"/>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48">
                  <a:extLst>
                    <a:ext uri="{FF2B5EF4-FFF2-40B4-BE49-F238E27FC236}">
                      <a16:creationId xmlns:a16="http://schemas.microsoft.com/office/drawing/2014/main" id="{8B5A0D20-B233-41E1-9140-1E57F268C300}"/>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FASHION VICTIMS OR MASK MAKERS?</a:t>
                  </a:r>
                </a:p>
              </p:txBody>
            </p:sp>
            <p:sp>
              <p:nvSpPr>
                <p:cNvPr id="108" name="Rectangle 7">
                  <a:extLst>
                    <a:ext uri="{FF2B5EF4-FFF2-40B4-BE49-F238E27FC236}">
                      <a16:creationId xmlns:a16="http://schemas.microsoft.com/office/drawing/2014/main" id="{8242AB41-ECBA-468C-8E85-FF53FDE6BB07}"/>
                    </a:ext>
                  </a:extLst>
                </p:cNvPr>
                <p:cNvSpPr/>
                <p:nvPr/>
              </p:nvSpPr>
              <p:spPr>
                <a:xfrm>
                  <a:off x="6910487" y="1583319"/>
                  <a:ext cx="53352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 out of 10 women</a:t>
                  </a:r>
                  <a:r>
                    <a:rPr kumimoji="0" lang="en-US" sz="1400" b="0" i="0" u="none" strike="noStrike" kern="1200" cap="none" spc="0" normalizeH="0" baseline="0" noProof="0" dirty="0">
                      <a:ln>
                        <a:noFill/>
                      </a:ln>
                      <a:solidFill>
                        <a:prstClr val="black"/>
                      </a:solidFill>
                      <a:effectLst/>
                      <a:uLnTx/>
                      <a:uFillTx/>
                      <a:latin typeface="Arial"/>
                      <a:ea typeface="+mn-ea"/>
                      <a:cs typeface="+mn-cs"/>
                    </a:rPr>
                    <a:t> bought more </a:t>
                  </a:r>
                  <a:r>
                    <a:rPr kumimoji="0" lang="en-US" sz="1400" b="1" i="0" u="none" strike="noStrike" kern="1200" cap="none" spc="0" normalizeH="0" baseline="0" noProof="0" dirty="0">
                      <a:ln>
                        <a:noFill/>
                      </a:ln>
                      <a:solidFill>
                        <a:prstClr val="black"/>
                      </a:solidFill>
                      <a:effectLst/>
                      <a:uLnTx/>
                      <a:uFillTx/>
                      <a:latin typeface="Arial"/>
                      <a:ea typeface="+mn-ea"/>
                      <a:cs typeface="+mn-cs"/>
                    </a:rPr>
                    <a:t>clothing &amp; textiles </a:t>
                  </a:r>
                  <a:r>
                    <a:rPr kumimoji="0" lang="en-US" sz="1400" b="0" i="0" u="none" strike="noStrike" kern="1200" cap="none" spc="0" normalizeH="0" baseline="0" noProof="0" dirty="0">
                      <a:ln>
                        <a:noFill/>
                      </a:ln>
                      <a:solidFill>
                        <a:prstClr val="black"/>
                      </a:solidFill>
                      <a:effectLst/>
                      <a:uLnTx/>
                      <a:uFillTx/>
                      <a:latin typeface="Arial"/>
                      <a:ea typeface="+mn-ea"/>
                      <a:cs typeface="+mn-cs"/>
                    </a:rPr>
                    <a:t>(vs 7% of men). More surprisingly: nearly 1 out of 5 adult between 18 and 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did the same. 39% have discovered </a:t>
                  </a:r>
                  <a:r>
                    <a:rPr kumimoji="0" lang="en-US" sz="1400" b="1" i="0" u="none" strike="noStrike" kern="1200" cap="none" spc="0" normalizeH="0" baseline="0" noProof="0" dirty="0">
                      <a:ln>
                        <a:noFill/>
                      </a:ln>
                      <a:solidFill>
                        <a:prstClr val="black"/>
                      </a:solidFill>
                      <a:effectLst/>
                      <a:uLnTx/>
                      <a:uFillTx/>
                      <a:latin typeface="Arial"/>
                      <a:ea typeface="+mn-ea"/>
                      <a:cs typeface="+mn-cs"/>
                    </a:rPr>
                    <a:t>new e-commerce </a:t>
                  </a:r>
                  <a:r>
                    <a:rPr kumimoji="0" lang="en-US" sz="1400" b="0" i="0" u="none" strike="noStrike" kern="1200" cap="none" spc="0" normalizeH="0" baseline="0" noProof="0" dirty="0">
                      <a:ln>
                        <a:noFill/>
                      </a:ln>
                      <a:solidFill>
                        <a:prstClr val="black"/>
                      </a:solidFill>
                      <a:effectLst/>
                      <a:uLnTx/>
                      <a:uFillTx/>
                      <a:latin typeface="Arial"/>
                      <a:ea typeface="+mn-ea"/>
                      <a:cs typeface="+mn-cs"/>
                    </a:rPr>
                    <a:t>sites</a:t>
                  </a:r>
                </a:p>
              </p:txBody>
            </p:sp>
          </p:grpSp>
          <p:sp>
            <p:nvSpPr>
              <p:cNvPr id="102" name="Oval 101">
                <a:extLst>
                  <a:ext uri="{FF2B5EF4-FFF2-40B4-BE49-F238E27FC236}">
                    <a16:creationId xmlns:a16="http://schemas.microsoft.com/office/drawing/2014/main" id="{9925CFA7-58DB-47C3-B15A-8031A42A75AD}"/>
                  </a:ext>
                </a:extLst>
              </p:cNvPr>
              <p:cNvSpPr>
                <a:spLocks noChangeAspect="1"/>
              </p:cNvSpPr>
              <p:nvPr/>
            </p:nvSpPr>
            <p:spPr>
              <a:xfrm>
                <a:off x="5785973" y="1879329"/>
                <a:ext cx="936000" cy="936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4" name="Group 43">
              <a:extLst>
                <a:ext uri="{FF2B5EF4-FFF2-40B4-BE49-F238E27FC236}">
                  <a16:creationId xmlns:a16="http://schemas.microsoft.com/office/drawing/2014/main" id="{9DFA3355-C939-46F1-8077-24F8DC99A7A3}"/>
                </a:ext>
              </a:extLst>
            </p:cNvPr>
            <p:cNvGrpSpPr>
              <a:grpSpLocks noChangeAspect="1"/>
            </p:cNvGrpSpPr>
            <p:nvPr/>
          </p:nvGrpSpPr>
          <p:grpSpPr>
            <a:xfrm>
              <a:off x="5830725" y="3208006"/>
              <a:ext cx="794540" cy="513194"/>
              <a:chOff x="3574473" y="275632"/>
              <a:chExt cx="662117" cy="427662"/>
            </a:xfrm>
          </p:grpSpPr>
          <p:pic>
            <p:nvPicPr>
              <p:cNvPr id="41" name="Picture 40" descr="A close up of a logo&#10;&#10;Description automatically generated">
                <a:extLst>
                  <a:ext uri="{FF2B5EF4-FFF2-40B4-BE49-F238E27FC236}">
                    <a16:creationId xmlns:a16="http://schemas.microsoft.com/office/drawing/2014/main" id="{960CAFD2-A6ED-4A30-9637-8A1435FC21DB}"/>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1315" t="3402" r="10998" b="17792"/>
              <a:stretch/>
            </p:blipFill>
            <p:spPr>
              <a:xfrm>
                <a:off x="3574473" y="275632"/>
                <a:ext cx="354889" cy="360000"/>
              </a:xfrm>
              <a:prstGeom prst="rect">
                <a:avLst/>
              </a:prstGeom>
            </p:spPr>
          </p:pic>
          <p:pic>
            <p:nvPicPr>
              <p:cNvPr id="43" name="Picture 42" descr="A close up of a logo&#10;&#10;Description automatically generated">
                <a:extLst>
                  <a:ext uri="{FF2B5EF4-FFF2-40B4-BE49-F238E27FC236}">
                    <a16:creationId xmlns:a16="http://schemas.microsoft.com/office/drawing/2014/main" id="{57E00E21-8657-4EE0-BFA4-F441FB5024C0}"/>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5319" t="7756" r="14492" b="22193"/>
              <a:stretch/>
            </p:blipFill>
            <p:spPr>
              <a:xfrm>
                <a:off x="3948022" y="415294"/>
                <a:ext cx="288568" cy="288000"/>
              </a:xfrm>
              <a:prstGeom prst="rect">
                <a:avLst/>
              </a:prstGeom>
            </p:spPr>
          </p:pic>
        </p:grpSp>
      </p:grpSp>
      <p:grpSp>
        <p:nvGrpSpPr>
          <p:cNvPr id="115" name="Group 114">
            <a:extLst>
              <a:ext uri="{FF2B5EF4-FFF2-40B4-BE49-F238E27FC236}">
                <a16:creationId xmlns:a16="http://schemas.microsoft.com/office/drawing/2014/main" id="{42D8180F-0358-4ED5-A7E6-305D7022A46C}"/>
              </a:ext>
            </a:extLst>
          </p:cNvPr>
          <p:cNvGrpSpPr/>
          <p:nvPr/>
        </p:nvGrpSpPr>
        <p:grpSpPr>
          <a:xfrm>
            <a:off x="5760000" y="3972556"/>
            <a:ext cx="7000712" cy="1330532"/>
            <a:chOff x="5760000" y="4144006"/>
            <a:chExt cx="7000712" cy="1330532"/>
          </a:xfrm>
        </p:grpSpPr>
        <p:grpSp>
          <p:nvGrpSpPr>
            <p:cNvPr id="109" name="Group 108">
              <a:extLst>
                <a:ext uri="{FF2B5EF4-FFF2-40B4-BE49-F238E27FC236}">
                  <a16:creationId xmlns:a16="http://schemas.microsoft.com/office/drawing/2014/main" id="{D67A14EB-2E69-4C29-BC65-4533611073A2}"/>
                </a:ext>
              </a:extLst>
            </p:cNvPr>
            <p:cNvGrpSpPr/>
            <p:nvPr/>
          </p:nvGrpSpPr>
          <p:grpSpPr>
            <a:xfrm>
              <a:off x="5760000" y="4144006"/>
              <a:ext cx="7000712" cy="1330532"/>
              <a:chOff x="5785973" y="1591926"/>
              <a:chExt cx="7000712" cy="1330532"/>
            </a:xfrm>
          </p:grpSpPr>
          <p:grpSp>
            <p:nvGrpSpPr>
              <p:cNvPr id="110" name="Group 109">
                <a:extLst>
                  <a:ext uri="{FF2B5EF4-FFF2-40B4-BE49-F238E27FC236}">
                    <a16:creationId xmlns:a16="http://schemas.microsoft.com/office/drawing/2014/main" id="{6B7C29C0-BA3D-44AF-94C0-3EF4E1EDC7E6}"/>
                  </a:ext>
                </a:extLst>
              </p:cNvPr>
              <p:cNvGrpSpPr/>
              <p:nvPr/>
            </p:nvGrpSpPr>
            <p:grpSpPr>
              <a:xfrm>
                <a:off x="6352475" y="1591926"/>
                <a:ext cx="6434210" cy="1330532"/>
                <a:chOff x="6511957" y="1324119"/>
                <a:chExt cx="6434210" cy="1330532"/>
              </a:xfrm>
            </p:grpSpPr>
            <p:sp>
              <p:nvSpPr>
                <p:cNvPr id="112" name="Rectangle 8">
                  <a:extLst>
                    <a:ext uri="{FF2B5EF4-FFF2-40B4-BE49-F238E27FC236}">
                      <a16:creationId xmlns:a16="http://schemas.microsoft.com/office/drawing/2014/main" id="{E4A138BA-9D05-4446-87C0-FF725CDDD1D8}"/>
                    </a:ext>
                  </a:extLst>
                </p:cNvPr>
                <p:cNvSpPr/>
                <p:nvPr/>
              </p:nvSpPr>
              <p:spPr>
                <a:xfrm>
                  <a:off x="6511957" y="1536519"/>
                  <a:ext cx="5616000" cy="1118132"/>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TextBox 48">
                  <a:extLst>
                    <a:ext uri="{FF2B5EF4-FFF2-40B4-BE49-F238E27FC236}">
                      <a16:creationId xmlns:a16="http://schemas.microsoft.com/office/drawing/2014/main" id="{209DE9F4-7FA7-4109-BE41-5CAB6C58CC3A}"/>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(nearly) 1 OUT OF 5 YOUNG PARENTS SPOILED THEIR KIDS</a:t>
                  </a:r>
                </a:p>
              </p:txBody>
            </p:sp>
            <p:sp>
              <p:nvSpPr>
                <p:cNvPr id="114" name="Rectangle 7">
                  <a:extLst>
                    <a:ext uri="{FF2B5EF4-FFF2-40B4-BE49-F238E27FC236}">
                      <a16:creationId xmlns:a16="http://schemas.microsoft.com/office/drawing/2014/main" id="{6248046F-A351-4D74-83E7-4E1DD26C5ADC}"/>
                    </a:ext>
                  </a:extLst>
                </p:cNvPr>
                <p:cNvSpPr/>
                <p:nvPr/>
              </p:nvSpPr>
              <p:spPr>
                <a:xfrm>
                  <a:off x="6910487" y="1583319"/>
                  <a:ext cx="53352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19% </a:t>
                  </a: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aged between </a:t>
                  </a:r>
                  <a:r>
                    <a:rPr kumimoji="0" lang="en-US" sz="1400" b="1" i="0" u="none" strike="noStrike" kern="1200" cap="none" spc="0" normalizeH="0" baseline="0" noProof="0" dirty="0">
                      <a:ln>
                        <a:noFill/>
                      </a:ln>
                      <a:solidFill>
                        <a:prstClr val="black"/>
                      </a:solidFill>
                      <a:effectLst/>
                      <a:uLnTx/>
                      <a:uFillTx/>
                      <a:latin typeface="Arial"/>
                      <a:ea typeface="+mn-ea"/>
                      <a:cs typeface="+mn-cs"/>
                    </a:rPr>
                    <a:t>25-34</a:t>
                  </a:r>
                  <a:r>
                    <a:rPr kumimoji="0" lang="en-US" sz="1400" b="0" i="0" u="none" strike="noStrike" kern="1200" cap="none" spc="0" normalizeH="0" baseline="0" noProof="0" dirty="0">
                      <a:ln>
                        <a:noFill/>
                      </a:ln>
                      <a:solidFill>
                        <a:prstClr val="black"/>
                      </a:solidFill>
                      <a:effectLst/>
                      <a:uLnTx/>
                      <a:uFillTx/>
                      <a:latin typeface="Arial"/>
                      <a:ea typeface="+mn-ea"/>
                      <a:cs typeface="+mn-cs"/>
                    </a:rPr>
                    <a:t> bought more toys than before the lockdown. 1 out of 4 parents aged between </a:t>
                  </a:r>
                  <a:r>
                    <a:rPr kumimoji="0" lang="en-US" sz="1400" b="1" i="0" u="none" strike="noStrike" kern="1200" cap="none" spc="0" normalizeH="0" baseline="0" noProof="0" dirty="0">
                      <a:ln>
                        <a:noFill/>
                      </a:ln>
                      <a:solidFill>
                        <a:prstClr val="black"/>
                      </a:solidFill>
                      <a:effectLst/>
                      <a:uLnTx/>
                      <a:uFillTx/>
                      <a:latin typeface="Arial"/>
                      <a:ea typeface="+mn-ea"/>
                      <a:cs typeface="+mn-cs"/>
                    </a:rPr>
                    <a:t>25-34</a:t>
                  </a:r>
                  <a:r>
                    <a:rPr kumimoji="0" lang="en-US" sz="1400" b="0" i="0" u="none" strike="noStrike" kern="1200" cap="none" spc="0" normalizeH="0" baseline="0" noProof="0" dirty="0">
                      <a:ln>
                        <a:noFill/>
                      </a:ln>
                      <a:solidFill>
                        <a:prstClr val="black"/>
                      </a:solidFill>
                      <a:effectLst/>
                      <a:uLnTx/>
                      <a:uFillTx/>
                      <a:latin typeface="Arial"/>
                      <a:ea typeface="+mn-ea"/>
                      <a:cs typeface="+mn-cs"/>
                    </a:rPr>
                    <a:t> has visited </a:t>
                  </a:r>
                  <a:r>
                    <a:rPr kumimoji="0" lang="en-US" sz="1400" b="1" i="0" u="none" strike="noStrike" kern="1200" cap="none" spc="0" normalizeH="0" baseline="0" noProof="0" dirty="0">
                      <a:ln>
                        <a:noFill/>
                      </a:ln>
                      <a:solidFill>
                        <a:prstClr val="black"/>
                      </a:solidFill>
                      <a:effectLst/>
                      <a:uLnTx/>
                      <a:uFillTx/>
                      <a:latin typeface="Arial"/>
                      <a:ea typeface="+mn-ea"/>
                      <a:cs typeface="+mn-cs"/>
                    </a:rPr>
                    <a:t>new e-commerce sites</a:t>
                  </a:r>
                  <a:r>
                    <a:rPr kumimoji="0" lang="en-US" sz="1400" b="0" i="0" u="none" strike="noStrike" kern="1200" cap="none" spc="0" normalizeH="0" baseline="0" noProof="0" dirty="0">
                      <a:ln>
                        <a:noFill/>
                      </a:ln>
                      <a:solidFill>
                        <a:prstClr val="black"/>
                      </a:solidFill>
                      <a:effectLst/>
                      <a:uLnTx/>
                      <a:uFillTx/>
                      <a:latin typeface="Arial"/>
                      <a:ea typeface="+mn-ea"/>
                      <a:cs typeface="+mn-cs"/>
                    </a:rPr>
                    <a:t> selling toys (26%). 27% of 18-50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have mentioned “</a:t>
                  </a:r>
                  <a:r>
                    <a:rPr kumimoji="0" lang="en-US" sz="1400" b="1" i="0" u="none" strike="noStrike" kern="1200" cap="none" spc="0" normalizeH="0" baseline="0" noProof="0" dirty="0">
                      <a:ln>
                        <a:noFill/>
                      </a:ln>
                      <a:solidFill>
                        <a:prstClr val="black"/>
                      </a:solidFill>
                      <a:effectLst/>
                      <a:uLnTx/>
                      <a:uFillTx/>
                      <a:latin typeface="Arial"/>
                      <a:ea typeface="+mn-ea"/>
                      <a:cs typeface="+mn-cs"/>
                    </a:rPr>
                    <a:t>playing with family</a:t>
                  </a:r>
                  <a:r>
                    <a:rPr kumimoji="0" lang="en-US" sz="1400" b="0" i="0" u="none" strike="noStrike" kern="1200" cap="none" spc="0" normalizeH="0" baseline="0" noProof="0" dirty="0">
                      <a:ln>
                        <a:noFill/>
                      </a:ln>
                      <a:solidFill>
                        <a:prstClr val="black"/>
                      </a:solidFill>
                      <a:effectLst/>
                      <a:uLnTx/>
                      <a:uFillTx/>
                      <a:latin typeface="Arial"/>
                      <a:ea typeface="+mn-ea"/>
                      <a:cs typeface="+mn-cs"/>
                    </a:rPr>
                    <a:t>” as a main activity</a:t>
                  </a:r>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grpSp>
          <p:sp>
            <p:nvSpPr>
              <p:cNvPr id="111" name="Oval 110">
                <a:extLst>
                  <a:ext uri="{FF2B5EF4-FFF2-40B4-BE49-F238E27FC236}">
                    <a16:creationId xmlns:a16="http://schemas.microsoft.com/office/drawing/2014/main" id="{4EEB8DFF-B1F6-407C-BA38-52C3FC74A91D}"/>
                  </a:ext>
                </a:extLst>
              </p:cNvPr>
              <p:cNvSpPr>
                <a:spLocks noChangeAspect="1"/>
              </p:cNvSpPr>
              <p:nvPr/>
            </p:nvSpPr>
            <p:spPr>
              <a:xfrm>
                <a:off x="5785973" y="1879329"/>
                <a:ext cx="936000" cy="936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39" name="Picture 38" descr="A close up of a logo&#10;&#10;Description automatically generated">
              <a:extLst>
                <a:ext uri="{FF2B5EF4-FFF2-40B4-BE49-F238E27FC236}">
                  <a16:creationId xmlns:a16="http://schemas.microsoft.com/office/drawing/2014/main" id="{D40A24BC-F7CF-4C9A-8C4D-7B075150FCF9}"/>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12404" t="5306" r="12404" b="20761"/>
            <a:stretch/>
          </p:blipFill>
          <p:spPr>
            <a:xfrm>
              <a:off x="5935105" y="4611409"/>
              <a:ext cx="585823" cy="576000"/>
            </a:xfrm>
            <a:prstGeom prst="rect">
              <a:avLst/>
            </a:prstGeom>
          </p:spPr>
        </p:pic>
      </p:grpSp>
      <p:grpSp>
        <p:nvGrpSpPr>
          <p:cNvPr id="125" name="Group 124">
            <a:extLst>
              <a:ext uri="{FF2B5EF4-FFF2-40B4-BE49-F238E27FC236}">
                <a16:creationId xmlns:a16="http://schemas.microsoft.com/office/drawing/2014/main" id="{E7DBD511-8102-414C-AEAC-0C2BA8E9747C}"/>
              </a:ext>
            </a:extLst>
          </p:cNvPr>
          <p:cNvGrpSpPr/>
          <p:nvPr/>
        </p:nvGrpSpPr>
        <p:grpSpPr>
          <a:xfrm>
            <a:off x="5760000" y="5375959"/>
            <a:ext cx="7000712" cy="1330532"/>
            <a:chOff x="5760000" y="5375959"/>
            <a:chExt cx="7000712" cy="1330532"/>
          </a:xfrm>
        </p:grpSpPr>
        <p:grpSp>
          <p:nvGrpSpPr>
            <p:cNvPr id="118" name="Group 117">
              <a:extLst>
                <a:ext uri="{FF2B5EF4-FFF2-40B4-BE49-F238E27FC236}">
                  <a16:creationId xmlns:a16="http://schemas.microsoft.com/office/drawing/2014/main" id="{CE563DFE-D230-446C-9D51-AD620F6347FA}"/>
                </a:ext>
              </a:extLst>
            </p:cNvPr>
            <p:cNvGrpSpPr/>
            <p:nvPr/>
          </p:nvGrpSpPr>
          <p:grpSpPr>
            <a:xfrm>
              <a:off x="5760000" y="5375959"/>
              <a:ext cx="7000712" cy="1330532"/>
              <a:chOff x="5785973" y="1591926"/>
              <a:chExt cx="7000712" cy="1330532"/>
            </a:xfrm>
          </p:grpSpPr>
          <p:grpSp>
            <p:nvGrpSpPr>
              <p:cNvPr id="120" name="Group 119">
                <a:extLst>
                  <a:ext uri="{FF2B5EF4-FFF2-40B4-BE49-F238E27FC236}">
                    <a16:creationId xmlns:a16="http://schemas.microsoft.com/office/drawing/2014/main" id="{84A5E681-65B3-43EB-8FA8-32C44ED34DEB}"/>
                  </a:ext>
                </a:extLst>
              </p:cNvPr>
              <p:cNvGrpSpPr/>
              <p:nvPr/>
            </p:nvGrpSpPr>
            <p:grpSpPr>
              <a:xfrm>
                <a:off x="6352475" y="1591926"/>
                <a:ext cx="6434210" cy="1330532"/>
                <a:chOff x="6511957" y="1324119"/>
                <a:chExt cx="6434210" cy="1330532"/>
              </a:xfrm>
            </p:grpSpPr>
            <p:sp>
              <p:nvSpPr>
                <p:cNvPr id="122" name="Rectangle 8">
                  <a:extLst>
                    <a:ext uri="{FF2B5EF4-FFF2-40B4-BE49-F238E27FC236}">
                      <a16:creationId xmlns:a16="http://schemas.microsoft.com/office/drawing/2014/main" id="{AFA52CE3-F069-437B-B168-D6C6B58A446A}"/>
                    </a:ext>
                  </a:extLst>
                </p:cNvPr>
                <p:cNvSpPr/>
                <p:nvPr/>
              </p:nvSpPr>
              <p:spPr>
                <a:xfrm>
                  <a:off x="6511957" y="1536519"/>
                  <a:ext cx="5616000" cy="1118132"/>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TextBox 48">
                  <a:extLst>
                    <a:ext uri="{FF2B5EF4-FFF2-40B4-BE49-F238E27FC236}">
                      <a16:creationId xmlns:a16="http://schemas.microsoft.com/office/drawing/2014/main" id="{BB375FB3-01AF-4767-8FAD-7331987B7FF4}"/>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18-34 </a:t>
                  </a:r>
                  <a:r>
                    <a:rPr kumimoji="0" lang="en-US" sz="1400" b="1" i="0" u="none" strike="noStrike" kern="1200" cap="none" spc="0" normalizeH="0" baseline="0" noProof="0" dirty="0" err="1">
                      <a:ln>
                        <a:noFill/>
                      </a:ln>
                      <a:solidFill>
                        <a:prstClr val="black"/>
                      </a:solidFill>
                      <a:effectLst/>
                      <a:uLnTx/>
                      <a:uFillTx/>
                      <a:latin typeface="Arial"/>
                      <a:ea typeface="+mn-ea"/>
                      <a:cs typeface="+mn-cs"/>
                    </a:rPr>
                    <a:t>y.o</a:t>
                  </a:r>
                  <a:r>
                    <a:rPr kumimoji="0" lang="en-US" sz="1400" b="1" i="0" u="none" strike="noStrike" kern="1200" cap="none" spc="0" normalizeH="0" baseline="0" noProof="0" dirty="0">
                      <a:ln>
                        <a:noFill/>
                      </a:ln>
                      <a:solidFill>
                        <a:prstClr val="black"/>
                      </a:solidFill>
                      <a:effectLst/>
                      <a:uLnTx/>
                      <a:uFillTx/>
                      <a:latin typeface="Arial"/>
                      <a:ea typeface="+mn-ea"/>
                      <a:cs typeface="+mn-cs"/>
                    </a:rPr>
                    <a:t>. BUY MORE SPORT PRODUCTS</a:t>
                  </a:r>
                </a:p>
              </p:txBody>
            </p:sp>
            <p:sp>
              <p:nvSpPr>
                <p:cNvPr id="124" name="Rectangle 7">
                  <a:extLst>
                    <a:ext uri="{FF2B5EF4-FFF2-40B4-BE49-F238E27FC236}">
                      <a16:creationId xmlns:a16="http://schemas.microsoft.com/office/drawing/2014/main" id="{CF0780F9-DCE1-4720-A860-2FD849688E28}"/>
                    </a:ext>
                  </a:extLst>
                </p:cNvPr>
                <p:cNvSpPr/>
                <p:nvPr/>
              </p:nvSpPr>
              <p:spPr>
                <a:xfrm>
                  <a:off x="6910487" y="1583319"/>
                  <a:ext cx="53352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 out of 5 young adults </a:t>
                  </a:r>
                  <a:r>
                    <a:rPr kumimoji="0" lang="en-US" sz="1400" b="0" i="0" u="none" strike="noStrike" kern="1200" cap="none" spc="0" normalizeH="0" baseline="0" noProof="0" dirty="0">
                      <a:ln>
                        <a:noFill/>
                      </a:ln>
                      <a:solidFill>
                        <a:prstClr val="black"/>
                      </a:solidFill>
                      <a:effectLst/>
                      <a:uLnTx/>
                      <a:uFillTx/>
                      <a:latin typeface="Arial"/>
                      <a:ea typeface="+mn-ea"/>
                      <a:cs typeface="+mn-cs"/>
                    </a:rPr>
                    <a:t>bought more </a:t>
                  </a:r>
                  <a:r>
                    <a:rPr kumimoji="0" lang="en-US" sz="1400" b="1" i="0" u="none" strike="noStrike" kern="1200" cap="none" spc="0" normalizeH="0" baseline="0" noProof="0" dirty="0">
                      <a:ln>
                        <a:noFill/>
                      </a:ln>
                      <a:solidFill>
                        <a:prstClr val="black"/>
                      </a:solidFill>
                      <a:effectLst/>
                      <a:uLnTx/>
                      <a:uFillTx/>
                      <a:latin typeface="Arial"/>
                      <a:ea typeface="+mn-ea"/>
                      <a:cs typeface="+mn-cs"/>
                    </a:rPr>
                    <a:t>sports equipment </a:t>
                  </a:r>
                  <a:r>
                    <a:rPr kumimoji="0" lang="en-US" sz="1400" b="0" i="0" u="none" strike="noStrike" kern="1200" cap="none" spc="0" normalizeH="0" baseline="0" noProof="0" dirty="0">
                      <a:ln>
                        <a:noFill/>
                      </a:ln>
                      <a:solidFill>
                        <a:prstClr val="black"/>
                      </a:solidFill>
                      <a:effectLst/>
                      <a:uLnTx/>
                      <a:uFillTx/>
                      <a:latin typeface="Arial"/>
                      <a:ea typeface="+mn-ea"/>
                      <a:cs typeface="+mn-cs"/>
                    </a:rPr>
                    <a:t>(19%). French-speaking people (10%) also bought more sport products. Food for thought: Decathlon ranked second to Amazon as the most useful non-food retailer among French-speaking</a:t>
                  </a:r>
                </a:p>
              </p:txBody>
            </p:sp>
          </p:grpSp>
          <p:sp>
            <p:nvSpPr>
              <p:cNvPr id="121" name="Oval 120">
                <a:extLst>
                  <a:ext uri="{FF2B5EF4-FFF2-40B4-BE49-F238E27FC236}">
                    <a16:creationId xmlns:a16="http://schemas.microsoft.com/office/drawing/2014/main" id="{5CCC5F5A-0421-4C7E-814F-BF85E4FF133D}"/>
                  </a:ext>
                </a:extLst>
              </p:cNvPr>
              <p:cNvSpPr>
                <a:spLocks noChangeAspect="1"/>
              </p:cNvSpPr>
              <p:nvPr/>
            </p:nvSpPr>
            <p:spPr>
              <a:xfrm>
                <a:off x="5785973" y="1879329"/>
                <a:ext cx="936000" cy="936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0596B824-CF9D-40E9-890B-1A8D16A77EF5}"/>
                </a:ext>
              </a:extLst>
            </p:cNvPr>
            <p:cNvGrpSpPr>
              <a:grpSpLocks noChangeAspect="1"/>
            </p:cNvGrpSpPr>
            <p:nvPr/>
          </p:nvGrpSpPr>
          <p:grpSpPr>
            <a:xfrm>
              <a:off x="5911386" y="5921801"/>
              <a:ext cx="685997" cy="468000"/>
              <a:chOff x="3957199" y="3098619"/>
              <a:chExt cx="885376" cy="604020"/>
            </a:xfrm>
          </p:grpSpPr>
          <p:pic>
            <p:nvPicPr>
              <p:cNvPr id="5" name="Picture 4" descr="A close up of a logo&#10;&#10;Description automatically generated">
                <a:extLst>
                  <a:ext uri="{FF2B5EF4-FFF2-40B4-BE49-F238E27FC236}">
                    <a16:creationId xmlns:a16="http://schemas.microsoft.com/office/drawing/2014/main" id="{926119DD-73E1-4504-BD75-47C986C81F0E}"/>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6961" t="5579" r="6916" b="20761"/>
              <a:stretch/>
            </p:blipFill>
            <p:spPr>
              <a:xfrm>
                <a:off x="4259601" y="3098619"/>
                <a:ext cx="378818" cy="324000"/>
              </a:xfrm>
              <a:prstGeom prst="rect">
                <a:avLst/>
              </a:prstGeom>
            </p:spPr>
          </p:pic>
          <p:grpSp>
            <p:nvGrpSpPr>
              <p:cNvPr id="31" name="Group 30">
                <a:extLst>
                  <a:ext uri="{FF2B5EF4-FFF2-40B4-BE49-F238E27FC236}">
                    <a16:creationId xmlns:a16="http://schemas.microsoft.com/office/drawing/2014/main" id="{4880E74A-0BBA-407F-B064-ACEDF4C8DE8C}"/>
                  </a:ext>
                </a:extLst>
              </p:cNvPr>
              <p:cNvGrpSpPr/>
              <p:nvPr/>
            </p:nvGrpSpPr>
            <p:grpSpPr>
              <a:xfrm>
                <a:off x="3957199" y="3105600"/>
                <a:ext cx="885376" cy="548437"/>
                <a:chOff x="3957199" y="3086938"/>
                <a:chExt cx="885376" cy="548437"/>
              </a:xfrm>
            </p:grpSpPr>
            <p:pic>
              <p:nvPicPr>
                <p:cNvPr id="16" name="Picture 15" descr="A close up of a logo&#10;&#10;Description automatically generated">
                  <a:extLst>
                    <a:ext uri="{FF2B5EF4-FFF2-40B4-BE49-F238E27FC236}">
                      <a16:creationId xmlns:a16="http://schemas.microsoft.com/office/drawing/2014/main" id="{564B04E6-1F73-43A5-AF11-2729CFC687B0}"/>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360" r="19999" b="15374"/>
                <a:stretch/>
              </p:blipFill>
              <p:spPr>
                <a:xfrm rot="1720489">
                  <a:off x="3967124" y="3347375"/>
                  <a:ext cx="202972" cy="288000"/>
                </a:xfrm>
                <a:prstGeom prst="rect">
                  <a:avLst/>
                </a:prstGeom>
              </p:spPr>
            </p:pic>
            <p:pic>
              <p:nvPicPr>
                <p:cNvPr id="21" name="Picture 20" descr="A close up of a logo&#10;&#10;Description automatically generated">
                  <a:extLst>
                    <a:ext uri="{FF2B5EF4-FFF2-40B4-BE49-F238E27FC236}">
                      <a16:creationId xmlns:a16="http://schemas.microsoft.com/office/drawing/2014/main" id="{DD4AE8DB-0183-42B1-9B2B-E1625EEB6D17}"/>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7778" r="7732" b="15646"/>
                <a:stretch/>
              </p:blipFill>
              <p:spPr>
                <a:xfrm rot="846804">
                  <a:off x="3957199" y="3086938"/>
                  <a:ext cx="252407" cy="2520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338A2C4D-FC11-45B0-BBCB-35E78A09664D}"/>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l="28202" t="2449" r="28182" b="16463"/>
                <a:stretch/>
              </p:blipFill>
              <p:spPr>
                <a:xfrm>
                  <a:off x="4687663" y="3088596"/>
                  <a:ext cx="154912" cy="288000"/>
                </a:xfrm>
                <a:prstGeom prst="rect">
                  <a:avLst/>
                </a:prstGeom>
              </p:spPr>
            </p:pic>
          </p:grpSp>
          <p:grpSp>
            <p:nvGrpSpPr>
              <p:cNvPr id="32" name="Group 31">
                <a:extLst>
                  <a:ext uri="{FF2B5EF4-FFF2-40B4-BE49-F238E27FC236}">
                    <a16:creationId xmlns:a16="http://schemas.microsoft.com/office/drawing/2014/main" id="{376B7DA0-F997-4B3B-928E-AF64EA111316}"/>
                  </a:ext>
                </a:extLst>
              </p:cNvPr>
              <p:cNvGrpSpPr/>
              <p:nvPr/>
            </p:nvGrpSpPr>
            <p:grpSpPr>
              <a:xfrm>
                <a:off x="4147250" y="3418565"/>
                <a:ext cx="640813" cy="284074"/>
                <a:chOff x="4147250" y="3474551"/>
                <a:chExt cx="640813" cy="284074"/>
              </a:xfrm>
            </p:grpSpPr>
            <p:pic>
              <p:nvPicPr>
                <p:cNvPr id="25" name="Picture 24" descr="A close up of a logo&#10;&#10;Description automatically generated">
                  <a:extLst>
                    <a:ext uri="{FF2B5EF4-FFF2-40B4-BE49-F238E27FC236}">
                      <a16:creationId xmlns:a16="http://schemas.microsoft.com/office/drawing/2014/main" id="{388A78F9-5C8B-45F9-BC06-D0501F2B0796}"/>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11451" t="6697" r="11270" b="21668"/>
                <a:stretch/>
              </p:blipFill>
              <p:spPr>
                <a:xfrm>
                  <a:off x="4147250" y="3499595"/>
                  <a:ext cx="271852" cy="252000"/>
                </a:xfrm>
                <a:prstGeom prst="rect">
                  <a:avLst/>
                </a:prstGeom>
              </p:spPr>
            </p:pic>
            <p:pic>
              <p:nvPicPr>
                <p:cNvPr id="27" name="Picture 26" descr="A close up of a logo&#10;&#10;Description automatically generated">
                  <a:extLst>
                    <a:ext uri="{FF2B5EF4-FFF2-40B4-BE49-F238E27FC236}">
                      <a16:creationId xmlns:a16="http://schemas.microsoft.com/office/drawing/2014/main" id="{ECC0420D-45BE-4466-AAE1-C3352AFEA29A}"/>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8866" t="21930" r="9229" b="36552"/>
                <a:stretch/>
              </p:blipFill>
              <p:spPr>
                <a:xfrm rot="18778216">
                  <a:off x="4574026" y="3544588"/>
                  <a:ext cx="284074" cy="144000"/>
                </a:xfrm>
                <a:prstGeom prst="rect">
                  <a:avLst/>
                </a:prstGeom>
              </p:spPr>
            </p:pic>
            <p:pic>
              <p:nvPicPr>
                <p:cNvPr id="29" name="Picture 28" descr="A close up of a logo&#10;&#10;Description automatically generated">
                  <a:extLst>
                    <a:ext uri="{FF2B5EF4-FFF2-40B4-BE49-F238E27FC236}">
                      <a16:creationId xmlns:a16="http://schemas.microsoft.com/office/drawing/2014/main" id="{56AEC19B-2C7E-481F-8776-D4A4C073495D}"/>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9275" t="2041" r="9093" b="16327"/>
                <a:stretch/>
              </p:blipFill>
              <p:spPr>
                <a:xfrm>
                  <a:off x="4375385" y="3499595"/>
                  <a:ext cx="216000" cy="216000"/>
                </a:xfrm>
                <a:prstGeom prst="rect">
                  <a:avLst/>
                </a:prstGeom>
              </p:spPr>
            </p:pic>
          </p:grpSp>
        </p:grpSp>
      </p:grpSp>
    </p:spTree>
    <p:extLst>
      <p:ext uri="{BB962C8B-B14F-4D97-AF65-F5344CB8AC3E}">
        <p14:creationId xmlns:p14="http://schemas.microsoft.com/office/powerpoint/2010/main" val="1141731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6EA98DD7-62F1-459A-9778-6D1BE85F6E8E}"/>
              </a:ext>
            </a:extLst>
          </p:cNvPr>
          <p:cNvGrpSpPr/>
          <p:nvPr/>
        </p:nvGrpSpPr>
        <p:grpSpPr>
          <a:xfrm>
            <a:off x="8852848" y="1922400"/>
            <a:ext cx="1151732" cy="943632"/>
            <a:chOff x="8252773" y="1922400"/>
            <a:chExt cx="1151732" cy="943632"/>
          </a:xfrm>
        </p:grpSpPr>
        <p:grpSp>
          <p:nvGrpSpPr>
            <p:cNvPr id="33" name="Group 32">
              <a:extLst>
                <a:ext uri="{FF2B5EF4-FFF2-40B4-BE49-F238E27FC236}">
                  <a16:creationId xmlns:a16="http://schemas.microsoft.com/office/drawing/2014/main" id="{4BD5DCBC-5190-4B3D-AED0-A2905EDDA1F0}"/>
                </a:ext>
              </a:extLst>
            </p:cNvPr>
            <p:cNvGrpSpPr/>
            <p:nvPr/>
          </p:nvGrpSpPr>
          <p:grpSpPr>
            <a:xfrm>
              <a:off x="8505120" y="2170493"/>
              <a:ext cx="899385" cy="504000"/>
              <a:chOff x="1210489" y="309703"/>
              <a:chExt cx="899385" cy="504000"/>
            </a:xfrm>
          </p:grpSpPr>
          <p:pic>
            <p:nvPicPr>
              <p:cNvPr id="30" name="Picture 29" descr="A close up of a logo&#10;&#10;Description automatically generated">
                <a:extLst>
                  <a:ext uri="{FF2B5EF4-FFF2-40B4-BE49-F238E27FC236}">
                    <a16:creationId xmlns:a16="http://schemas.microsoft.com/office/drawing/2014/main" id="{1EF4DC27-64A4-4A7B-94DD-1D9C058542FF}"/>
                  </a:ext>
                </a:extLst>
              </p:cNvPr>
              <p:cNvPicPr>
                <a:picLocks noChangeAspect="1"/>
              </p:cNvPicPr>
              <p:nvPr/>
            </p:nvPicPr>
            <p:blipFill rotWithShape="1">
              <a:blip r:embed="rId2">
                <a:extLst>
                  <a:ext uri="{28A0092B-C50C-407E-A947-70E740481C1C}">
                    <a14:useLocalDpi xmlns:a14="http://schemas.microsoft.com/office/drawing/2010/main" val="0"/>
                  </a:ext>
                </a:extLst>
              </a:blip>
              <a:srcRect l="10172" t="8906" r="10475" b="23475"/>
              <a:stretch/>
            </p:blipFill>
            <p:spPr>
              <a:xfrm>
                <a:off x="1210489" y="309703"/>
                <a:ext cx="591459" cy="504000"/>
              </a:xfrm>
              <a:prstGeom prst="rect">
                <a:avLst/>
              </a:prstGeom>
            </p:spPr>
          </p:pic>
          <p:sp>
            <p:nvSpPr>
              <p:cNvPr id="32" name="TextBox 31">
                <a:extLst>
                  <a:ext uri="{FF2B5EF4-FFF2-40B4-BE49-F238E27FC236}">
                    <a16:creationId xmlns:a16="http://schemas.microsoft.com/office/drawing/2014/main" id="{94C84420-F6A8-40BD-94EF-7079135A29FA}"/>
                  </a:ext>
                </a:extLst>
              </p:cNvPr>
              <p:cNvSpPr txBox="1"/>
              <p:nvPr/>
            </p:nvSpPr>
            <p:spPr>
              <a:xfrm>
                <a:off x="1587360" y="663912"/>
                <a:ext cx="522514" cy="144922"/>
              </a:xfrm>
              <a:prstGeom prst="rect">
                <a:avLst/>
              </a:prstGeom>
            </p:spPr>
            <p:txBody>
              <a:bodyPr wrap="square" lIns="18000" tIns="10800" rIns="18000" b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mn-ea"/>
                    <a:cs typeface="+mn-cs"/>
                  </a:rPr>
                  <a:t>JOB</a:t>
                </a:r>
              </a:p>
            </p:txBody>
          </p:sp>
        </p:grpSp>
        <p:sp>
          <p:nvSpPr>
            <p:cNvPr id="54" name="Rectangle 53">
              <a:extLst>
                <a:ext uri="{FF2B5EF4-FFF2-40B4-BE49-F238E27FC236}">
                  <a16:creationId xmlns:a16="http://schemas.microsoft.com/office/drawing/2014/main" id="{C49791E9-CA4B-42D9-A8A4-01691E9D020B}"/>
                </a:ext>
              </a:extLst>
            </p:cNvPr>
            <p:cNvSpPr/>
            <p:nvPr/>
          </p:nvSpPr>
          <p:spPr>
            <a:xfrm>
              <a:off x="8252773"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TextBox 54">
              <a:extLst>
                <a:ext uri="{FF2B5EF4-FFF2-40B4-BE49-F238E27FC236}">
                  <a16:creationId xmlns:a16="http://schemas.microsoft.com/office/drawing/2014/main" id="{D55B5594-03A5-448E-B17E-C9141802E95E}"/>
                </a:ext>
              </a:extLst>
            </p:cNvPr>
            <p:cNvSpPr txBox="1"/>
            <p:nvPr/>
          </p:nvSpPr>
          <p:spPr>
            <a:xfrm>
              <a:off x="8281349" y="2635200"/>
              <a:ext cx="1119641" cy="230832"/>
            </a:xfrm>
            <a:prstGeom prst="rect">
              <a:avLst/>
            </a:prstGeom>
          </p:spPr>
          <p:txBody>
            <a:bodyPr wrap="square" lIns="10800" r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partially unemployed</a:t>
              </a:r>
              <a:endParaRPr kumimoji="0" lang="en-BE"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TextBox 55">
              <a:extLst>
                <a:ext uri="{FF2B5EF4-FFF2-40B4-BE49-F238E27FC236}">
                  <a16:creationId xmlns:a16="http://schemas.microsoft.com/office/drawing/2014/main" id="{93BA84A7-71AA-48A2-AF68-13588D0A9F89}"/>
                </a:ext>
              </a:extLst>
            </p:cNvPr>
            <p:cNvSpPr txBox="1"/>
            <p:nvPr/>
          </p:nvSpPr>
          <p:spPr>
            <a:xfrm>
              <a:off x="8299349" y="1922400"/>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black"/>
                  </a:solidFill>
                  <a:effectLst/>
                  <a:uLnTx/>
                  <a:uFillTx/>
                  <a:latin typeface="Arial"/>
                  <a:ea typeface="+mn-ea"/>
                  <a:cs typeface="+mn-cs"/>
                </a:rPr>
                <a:t>34% </a:t>
              </a:r>
              <a:r>
                <a:rPr kumimoji="0" lang="fr-BE" sz="1200" b="1" i="1" u="none" strike="noStrike" kern="1200" cap="none" spc="0" normalizeH="0" baseline="0" noProof="0" dirty="0" err="1">
                  <a:ln>
                    <a:noFill/>
                  </a:ln>
                  <a:solidFill>
                    <a:prstClr val="black"/>
                  </a:solidFill>
                  <a:effectLst/>
                  <a:uLnTx/>
                  <a:uFillTx/>
                  <a:latin typeface="Arial"/>
                  <a:ea typeface="+mn-ea"/>
                  <a:cs typeface="+mn-cs"/>
                </a:rPr>
                <a:t>aff</a:t>
              </a:r>
              <a:r>
                <a:rPr kumimoji="0" lang="fr-BE" sz="1200" b="1" i="1"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a:ln>
                    <a:noFill/>
                  </a:ln>
                  <a:solidFill>
                    <a:prstClr val="black"/>
                  </a:solidFill>
                  <a:effectLst/>
                  <a:uLnTx/>
                  <a:uFillTx/>
                  <a:latin typeface="Arial"/>
                  <a:ea typeface="+mn-ea"/>
                  <a:cs typeface="+mn-cs"/>
                </a:rPr>
                <a:t>117</a:t>
              </a:r>
            </a:p>
          </p:txBody>
        </p:sp>
      </p:grpSp>
      <p:grpSp>
        <p:nvGrpSpPr>
          <p:cNvPr id="61" name="Group 60">
            <a:extLst>
              <a:ext uri="{FF2B5EF4-FFF2-40B4-BE49-F238E27FC236}">
                <a16:creationId xmlns:a16="http://schemas.microsoft.com/office/drawing/2014/main" id="{64F002ED-09CD-4FB9-B5D6-DF5451A21967}"/>
              </a:ext>
            </a:extLst>
          </p:cNvPr>
          <p:cNvGrpSpPr/>
          <p:nvPr/>
        </p:nvGrpSpPr>
        <p:grpSpPr>
          <a:xfrm>
            <a:off x="7080074" y="1922400"/>
            <a:ext cx="1119640" cy="979671"/>
            <a:chOff x="6479999" y="2859825"/>
            <a:chExt cx="1119640" cy="979671"/>
          </a:xfrm>
        </p:grpSpPr>
        <p:grpSp>
          <p:nvGrpSpPr>
            <p:cNvPr id="49" name="Group 48">
              <a:extLst>
                <a:ext uri="{FF2B5EF4-FFF2-40B4-BE49-F238E27FC236}">
                  <a16:creationId xmlns:a16="http://schemas.microsoft.com/office/drawing/2014/main" id="{60CED5AA-6FB9-4AB1-8622-E7CB9F5E9D44}"/>
                </a:ext>
              </a:extLst>
            </p:cNvPr>
            <p:cNvGrpSpPr/>
            <p:nvPr/>
          </p:nvGrpSpPr>
          <p:grpSpPr>
            <a:xfrm>
              <a:off x="6663867" y="3118775"/>
              <a:ext cx="713172" cy="684682"/>
              <a:chOff x="6663867" y="3156875"/>
              <a:chExt cx="713172" cy="684682"/>
            </a:xfrm>
          </p:grpSpPr>
          <p:pic>
            <p:nvPicPr>
              <p:cNvPr id="11" name="Picture 10" descr="A close up of a logo&#10;&#10;Description automatically generated">
                <a:extLst>
                  <a:ext uri="{FF2B5EF4-FFF2-40B4-BE49-F238E27FC236}">
                    <a16:creationId xmlns:a16="http://schemas.microsoft.com/office/drawing/2014/main" id="{6CB578F1-5C7A-4C1B-B550-4920FC0F1085}"/>
                  </a:ext>
                </a:extLst>
              </p:cNvPr>
              <p:cNvPicPr>
                <a:picLocks noChangeAspect="1"/>
              </p:cNvPicPr>
              <p:nvPr/>
            </p:nvPicPr>
            <p:blipFill rotWithShape="1">
              <a:blip r:embed="rId3">
                <a:extLst>
                  <a:ext uri="{28A0092B-C50C-407E-A947-70E740481C1C}">
                    <a14:useLocalDpi xmlns:a14="http://schemas.microsoft.com/office/drawing/2010/main" val="0"/>
                  </a:ext>
                </a:extLst>
              </a:blip>
              <a:srcRect l="22639" r="22835" b="14306"/>
              <a:stretch/>
            </p:blipFill>
            <p:spPr>
              <a:xfrm>
                <a:off x="6835049" y="3156875"/>
                <a:ext cx="297784" cy="468000"/>
              </a:xfrm>
              <a:prstGeom prst="rect">
                <a:avLst/>
              </a:prstGeom>
            </p:spPr>
          </p:pic>
          <p:sp>
            <p:nvSpPr>
              <p:cNvPr id="48" name="TextBox 47">
                <a:extLst>
                  <a:ext uri="{FF2B5EF4-FFF2-40B4-BE49-F238E27FC236}">
                    <a16:creationId xmlns:a16="http://schemas.microsoft.com/office/drawing/2014/main" id="{45F1DD4D-6E8D-4AF0-958E-3DC673B9FB7C}"/>
                  </a:ext>
                </a:extLst>
              </p:cNvPr>
              <p:cNvSpPr txBox="1"/>
              <p:nvPr/>
            </p:nvSpPr>
            <p:spPr>
              <a:xfrm>
                <a:off x="6663867" y="3610725"/>
                <a:ext cx="713172" cy="230832"/>
              </a:xfrm>
              <a:prstGeom prst="rect">
                <a:avLst/>
              </a:prstGeom>
            </p:spPr>
            <p:txBody>
              <a:bodyPr wrap="square" lIns="10800" r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homeworking</a:t>
                </a:r>
                <a:endParaRPr kumimoji="0" lang="en-BE" sz="9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0" name="TextBox 49">
              <a:extLst>
                <a:ext uri="{FF2B5EF4-FFF2-40B4-BE49-F238E27FC236}">
                  <a16:creationId xmlns:a16="http://schemas.microsoft.com/office/drawing/2014/main" id="{DDF85165-015C-4C98-A9B4-9EB8487F0DEB}"/>
                </a:ext>
              </a:extLst>
            </p:cNvPr>
            <p:cNvSpPr txBox="1"/>
            <p:nvPr/>
          </p:nvSpPr>
          <p:spPr>
            <a:xfrm>
              <a:off x="6516000" y="2859825"/>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black"/>
                  </a:solidFill>
                  <a:effectLst/>
                  <a:uLnTx/>
                  <a:uFillTx/>
                  <a:latin typeface="Arial"/>
                  <a:ea typeface="+mn-ea"/>
                  <a:cs typeface="+mn-cs"/>
                </a:rPr>
                <a:t>51% </a:t>
              </a:r>
              <a:r>
                <a:rPr kumimoji="0" lang="fr-BE" sz="1200" b="1" i="1" u="none" strike="noStrike" kern="1200" cap="none" spc="0" normalizeH="0" baseline="0" noProof="0" dirty="0" err="1">
                  <a:ln>
                    <a:noFill/>
                  </a:ln>
                  <a:solidFill>
                    <a:prstClr val="black"/>
                  </a:solidFill>
                  <a:effectLst/>
                  <a:uLnTx/>
                  <a:uFillTx/>
                  <a:latin typeface="Arial"/>
                  <a:ea typeface="+mn-ea"/>
                  <a:cs typeface="+mn-cs"/>
                </a:rPr>
                <a:t>aff</a:t>
              </a:r>
              <a:r>
                <a:rPr kumimoji="0" lang="fr-BE" sz="1200" b="1" i="1"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a:ln>
                    <a:noFill/>
                  </a:ln>
                  <a:solidFill>
                    <a:prstClr val="black"/>
                  </a:solidFill>
                  <a:effectLst/>
                  <a:uLnTx/>
                  <a:uFillTx/>
                  <a:latin typeface="Arial"/>
                  <a:ea typeface="+mn-ea"/>
                  <a:cs typeface="+mn-cs"/>
                </a:rPr>
                <a:t>118</a:t>
              </a:r>
            </a:p>
          </p:txBody>
        </p:sp>
        <p:sp>
          <p:nvSpPr>
            <p:cNvPr id="53" name="Rectangle 52">
              <a:extLst>
                <a:ext uri="{FF2B5EF4-FFF2-40B4-BE49-F238E27FC236}">
                  <a16:creationId xmlns:a16="http://schemas.microsoft.com/office/drawing/2014/main" id="{69BF53C4-3F82-4C09-AFF1-586BCE60979E}"/>
                </a:ext>
              </a:extLst>
            </p:cNvPr>
            <p:cNvSpPr/>
            <p:nvPr/>
          </p:nvSpPr>
          <p:spPr>
            <a:xfrm>
              <a:off x="6479999" y="2903496"/>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 name="Text Placeholder 1">
            <a:extLst>
              <a:ext uri="{FF2B5EF4-FFF2-40B4-BE49-F238E27FC236}">
                <a16:creationId xmlns:a16="http://schemas.microsoft.com/office/drawing/2014/main" id="{E0FB90EB-3161-4D4A-9B24-3E7F710F664A}"/>
              </a:ext>
            </a:extLst>
          </p:cNvPr>
          <p:cNvSpPr>
            <a:spLocks noGrp="1"/>
          </p:cNvSpPr>
          <p:nvPr>
            <p:ph type="body" idx="1"/>
          </p:nvPr>
        </p:nvSpPr>
        <p:spPr/>
        <p:txBody>
          <a:bodyPr/>
          <a:lstStyle/>
          <a:p>
            <a:endParaRPr lang="fr-BE" i="1" dirty="0"/>
          </a:p>
        </p:txBody>
      </p:sp>
      <p:sp>
        <p:nvSpPr>
          <p:cNvPr id="3" name="Text Placeholder 2">
            <a:extLst>
              <a:ext uri="{FF2B5EF4-FFF2-40B4-BE49-F238E27FC236}">
                <a16:creationId xmlns:a16="http://schemas.microsoft.com/office/drawing/2014/main" id="{9B219263-07F2-4452-93F6-E8F1F67B6382}"/>
              </a:ext>
            </a:extLst>
          </p:cNvPr>
          <p:cNvSpPr>
            <a:spLocks noGrp="1"/>
          </p:cNvSpPr>
          <p:nvPr>
            <p:ph type="body" sz="quarter" idx="10"/>
          </p:nvPr>
        </p:nvSpPr>
        <p:spPr>
          <a:xfrm>
            <a:off x="626076" y="692487"/>
            <a:ext cx="11343275" cy="376985"/>
          </a:xfrm>
        </p:spPr>
        <p:txBody>
          <a:bodyPr/>
          <a:lstStyle/>
          <a:p>
            <a:r>
              <a:rPr lang="fr-BE" dirty="0"/>
              <a:t>LOCKDOWN: 1 OUT OF 2 SPENT THE SAME OR MORE</a:t>
            </a:r>
          </a:p>
        </p:txBody>
      </p:sp>
      <p:graphicFrame>
        <p:nvGraphicFramePr>
          <p:cNvPr id="6" name="Chart 5">
            <a:extLst>
              <a:ext uri="{FF2B5EF4-FFF2-40B4-BE49-F238E27FC236}">
                <a16:creationId xmlns:a16="http://schemas.microsoft.com/office/drawing/2014/main" id="{789839D9-EC52-494C-AABC-E8D41F62BED8}"/>
              </a:ext>
            </a:extLst>
          </p:cNvPr>
          <p:cNvGraphicFramePr/>
          <p:nvPr/>
        </p:nvGraphicFramePr>
        <p:xfrm>
          <a:off x="37777" y="1514307"/>
          <a:ext cx="6321425" cy="4992298"/>
        </p:xfrm>
        <a:graphic>
          <a:graphicData uri="http://schemas.openxmlformats.org/drawingml/2006/chart">
            <c:chart xmlns:c="http://schemas.openxmlformats.org/drawingml/2006/chart" xmlns:r="http://schemas.openxmlformats.org/officeDocument/2006/relationships" r:id="rId4"/>
          </a:graphicData>
        </a:graphic>
      </p:graphicFrame>
      <p:grpSp>
        <p:nvGrpSpPr>
          <p:cNvPr id="37" name="Group 36">
            <a:extLst>
              <a:ext uri="{FF2B5EF4-FFF2-40B4-BE49-F238E27FC236}">
                <a16:creationId xmlns:a16="http://schemas.microsoft.com/office/drawing/2014/main" id="{71776A91-9F32-44A5-AB02-8889EEAAF2FF}"/>
              </a:ext>
            </a:extLst>
          </p:cNvPr>
          <p:cNvGrpSpPr/>
          <p:nvPr/>
        </p:nvGrpSpPr>
        <p:grpSpPr>
          <a:xfrm>
            <a:off x="6198150" y="4049504"/>
            <a:ext cx="7000712" cy="2505969"/>
            <a:chOff x="5979075" y="1201401"/>
            <a:chExt cx="7000712" cy="2505969"/>
          </a:xfrm>
        </p:grpSpPr>
        <p:grpSp>
          <p:nvGrpSpPr>
            <p:cNvPr id="25" name="Group 24">
              <a:extLst>
                <a:ext uri="{FF2B5EF4-FFF2-40B4-BE49-F238E27FC236}">
                  <a16:creationId xmlns:a16="http://schemas.microsoft.com/office/drawing/2014/main" id="{4ABCA1A1-E9BC-450D-BF80-DC3DC42FC6A8}"/>
                </a:ext>
              </a:extLst>
            </p:cNvPr>
            <p:cNvGrpSpPr/>
            <p:nvPr/>
          </p:nvGrpSpPr>
          <p:grpSpPr>
            <a:xfrm>
              <a:off x="6545576" y="1201401"/>
              <a:ext cx="6434211" cy="2505969"/>
              <a:chOff x="6511956" y="1324119"/>
              <a:chExt cx="6434211" cy="2505969"/>
            </a:xfrm>
          </p:grpSpPr>
          <p:sp>
            <p:nvSpPr>
              <p:cNvPr id="27" name="Rectangle 8">
                <a:extLst>
                  <a:ext uri="{FF2B5EF4-FFF2-40B4-BE49-F238E27FC236}">
                    <a16:creationId xmlns:a16="http://schemas.microsoft.com/office/drawing/2014/main" id="{54BEE07C-FD8D-4DAC-B417-18F771C0F559}"/>
                  </a:ext>
                </a:extLst>
              </p:cNvPr>
              <p:cNvSpPr/>
              <p:nvPr/>
            </p:nvSpPr>
            <p:spPr>
              <a:xfrm>
                <a:off x="6511956" y="1536518"/>
                <a:ext cx="5292000" cy="2246769"/>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TextBox 48">
                <a:extLst>
                  <a:ext uri="{FF2B5EF4-FFF2-40B4-BE49-F238E27FC236}">
                    <a16:creationId xmlns:a16="http://schemas.microsoft.com/office/drawing/2014/main" id="{ADB05B6F-0A4A-44C3-9FFA-938A1232F284}"/>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4 OUT OF 10 SPEND LESS THAN USUAL</a:t>
                </a:r>
              </a:p>
            </p:txBody>
          </p:sp>
          <p:sp>
            <p:nvSpPr>
              <p:cNvPr id="29" name="Rectangle 7">
                <a:extLst>
                  <a:ext uri="{FF2B5EF4-FFF2-40B4-BE49-F238E27FC236}">
                    <a16:creationId xmlns:a16="http://schemas.microsoft.com/office/drawing/2014/main" id="{7FBB93C6-92FE-42F9-82A2-C915B0AB5A12}"/>
                  </a:ext>
                </a:extLst>
              </p:cNvPr>
              <p:cNvSpPr/>
              <p:nvPr/>
            </p:nvSpPr>
            <p:spPr>
              <a:xfrm>
                <a:off x="6778203" y="1583319"/>
                <a:ext cx="5100284"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More than 1 out of 2 spent more or the same amount </a:t>
                </a:r>
                <a:r>
                  <a:rPr kumimoji="0" lang="en-US" sz="1400" b="0" i="0" u="none" strike="noStrike" kern="1200" cap="none" spc="0" normalizeH="0" baseline="0" noProof="0" dirty="0">
                    <a:ln>
                      <a:noFill/>
                    </a:ln>
                    <a:solidFill>
                      <a:prstClr val="black"/>
                    </a:solidFill>
                    <a:effectLst/>
                    <a:uLnTx/>
                    <a:uFillTx/>
                    <a:latin typeface="Arial"/>
                    <a:ea typeface="+mn-ea"/>
                    <a:cs typeface="+mn-cs"/>
                  </a:rPr>
                  <a:t>of money</a:t>
                </a:r>
                <a:r>
                  <a:rPr kumimoji="0" lang="en-US" sz="1400" b="1" i="0" u="none" strike="noStrike" kern="1200" cap="none" spc="0" normalizeH="0" baseline="0" noProof="0" dirty="0">
                    <a:ln>
                      <a:noFill/>
                    </a:ln>
                    <a:solidFill>
                      <a:prstClr val="black"/>
                    </a:solidFill>
                    <a:effectLst/>
                    <a:uLnTx/>
                    <a:uFillTx/>
                    <a:latin typeface="Arial"/>
                    <a:ea typeface="+mn-ea"/>
                    <a:cs typeface="+mn-cs"/>
                  </a:rPr>
                  <a:t> </a:t>
                </a:r>
                <a:r>
                  <a:rPr kumimoji="0" lang="en-US" sz="1400" b="0" i="0" u="none" strike="noStrike" kern="1200" cap="none" spc="0" normalizeH="0" baseline="0" noProof="0" dirty="0">
                    <a:ln>
                      <a:noFill/>
                    </a:ln>
                    <a:solidFill>
                      <a:prstClr val="black"/>
                    </a:solidFill>
                    <a:effectLst/>
                    <a:uLnTx/>
                    <a:uFillTx/>
                    <a:latin typeface="Arial"/>
                    <a:ea typeface="+mn-ea"/>
                    <a:cs typeface="+mn-cs"/>
                  </a:rPr>
                  <a:t>than before the lockdown. Flemish people were the most likely to spend more, followed by women and Gen Xers (32%)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At the opposite, 1 out of 2 homeworkers spent less. Boomers and homeworkers were more cautious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Partially unemployed people, men, French-speaking people (30%) did not changed their spending habits</a:t>
                </a:r>
              </a:p>
            </p:txBody>
          </p:sp>
        </p:grpSp>
        <p:grpSp>
          <p:nvGrpSpPr>
            <p:cNvPr id="36" name="Group 35">
              <a:extLst>
                <a:ext uri="{FF2B5EF4-FFF2-40B4-BE49-F238E27FC236}">
                  <a16:creationId xmlns:a16="http://schemas.microsoft.com/office/drawing/2014/main" id="{37FADFD5-6FBD-4B65-884A-3F0A96DDC50B}"/>
                </a:ext>
              </a:extLst>
            </p:cNvPr>
            <p:cNvGrpSpPr>
              <a:grpSpLocks noChangeAspect="1"/>
            </p:cNvGrpSpPr>
            <p:nvPr/>
          </p:nvGrpSpPr>
          <p:grpSpPr>
            <a:xfrm>
              <a:off x="5979075" y="1488804"/>
              <a:ext cx="756000" cy="756000"/>
              <a:chOff x="5979075" y="1488804"/>
              <a:chExt cx="900000" cy="900000"/>
            </a:xfrm>
          </p:grpSpPr>
          <p:sp>
            <p:nvSpPr>
              <p:cNvPr id="26" name="Oval 25">
                <a:extLst>
                  <a:ext uri="{FF2B5EF4-FFF2-40B4-BE49-F238E27FC236}">
                    <a16:creationId xmlns:a16="http://schemas.microsoft.com/office/drawing/2014/main" id="{452E79E5-218B-4502-8070-802A835476D0}"/>
                  </a:ext>
                </a:extLst>
              </p:cNvPr>
              <p:cNvSpPr>
                <a:spLocks noChangeAspect="1"/>
              </p:cNvSpPr>
              <p:nvPr/>
            </p:nvSpPr>
            <p:spPr>
              <a:xfrm>
                <a:off x="5979075" y="1488804"/>
                <a:ext cx="900000" cy="900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pic>
            <p:nvPicPr>
              <p:cNvPr id="31" name="Picture 30" descr="A close up of a logo&#10;&#10;Description automatically generated">
                <a:extLst>
                  <a:ext uri="{FF2B5EF4-FFF2-40B4-BE49-F238E27FC236}">
                    <a16:creationId xmlns:a16="http://schemas.microsoft.com/office/drawing/2014/main" id="{485AE144-962B-4DAA-84D3-557455365FAD}"/>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0417" t="13333" r="10062" b="28194"/>
              <a:stretch/>
            </p:blipFill>
            <p:spPr>
              <a:xfrm>
                <a:off x="6061878" y="1650369"/>
                <a:ext cx="734393" cy="540000"/>
              </a:xfrm>
              <a:prstGeom prst="rect">
                <a:avLst/>
              </a:prstGeom>
            </p:spPr>
          </p:pic>
        </p:grpSp>
      </p:grpSp>
      <p:grpSp>
        <p:nvGrpSpPr>
          <p:cNvPr id="42" name="Group 41">
            <a:extLst>
              <a:ext uri="{FF2B5EF4-FFF2-40B4-BE49-F238E27FC236}">
                <a16:creationId xmlns:a16="http://schemas.microsoft.com/office/drawing/2014/main" id="{E93319DD-9524-4932-B892-25C073EF9CB1}"/>
              </a:ext>
            </a:extLst>
          </p:cNvPr>
          <p:cNvGrpSpPr/>
          <p:nvPr/>
        </p:nvGrpSpPr>
        <p:grpSpPr>
          <a:xfrm>
            <a:off x="7226224" y="1384311"/>
            <a:ext cx="720000" cy="593592"/>
            <a:chOff x="7028212" y="1421367"/>
            <a:chExt cx="720000" cy="593592"/>
          </a:xfrm>
        </p:grpSpPr>
        <p:sp>
          <p:nvSpPr>
            <p:cNvPr id="35" name="Minus Sign 34">
              <a:extLst>
                <a:ext uri="{FF2B5EF4-FFF2-40B4-BE49-F238E27FC236}">
                  <a16:creationId xmlns:a16="http://schemas.microsoft.com/office/drawing/2014/main" id="{4E72705F-0E21-4D48-A7D5-CD500D9A4D2F}"/>
                </a:ext>
              </a:extLst>
            </p:cNvPr>
            <p:cNvSpPr/>
            <p:nvPr/>
          </p:nvSpPr>
          <p:spPr>
            <a:xfrm>
              <a:off x="7028212" y="1421367"/>
              <a:ext cx="720000" cy="593592"/>
            </a:xfrm>
            <a:prstGeom prst="mathMinus">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TextBox 40">
              <a:extLst>
                <a:ext uri="{FF2B5EF4-FFF2-40B4-BE49-F238E27FC236}">
                  <a16:creationId xmlns:a16="http://schemas.microsoft.com/office/drawing/2014/main" id="{DDE1DBDD-A6D9-49EC-8C85-A6B58FEA89ED}"/>
                </a:ext>
              </a:extLst>
            </p:cNvPr>
            <p:cNvSpPr txBox="1"/>
            <p:nvPr/>
          </p:nvSpPr>
          <p:spPr>
            <a:xfrm>
              <a:off x="7086598" y="1529704"/>
              <a:ext cx="648000" cy="237255"/>
            </a:xfrm>
            <a:prstGeom prst="rect">
              <a:avLst/>
            </a:prstGeom>
          </p:spPr>
          <p:txBody>
            <a:bodyPr wrap="square" lIns="18000" tIns="10800" rIns="18000" b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700" b="0" i="0" u="none" strike="noStrike" kern="1200" cap="none" spc="0" normalizeH="0" baseline="0" noProof="0" dirty="0">
                  <a:ln>
                    <a:noFill/>
                  </a:ln>
                  <a:solidFill>
                    <a:prstClr val="black"/>
                  </a:solidFill>
                  <a:effectLst/>
                  <a:uLnTx/>
                  <a:uFillTx/>
                  <a:latin typeface="Arial"/>
                  <a:ea typeface="+mn-ea"/>
                  <a:cs typeface="+mn-cs"/>
                </a:rPr>
                <a:t>SPEND LESS</a:t>
              </a:r>
            </a:p>
          </p:txBody>
        </p:sp>
      </p:grpSp>
      <p:grpSp>
        <p:nvGrpSpPr>
          <p:cNvPr id="46" name="Group 45">
            <a:extLst>
              <a:ext uri="{FF2B5EF4-FFF2-40B4-BE49-F238E27FC236}">
                <a16:creationId xmlns:a16="http://schemas.microsoft.com/office/drawing/2014/main" id="{5F5F1C80-0E94-44C4-8CC4-ACBE25AF5308}"/>
              </a:ext>
            </a:extLst>
          </p:cNvPr>
          <p:cNvGrpSpPr/>
          <p:nvPr/>
        </p:nvGrpSpPr>
        <p:grpSpPr>
          <a:xfrm>
            <a:off x="10925289" y="1494000"/>
            <a:ext cx="648000" cy="451061"/>
            <a:chOff x="11218312" y="1777542"/>
            <a:chExt cx="648000" cy="451061"/>
          </a:xfrm>
        </p:grpSpPr>
        <p:sp>
          <p:nvSpPr>
            <p:cNvPr id="34" name="Plus Sign 33">
              <a:extLst>
                <a:ext uri="{FF2B5EF4-FFF2-40B4-BE49-F238E27FC236}">
                  <a16:creationId xmlns:a16="http://schemas.microsoft.com/office/drawing/2014/main" id="{4EAD292D-DD98-4AD2-AE1B-47F68B6597EB}"/>
                </a:ext>
              </a:extLst>
            </p:cNvPr>
            <p:cNvSpPr/>
            <p:nvPr/>
          </p:nvSpPr>
          <p:spPr>
            <a:xfrm>
              <a:off x="11264887" y="1832603"/>
              <a:ext cx="396000" cy="396000"/>
            </a:xfrm>
            <a:prstGeom prst="mathPlus">
              <a:avLst/>
            </a:prstGeom>
            <a:solidFill>
              <a:srgbClr val="92D05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TextBox 42">
              <a:extLst>
                <a:ext uri="{FF2B5EF4-FFF2-40B4-BE49-F238E27FC236}">
                  <a16:creationId xmlns:a16="http://schemas.microsoft.com/office/drawing/2014/main" id="{AF5D5445-AC70-42D2-AC53-9FE5B034104E}"/>
                </a:ext>
              </a:extLst>
            </p:cNvPr>
            <p:cNvSpPr txBox="1"/>
            <p:nvPr/>
          </p:nvSpPr>
          <p:spPr>
            <a:xfrm>
              <a:off x="11218312" y="1777542"/>
              <a:ext cx="648000" cy="129533"/>
            </a:xfrm>
            <a:prstGeom prst="rect">
              <a:avLst/>
            </a:prstGeom>
          </p:spPr>
          <p:txBody>
            <a:bodyPr wrap="square" lIns="18000" tIns="10800" rIns="18000" b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700" b="0" i="0" u="none" strike="noStrike" kern="1200" cap="none" spc="0" normalizeH="0" baseline="0" noProof="0" dirty="0">
                  <a:ln>
                    <a:noFill/>
                  </a:ln>
                  <a:solidFill>
                    <a:prstClr val="black"/>
                  </a:solidFill>
                  <a:effectLst/>
                  <a:uLnTx/>
                  <a:uFillTx/>
                  <a:latin typeface="Arial"/>
                  <a:ea typeface="+mn-ea"/>
                  <a:cs typeface="+mn-cs"/>
                </a:rPr>
                <a:t>SPEND MORE</a:t>
              </a:r>
            </a:p>
          </p:txBody>
        </p:sp>
      </p:grpSp>
      <p:grpSp>
        <p:nvGrpSpPr>
          <p:cNvPr id="45" name="Group 44">
            <a:extLst>
              <a:ext uri="{FF2B5EF4-FFF2-40B4-BE49-F238E27FC236}">
                <a16:creationId xmlns:a16="http://schemas.microsoft.com/office/drawing/2014/main" id="{311B39AE-CF91-429C-B7F0-B773BCD611EA}"/>
              </a:ext>
            </a:extLst>
          </p:cNvPr>
          <p:cNvGrpSpPr/>
          <p:nvPr/>
        </p:nvGrpSpPr>
        <p:grpSpPr>
          <a:xfrm>
            <a:off x="9013327" y="1494000"/>
            <a:ext cx="720000" cy="465737"/>
            <a:chOff x="8651055" y="1860037"/>
            <a:chExt cx="720000" cy="465737"/>
          </a:xfrm>
        </p:grpSpPr>
        <p:sp>
          <p:nvSpPr>
            <p:cNvPr id="40" name="Equals 39">
              <a:extLst>
                <a:ext uri="{FF2B5EF4-FFF2-40B4-BE49-F238E27FC236}">
                  <a16:creationId xmlns:a16="http://schemas.microsoft.com/office/drawing/2014/main" id="{A2129AEE-2C28-4079-864C-522EC947CA6A}"/>
                </a:ext>
              </a:extLst>
            </p:cNvPr>
            <p:cNvSpPr/>
            <p:nvPr/>
          </p:nvSpPr>
          <p:spPr>
            <a:xfrm>
              <a:off x="8651055" y="1883464"/>
              <a:ext cx="720000" cy="442310"/>
            </a:xfrm>
            <a:prstGeom prst="mathEqual">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TextBox 43">
              <a:extLst>
                <a:ext uri="{FF2B5EF4-FFF2-40B4-BE49-F238E27FC236}">
                  <a16:creationId xmlns:a16="http://schemas.microsoft.com/office/drawing/2014/main" id="{039ECD6E-57B0-4798-B4E1-3A3B4508D072}"/>
                </a:ext>
              </a:extLst>
            </p:cNvPr>
            <p:cNvSpPr txBox="1"/>
            <p:nvPr/>
          </p:nvSpPr>
          <p:spPr>
            <a:xfrm>
              <a:off x="8723055" y="1860037"/>
              <a:ext cx="573345" cy="129533"/>
            </a:xfrm>
            <a:prstGeom prst="rect">
              <a:avLst/>
            </a:prstGeom>
          </p:spPr>
          <p:txBody>
            <a:bodyPr wrap="square" lIns="18000" tIns="10800" rIns="18000" b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700" b="0" i="0" u="none" strike="noStrike" kern="1200" cap="none" spc="0" normalizeH="0" baseline="0" noProof="0" dirty="0">
                  <a:ln>
                    <a:noFill/>
                  </a:ln>
                  <a:solidFill>
                    <a:prstClr val="black"/>
                  </a:solidFill>
                  <a:effectLst/>
                  <a:uLnTx/>
                  <a:uFillTx/>
                  <a:latin typeface="Arial"/>
                  <a:ea typeface="+mn-ea"/>
                  <a:cs typeface="+mn-cs"/>
                </a:rPr>
                <a:t>SAME</a:t>
              </a:r>
            </a:p>
          </p:txBody>
        </p:sp>
      </p:grpSp>
      <p:grpSp>
        <p:nvGrpSpPr>
          <p:cNvPr id="60" name="Group 59">
            <a:extLst>
              <a:ext uri="{FF2B5EF4-FFF2-40B4-BE49-F238E27FC236}">
                <a16:creationId xmlns:a16="http://schemas.microsoft.com/office/drawing/2014/main" id="{ADEA757E-FC60-4F6F-97DE-6E2616920AF9}"/>
              </a:ext>
            </a:extLst>
          </p:cNvPr>
          <p:cNvGrpSpPr/>
          <p:nvPr/>
        </p:nvGrpSpPr>
        <p:grpSpPr>
          <a:xfrm>
            <a:off x="7080074" y="2953650"/>
            <a:ext cx="1116000" cy="942926"/>
            <a:chOff x="6479999" y="1922639"/>
            <a:chExt cx="1116000" cy="942926"/>
          </a:xfrm>
        </p:grpSpPr>
        <p:grpSp>
          <p:nvGrpSpPr>
            <p:cNvPr id="7" name="Group 6">
              <a:extLst>
                <a:ext uri="{FF2B5EF4-FFF2-40B4-BE49-F238E27FC236}">
                  <a16:creationId xmlns:a16="http://schemas.microsoft.com/office/drawing/2014/main" id="{E84BE246-81A6-455A-954F-B82E328EDDC6}"/>
                </a:ext>
              </a:extLst>
            </p:cNvPr>
            <p:cNvGrpSpPr/>
            <p:nvPr/>
          </p:nvGrpSpPr>
          <p:grpSpPr>
            <a:xfrm>
              <a:off x="6543817" y="2192424"/>
              <a:ext cx="925311" cy="673141"/>
              <a:chOff x="7163736" y="3416142"/>
              <a:chExt cx="925311" cy="673141"/>
            </a:xfrm>
          </p:grpSpPr>
          <p:pic>
            <p:nvPicPr>
              <p:cNvPr id="18" name="Picture 17" descr="A close up of a logo&#10;&#10;Description automatically generated">
                <a:extLst>
                  <a:ext uri="{FF2B5EF4-FFF2-40B4-BE49-F238E27FC236}">
                    <a16:creationId xmlns:a16="http://schemas.microsoft.com/office/drawing/2014/main" id="{F8428882-C94A-4D35-BCCD-AB7564F6F5E0}"/>
                  </a:ext>
                </a:extLst>
              </p:cNvPr>
              <p:cNvPicPr>
                <a:picLocks noChangeAspect="1"/>
              </p:cNvPicPr>
              <p:nvPr/>
            </p:nvPicPr>
            <p:blipFill rotWithShape="1">
              <a:blip r:embed="rId6">
                <a:grayscl/>
                <a:extLst>
                  <a:ext uri="{28A0092B-C50C-407E-A947-70E740481C1C}">
                    <a14:useLocalDpi xmlns:a14="http://schemas.microsoft.com/office/drawing/2010/main" val="0"/>
                  </a:ext>
                </a:extLst>
              </a:blip>
              <a:srcRect b="9178"/>
              <a:stretch/>
            </p:blipFill>
            <p:spPr>
              <a:xfrm>
                <a:off x="7163736" y="3416142"/>
                <a:ext cx="478705" cy="442309"/>
              </a:xfrm>
              <a:prstGeom prst="rect">
                <a:avLst/>
              </a:prstGeom>
            </p:spPr>
          </p:pic>
          <p:pic>
            <p:nvPicPr>
              <p:cNvPr id="19" name="Picture 18">
                <a:extLst>
                  <a:ext uri="{FF2B5EF4-FFF2-40B4-BE49-F238E27FC236}">
                    <a16:creationId xmlns:a16="http://schemas.microsoft.com/office/drawing/2014/main" id="{A3071705-512B-44DF-901F-16F50988C3F9}"/>
                  </a:ext>
                </a:extLst>
              </p:cNvPr>
              <p:cNvPicPr>
                <a:picLocks noChangeAspect="1"/>
              </p:cNvPicPr>
              <p:nvPr/>
            </p:nvPicPr>
            <p:blipFill>
              <a:blip r:embed="rId7">
                <a:grayscl/>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7678472" y="3418925"/>
                <a:ext cx="410575" cy="439526"/>
              </a:xfrm>
              <a:prstGeom prst="rect">
                <a:avLst/>
              </a:prstGeom>
            </p:spPr>
          </p:pic>
          <p:sp>
            <p:nvSpPr>
              <p:cNvPr id="20" name="TextBox 19">
                <a:extLst>
                  <a:ext uri="{FF2B5EF4-FFF2-40B4-BE49-F238E27FC236}">
                    <a16:creationId xmlns:a16="http://schemas.microsoft.com/office/drawing/2014/main" id="{BA0A45EC-EC34-4922-B7D2-88131CA952B8}"/>
                  </a:ext>
                </a:extLst>
              </p:cNvPr>
              <p:cNvSpPr txBox="1"/>
              <p:nvPr/>
            </p:nvSpPr>
            <p:spPr>
              <a:xfrm>
                <a:off x="7299214" y="3858451"/>
                <a:ext cx="713172" cy="2308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+ 50 </a:t>
                </a:r>
                <a:r>
                  <a:rPr kumimoji="0" lang="en-US" sz="900" b="0" i="0" u="none" strike="noStrike" kern="1200" cap="none" spc="0" normalizeH="0" baseline="0" noProof="0" dirty="0" err="1">
                    <a:ln>
                      <a:noFill/>
                    </a:ln>
                    <a:solidFill>
                      <a:prstClr val="black"/>
                    </a:solidFill>
                    <a:effectLst/>
                    <a:uLnTx/>
                    <a:uFillTx/>
                    <a:latin typeface="Arial"/>
                    <a:ea typeface="+mn-ea"/>
                    <a:cs typeface="+mn-cs"/>
                  </a:rPr>
                  <a:t>y.o</a:t>
                </a:r>
                <a:r>
                  <a:rPr kumimoji="0" lang="en-US" sz="900" b="0" i="0" u="none" strike="noStrike" kern="1200" cap="none" spc="0" normalizeH="0" baseline="0" noProof="0" dirty="0">
                    <a:ln>
                      <a:noFill/>
                    </a:ln>
                    <a:solidFill>
                      <a:prstClr val="black"/>
                    </a:solidFill>
                    <a:effectLst/>
                    <a:uLnTx/>
                    <a:uFillTx/>
                    <a:latin typeface="Arial"/>
                    <a:ea typeface="+mn-ea"/>
                    <a:cs typeface="+mn-cs"/>
                  </a:rPr>
                  <a:t>.</a:t>
                </a:r>
                <a:endParaRPr kumimoji="0" lang="en-BE" sz="9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2163B009-4727-431A-AA5B-B2FC48BC3100}"/>
                </a:ext>
              </a:extLst>
            </p:cNvPr>
            <p:cNvSpPr txBox="1"/>
            <p:nvPr/>
          </p:nvSpPr>
          <p:spPr>
            <a:xfrm>
              <a:off x="6480000" y="1922639"/>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black"/>
                  </a:solidFill>
                  <a:effectLst/>
                  <a:uLnTx/>
                  <a:uFillTx/>
                  <a:latin typeface="Arial"/>
                  <a:ea typeface="+mn-ea"/>
                  <a:cs typeface="+mn-cs"/>
                </a:rPr>
                <a:t>45% </a:t>
              </a:r>
              <a:r>
                <a:rPr kumimoji="0" lang="fr-BE" sz="1200" b="1" i="1" u="none" strike="noStrike" kern="1200" cap="none" spc="0" normalizeH="0" baseline="0" noProof="0" dirty="0" err="1">
                  <a:ln>
                    <a:noFill/>
                  </a:ln>
                  <a:solidFill>
                    <a:prstClr val="black"/>
                  </a:solidFill>
                  <a:effectLst/>
                  <a:uLnTx/>
                  <a:uFillTx/>
                  <a:latin typeface="Arial"/>
                  <a:ea typeface="+mn-ea"/>
                  <a:cs typeface="+mn-cs"/>
                </a:rPr>
                <a:t>aff</a:t>
              </a:r>
              <a:r>
                <a:rPr kumimoji="0" lang="fr-BE" sz="1200" b="1" i="1"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a:ln>
                    <a:noFill/>
                  </a:ln>
                  <a:solidFill>
                    <a:prstClr val="black"/>
                  </a:solidFill>
                  <a:effectLst/>
                  <a:uLnTx/>
                  <a:uFillTx/>
                  <a:latin typeface="Arial"/>
                  <a:ea typeface="+mn-ea"/>
                  <a:cs typeface="+mn-cs"/>
                </a:rPr>
                <a:t>103</a:t>
              </a:r>
            </a:p>
          </p:txBody>
        </p:sp>
        <p:sp>
          <p:nvSpPr>
            <p:cNvPr id="52" name="Rectangle 51">
              <a:extLst>
                <a:ext uri="{FF2B5EF4-FFF2-40B4-BE49-F238E27FC236}">
                  <a16:creationId xmlns:a16="http://schemas.microsoft.com/office/drawing/2014/main" id="{067BCE8E-0B4F-457C-B0D8-16D1546D42B6}"/>
                </a:ext>
              </a:extLst>
            </p:cNvPr>
            <p:cNvSpPr/>
            <p:nvPr/>
          </p:nvSpPr>
          <p:spPr>
            <a:xfrm>
              <a:off x="6479999"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72" name="Group 71">
            <a:extLst>
              <a:ext uri="{FF2B5EF4-FFF2-40B4-BE49-F238E27FC236}">
                <a16:creationId xmlns:a16="http://schemas.microsoft.com/office/drawing/2014/main" id="{DB3F04DE-5D72-4B6F-9643-7F77EA4868EC}"/>
              </a:ext>
            </a:extLst>
          </p:cNvPr>
          <p:cNvGrpSpPr/>
          <p:nvPr/>
        </p:nvGrpSpPr>
        <p:grpSpPr>
          <a:xfrm>
            <a:off x="8852848" y="2955600"/>
            <a:ext cx="1130215" cy="943632"/>
            <a:chOff x="8252773" y="2955600"/>
            <a:chExt cx="1130215" cy="943632"/>
          </a:xfrm>
        </p:grpSpPr>
        <p:grpSp>
          <p:nvGrpSpPr>
            <p:cNvPr id="64" name="Group 63">
              <a:extLst>
                <a:ext uri="{FF2B5EF4-FFF2-40B4-BE49-F238E27FC236}">
                  <a16:creationId xmlns:a16="http://schemas.microsoft.com/office/drawing/2014/main" id="{2A6AA261-5FFD-404D-AF5C-21967F97DFCF}"/>
                </a:ext>
              </a:extLst>
            </p:cNvPr>
            <p:cNvGrpSpPr/>
            <p:nvPr/>
          </p:nvGrpSpPr>
          <p:grpSpPr>
            <a:xfrm>
              <a:off x="8252773" y="2955600"/>
              <a:ext cx="1130215" cy="943632"/>
              <a:chOff x="8252773" y="1922400"/>
              <a:chExt cx="1130215" cy="943632"/>
            </a:xfrm>
          </p:grpSpPr>
          <p:sp>
            <p:nvSpPr>
              <p:cNvPr id="66" name="Rectangle 65">
                <a:extLst>
                  <a:ext uri="{FF2B5EF4-FFF2-40B4-BE49-F238E27FC236}">
                    <a16:creationId xmlns:a16="http://schemas.microsoft.com/office/drawing/2014/main" id="{34937393-A003-4234-880B-55DACBDA73A8}"/>
                  </a:ext>
                </a:extLst>
              </p:cNvPr>
              <p:cNvSpPr/>
              <p:nvPr/>
            </p:nvSpPr>
            <p:spPr>
              <a:xfrm>
                <a:off x="8252773"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TextBox 66">
                <a:extLst>
                  <a:ext uri="{FF2B5EF4-FFF2-40B4-BE49-F238E27FC236}">
                    <a16:creationId xmlns:a16="http://schemas.microsoft.com/office/drawing/2014/main" id="{42D5B690-6508-458C-A073-2A517D937679}"/>
                  </a:ext>
                </a:extLst>
              </p:cNvPr>
              <p:cNvSpPr txBox="1"/>
              <p:nvPr/>
            </p:nvSpPr>
            <p:spPr>
              <a:xfrm>
                <a:off x="8281350" y="2635200"/>
                <a:ext cx="986476" cy="230832"/>
              </a:xfrm>
              <a:prstGeom prst="rect">
                <a:avLst/>
              </a:prstGeom>
            </p:spPr>
            <p:txBody>
              <a:bodyPr wrap="square" lIns="10800" r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men</a:t>
                </a:r>
                <a:endParaRPr kumimoji="0" lang="en-BE"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TextBox 67">
                <a:extLst>
                  <a:ext uri="{FF2B5EF4-FFF2-40B4-BE49-F238E27FC236}">
                    <a16:creationId xmlns:a16="http://schemas.microsoft.com/office/drawing/2014/main" id="{69B42189-45D4-4260-877B-81BF4710D14D}"/>
                  </a:ext>
                </a:extLst>
              </p:cNvPr>
              <p:cNvSpPr txBox="1"/>
              <p:nvPr/>
            </p:nvSpPr>
            <p:spPr>
              <a:xfrm>
                <a:off x="8299349" y="1922400"/>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black"/>
                    </a:solidFill>
                    <a:effectLst/>
                    <a:uLnTx/>
                    <a:uFillTx/>
                    <a:latin typeface="Arial"/>
                    <a:ea typeface="+mn-ea"/>
                    <a:cs typeface="+mn-cs"/>
                  </a:rPr>
                  <a:t>33% </a:t>
                </a:r>
                <a:r>
                  <a:rPr kumimoji="0" lang="fr-BE" sz="1200" b="1" i="1" u="none" strike="noStrike" kern="1200" cap="none" spc="0" normalizeH="0" baseline="0" noProof="0" dirty="0" err="1">
                    <a:ln>
                      <a:noFill/>
                    </a:ln>
                    <a:solidFill>
                      <a:prstClr val="black"/>
                    </a:solidFill>
                    <a:effectLst/>
                    <a:uLnTx/>
                    <a:uFillTx/>
                    <a:latin typeface="Arial"/>
                    <a:ea typeface="+mn-ea"/>
                    <a:cs typeface="+mn-cs"/>
                  </a:rPr>
                  <a:t>aff</a:t>
                </a:r>
                <a:r>
                  <a:rPr kumimoji="0" lang="fr-BE" sz="1200" b="1" i="1"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a:ln>
                      <a:noFill/>
                    </a:ln>
                    <a:solidFill>
                      <a:prstClr val="black"/>
                    </a:solidFill>
                    <a:effectLst/>
                    <a:uLnTx/>
                    <a:uFillTx/>
                    <a:latin typeface="Arial"/>
                    <a:ea typeface="+mn-ea"/>
                    <a:cs typeface="+mn-cs"/>
                  </a:rPr>
                  <a:t>112</a:t>
                </a:r>
              </a:p>
            </p:txBody>
          </p:sp>
        </p:grpSp>
        <p:pic>
          <p:nvPicPr>
            <p:cNvPr id="71" name="Picture 70" descr="A close up of a logo&#10;&#10;Description automatically generated">
              <a:extLst>
                <a:ext uri="{FF2B5EF4-FFF2-40B4-BE49-F238E27FC236}">
                  <a16:creationId xmlns:a16="http://schemas.microsoft.com/office/drawing/2014/main" id="{DC1A3378-B10F-459F-8652-AA9A80753126}"/>
                </a:ext>
              </a:extLst>
            </p:cNvPr>
            <p:cNvPicPr>
              <a:picLocks noChangeAspect="1"/>
            </p:cNvPicPr>
            <p:nvPr/>
          </p:nvPicPr>
          <p:blipFill rotWithShape="1">
            <a:blip r:embed="rId9">
              <a:extLst>
                <a:ext uri="{28A0092B-C50C-407E-A947-70E740481C1C}">
                  <a14:useLocalDpi xmlns:a14="http://schemas.microsoft.com/office/drawing/2010/main" val="0"/>
                </a:ext>
              </a:extLst>
            </a:blip>
            <a:srcRect l="10091" t="2722" r="10318" b="16735"/>
            <a:stretch/>
          </p:blipFill>
          <p:spPr>
            <a:xfrm>
              <a:off x="8588666" y="3212918"/>
              <a:ext cx="462465" cy="468000"/>
            </a:xfrm>
            <a:prstGeom prst="rect">
              <a:avLst/>
            </a:prstGeom>
          </p:spPr>
        </p:pic>
      </p:grpSp>
      <p:grpSp>
        <p:nvGrpSpPr>
          <p:cNvPr id="80" name="Group 79">
            <a:extLst>
              <a:ext uri="{FF2B5EF4-FFF2-40B4-BE49-F238E27FC236}">
                <a16:creationId xmlns:a16="http://schemas.microsoft.com/office/drawing/2014/main" id="{0033C264-28FF-4FA3-9E48-3F74B6E64C69}"/>
              </a:ext>
            </a:extLst>
          </p:cNvPr>
          <p:cNvGrpSpPr/>
          <p:nvPr/>
        </p:nvGrpSpPr>
        <p:grpSpPr>
          <a:xfrm>
            <a:off x="10621982" y="1922400"/>
            <a:ext cx="1148217" cy="943632"/>
            <a:chOff x="10021907" y="1922400"/>
            <a:chExt cx="1148217" cy="943632"/>
          </a:xfrm>
        </p:grpSpPr>
        <p:pic>
          <p:nvPicPr>
            <p:cNvPr id="38" name="Picture 37" descr="A close up of a map&#10;&#10;Description automatically generated">
              <a:extLst>
                <a:ext uri="{FF2B5EF4-FFF2-40B4-BE49-F238E27FC236}">
                  <a16:creationId xmlns:a16="http://schemas.microsoft.com/office/drawing/2014/main" id="{4D62F688-50E9-444C-941F-37843E989760}"/>
                </a:ext>
              </a:extLst>
            </p:cNvPr>
            <p:cNvPicPr>
              <a:picLocks noChangeAspect="1"/>
            </p:cNvPicPr>
            <p:nvPr/>
          </p:nvPicPr>
          <p:blipFill rotWithShape="1">
            <a:blip r:embed="rId10">
              <a:clrChange>
                <a:clrFrom>
                  <a:srgbClr val="FFFFFF"/>
                </a:clrFrom>
                <a:clrTo>
                  <a:srgbClr val="FFFFFF">
                    <a:alpha val="0"/>
                  </a:srgbClr>
                </a:clrTo>
              </a:clrChange>
              <a:alphaModFix/>
            </a:blip>
            <a:srcRect l="21672" r="21581"/>
            <a:stretch/>
          </p:blipFill>
          <p:spPr>
            <a:xfrm>
              <a:off x="10299864" y="2193596"/>
              <a:ext cx="540000" cy="436406"/>
            </a:xfrm>
            <a:prstGeom prst="rect">
              <a:avLst/>
            </a:prstGeom>
            <a:noFill/>
            <a:ln>
              <a:noFill/>
            </a:ln>
          </p:spPr>
        </p:pic>
        <p:grpSp>
          <p:nvGrpSpPr>
            <p:cNvPr id="73" name="Group 72">
              <a:extLst>
                <a:ext uri="{FF2B5EF4-FFF2-40B4-BE49-F238E27FC236}">
                  <a16:creationId xmlns:a16="http://schemas.microsoft.com/office/drawing/2014/main" id="{2C1CA9A2-062F-4881-B29F-1282125B2A49}"/>
                </a:ext>
              </a:extLst>
            </p:cNvPr>
            <p:cNvGrpSpPr/>
            <p:nvPr/>
          </p:nvGrpSpPr>
          <p:grpSpPr>
            <a:xfrm>
              <a:off x="10021907" y="1922400"/>
              <a:ext cx="1148217" cy="943632"/>
              <a:chOff x="8252773" y="1922400"/>
              <a:chExt cx="1148217" cy="943632"/>
            </a:xfrm>
          </p:grpSpPr>
          <p:sp>
            <p:nvSpPr>
              <p:cNvPr id="75" name="Rectangle 74">
                <a:extLst>
                  <a:ext uri="{FF2B5EF4-FFF2-40B4-BE49-F238E27FC236}">
                    <a16:creationId xmlns:a16="http://schemas.microsoft.com/office/drawing/2014/main" id="{F0328598-6F76-42CF-A375-005A687BD7DB}"/>
                  </a:ext>
                </a:extLst>
              </p:cNvPr>
              <p:cNvSpPr/>
              <p:nvPr/>
            </p:nvSpPr>
            <p:spPr>
              <a:xfrm>
                <a:off x="8252773"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TextBox 75">
                <a:extLst>
                  <a:ext uri="{FF2B5EF4-FFF2-40B4-BE49-F238E27FC236}">
                    <a16:creationId xmlns:a16="http://schemas.microsoft.com/office/drawing/2014/main" id="{53DA9A32-0179-4A1E-9ACC-D6575D1E3D53}"/>
                  </a:ext>
                </a:extLst>
              </p:cNvPr>
              <p:cNvSpPr txBox="1"/>
              <p:nvPr/>
            </p:nvSpPr>
            <p:spPr>
              <a:xfrm>
                <a:off x="8281349" y="2635200"/>
                <a:ext cx="1119641" cy="230832"/>
              </a:xfrm>
              <a:prstGeom prst="rect">
                <a:avLst/>
              </a:prstGeom>
            </p:spPr>
            <p:txBody>
              <a:bodyPr wrap="square" lIns="10800" r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Dutch-speaking</a:t>
                </a:r>
                <a:endParaRPr kumimoji="0" lang="en-BE"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TextBox 76">
                <a:extLst>
                  <a:ext uri="{FF2B5EF4-FFF2-40B4-BE49-F238E27FC236}">
                    <a16:creationId xmlns:a16="http://schemas.microsoft.com/office/drawing/2014/main" id="{164D6CEE-AC86-4DF7-9F5F-7E31B1A3EB7C}"/>
                  </a:ext>
                </a:extLst>
              </p:cNvPr>
              <p:cNvSpPr txBox="1"/>
              <p:nvPr/>
            </p:nvSpPr>
            <p:spPr>
              <a:xfrm>
                <a:off x="8299349" y="1922400"/>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black"/>
                    </a:solidFill>
                    <a:effectLst/>
                    <a:uLnTx/>
                    <a:uFillTx/>
                    <a:latin typeface="Arial"/>
                    <a:ea typeface="+mn-ea"/>
                    <a:cs typeface="+mn-cs"/>
                  </a:rPr>
                  <a:t>33% </a:t>
                </a:r>
                <a:r>
                  <a:rPr kumimoji="0" lang="fr-BE" sz="1200" b="1" i="1" u="none" strike="noStrike" kern="1200" cap="none" spc="0" normalizeH="0" baseline="0" noProof="0" dirty="0" err="1">
                    <a:ln>
                      <a:noFill/>
                    </a:ln>
                    <a:solidFill>
                      <a:prstClr val="black"/>
                    </a:solidFill>
                    <a:effectLst/>
                    <a:uLnTx/>
                    <a:uFillTx/>
                    <a:latin typeface="Arial"/>
                    <a:ea typeface="+mn-ea"/>
                    <a:cs typeface="+mn-cs"/>
                  </a:rPr>
                  <a:t>aff</a:t>
                </a:r>
                <a:r>
                  <a:rPr kumimoji="0" lang="fr-BE" sz="1200" b="1" i="1"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a:ln>
                      <a:noFill/>
                    </a:ln>
                    <a:solidFill>
                      <a:prstClr val="black"/>
                    </a:solidFill>
                    <a:effectLst/>
                    <a:uLnTx/>
                    <a:uFillTx/>
                    <a:latin typeface="Arial"/>
                    <a:ea typeface="+mn-ea"/>
                    <a:cs typeface="+mn-cs"/>
                  </a:rPr>
                  <a:t>121</a:t>
                </a:r>
              </a:p>
            </p:txBody>
          </p:sp>
        </p:grpSp>
      </p:grpSp>
      <p:grpSp>
        <p:nvGrpSpPr>
          <p:cNvPr id="87" name="Group 86">
            <a:extLst>
              <a:ext uri="{FF2B5EF4-FFF2-40B4-BE49-F238E27FC236}">
                <a16:creationId xmlns:a16="http://schemas.microsoft.com/office/drawing/2014/main" id="{36280B31-DFDB-4A63-90CE-26694EB01D81}"/>
              </a:ext>
            </a:extLst>
          </p:cNvPr>
          <p:cNvGrpSpPr/>
          <p:nvPr/>
        </p:nvGrpSpPr>
        <p:grpSpPr>
          <a:xfrm>
            <a:off x="10622475" y="2955600"/>
            <a:ext cx="1130215" cy="943632"/>
            <a:chOff x="10022400" y="2955600"/>
            <a:chExt cx="1130215" cy="943632"/>
          </a:xfrm>
        </p:grpSpPr>
        <p:pic>
          <p:nvPicPr>
            <p:cNvPr id="21" name="Picture 20" descr="A close up of a logo&#10;&#10;Description automatically generated">
              <a:extLst>
                <a:ext uri="{FF2B5EF4-FFF2-40B4-BE49-F238E27FC236}">
                  <a16:creationId xmlns:a16="http://schemas.microsoft.com/office/drawing/2014/main" id="{D65C7BD3-12F3-4F3E-9DBB-8EFD048DD3A2}"/>
                </a:ext>
              </a:extLst>
            </p:cNvPr>
            <p:cNvPicPr>
              <a:picLocks noChangeAspect="1"/>
            </p:cNvPicPr>
            <p:nvPr/>
          </p:nvPicPr>
          <p:blipFill rotWithShape="1">
            <a:blip r:embed="rId11">
              <a:biLevel thresh="75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rcRect l="19403" t="-442" r="20748" b="15379"/>
            <a:stretch/>
          </p:blipFill>
          <p:spPr>
            <a:xfrm flipH="1">
              <a:off x="10382215" y="3214344"/>
              <a:ext cx="324000" cy="460489"/>
            </a:xfrm>
            <a:prstGeom prst="rect">
              <a:avLst/>
            </a:prstGeom>
          </p:spPr>
        </p:pic>
        <p:grpSp>
          <p:nvGrpSpPr>
            <p:cNvPr id="82" name="Group 81">
              <a:extLst>
                <a:ext uri="{FF2B5EF4-FFF2-40B4-BE49-F238E27FC236}">
                  <a16:creationId xmlns:a16="http://schemas.microsoft.com/office/drawing/2014/main" id="{D539DF2A-C89C-40D6-8181-58157E7447E8}"/>
                </a:ext>
              </a:extLst>
            </p:cNvPr>
            <p:cNvGrpSpPr/>
            <p:nvPr/>
          </p:nvGrpSpPr>
          <p:grpSpPr>
            <a:xfrm>
              <a:off x="10022400" y="2955600"/>
              <a:ext cx="1130215" cy="943632"/>
              <a:chOff x="8252773" y="1922400"/>
              <a:chExt cx="1130215" cy="943632"/>
            </a:xfrm>
          </p:grpSpPr>
          <p:sp>
            <p:nvSpPr>
              <p:cNvPr id="84" name="Rectangle 83">
                <a:extLst>
                  <a:ext uri="{FF2B5EF4-FFF2-40B4-BE49-F238E27FC236}">
                    <a16:creationId xmlns:a16="http://schemas.microsoft.com/office/drawing/2014/main" id="{4596AA7F-B3C0-4BD5-AFB9-33EDDF189C4F}"/>
                  </a:ext>
                </a:extLst>
              </p:cNvPr>
              <p:cNvSpPr/>
              <p:nvPr/>
            </p:nvSpPr>
            <p:spPr>
              <a:xfrm>
                <a:off x="8252773"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TextBox 84">
                <a:extLst>
                  <a:ext uri="{FF2B5EF4-FFF2-40B4-BE49-F238E27FC236}">
                    <a16:creationId xmlns:a16="http://schemas.microsoft.com/office/drawing/2014/main" id="{35DEC7FC-3EC1-47FD-A1C4-90DC45FE16A5}"/>
                  </a:ext>
                </a:extLst>
              </p:cNvPr>
              <p:cNvSpPr txBox="1"/>
              <p:nvPr/>
            </p:nvSpPr>
            <p:spPr>
              <a:xfrm>
                <a:off x="8281350" y="2635200"/>
                <a:ext cx="986476" cy="230832"/>
              </a:xfrm>
              <a:prstGeom prst="rect">
                <a:avLst/>
              </a:prstGeom>
            </p:spPr>
            <p:txBody>
              <a:bodyPr wrap="square" lIns="10800" r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women</a:t>
                </a:r>
                <a:endParaRPr kumimoji="0" lang="en-BE"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TextBox 85">
                <a:extLst>
                  <a:ext uri="{FF2B5EF4-FFF2-40B4-BE49-F238E27FC236}">
                    <a16:creationId xmlns:a16="http://schemas.microsoft.com/office/drawing/2014/main" id="{6C431B15-0087-4F99-9E8B-236527BF56A4}"/>
                  </a:ext>
                </a:extLst>
              </p:cNvPr>
              <p:cNvSpPr txBox="1"/>
              <p:nvPr/>
            </p:nvSpPr>
            <p:spPr>
              <a:xfrm>
                <a:off x="8299349" y="1922400"/>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black"/>
                    </a:solidFill>
                    <a:effectLst/>
                    <a:uLnTx/>
                    <a:uFillTx/>
                    <a:latin typeface="Arial"/>
                    <a:ea typeface="+mn-ea"/>
                    <a:cs typeface="+mn-cs"/>
                  </a:rPr>
                  <a:t>30% </a:t>
                </a:r>
                <a:r>
                  <a:rPr kumimoji="0" lang="fr-BE" sz="1200" b="1" i="1" u="none" strike="noStrike" kern="1200" cap="none" spc="0" normalizeH="0" baseline="0" noProof="0" dirty="0" err="1">
                    <a:ln>
                      <a:noFill/>
                    </a:ln>
                    <a:solidFill>
                      <a:prstClr val="black"/>
                    </a:solidFill>
                    <a:effectLst/>
                    <a:uLnTx/>
                    <a:uFillTx/>
                    <a:latin typeface="Arial"/>
                    <a:ea typeface="+mn-ea"/>
                    <a:cs typeface="+mn-cs"/>
                  </a:rPr>
                  <a:t>aff</a:t>
                </a:r>
                <a:r>
                  <a:rPr kumimoji="0" lang="fr-BE" sz="1200" b="1" i="1"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a:ln>
                      <a:noFill/>
                    </a:ln>
                    <a:solidFill>
                      <a:prstClr val="black"/>
                    </a:solidFill>
                    <a:effectLst/>
                    <a:uLnTx/>
                    <a:uFillTx/>
                    <a:latin typeface="Arial"/>
                    <a:ea typeface="+mn-ea"/>
                    <a:cs typeface="+mn-cs"/>
                  </a:rPr>
                  <a:t>110</a:t>
                </a:r>
              </a:p>
            </p:txBody>
          </p:sp>
        </p:grpSp>
      </p:grpSp>
      <p:sp>
        <p:nvSpPr>
          <p:cNvPr id="63" name="TextBox 62">
            <a:extLst>
              <a:ext uri="{FF2B5EF4-FFF2-40B4-BE49-F238E27FC236}">
                <a16:creationId xmlns:a16="http://schemas.microsoft.com/office/drawing/2014/main" id="{3E365540-0CC8-47CC-BE5C-AB39F7ECED6A}"/>
              </a:ext>
            </a:extLst>
          </p:cNvPr>
          <p:cNvSpPr txBox="1"/>
          <p:nvPr/>
        </p:nvSpPr>
        <p:spPr>
          <a:xfrm>
            <a:off x="65315" y="1254799"/>
            <a:ext cx="5066083" cy="307777"/>
          </a:xfrm>
          <a:prstGeom prst="rect">
            <a:avLst/>
          </a:prstGeom>
        </p:spPr>
        <p:txBody>
          <a:bodyPr wrap="square" rtlCol="0">
            <a:spAutoFit/>
          </a:bodyPr>
          <a:lstStyle/>
          <a:p>
            <a:pPr lvl="0">
              <a:defRPr/>
            </a:pPr>
            <a:r>
              <a:rPr lang="en-US" sz="1400" i="1" dirty="0">
                <a:solidFill>
                  <a:prstClr val="black"/>
                </a:solidFill>
              </a:rPr>
              <a:t>Actually, do you have the impression </a:t>
            </a:r>
            <a:r>
              <a:rPr lang="en-US" sz="1400" b="1" i="1" dirty="0">
                <a:solidFill>
                  <a:prstClr val="black"/>
                </a:solidFill>
              </a:rPr>
              <a:t>to spend</a:t>
            </a:r>
            <a:r>
              <a:rPr lang="en-US" sz="1400" i="1" dirty="0">
                <a:solidFill>
                  <a:prstClr val="black"/>
                </a:solidFill>
              </a:rPr>
              <a:t>… ?</a:t>
            </a:r>
          </a:p>
        </p:txBody>
      </p:sp>
    </p:spTree>
    <p:extLst>
      <p:ext uri="{BB962C8B-B14F-4D97-AF65-F5344CB8AC3E}">
        <p14:creationId xmlns:p14="http://schemas.microsoft.com/office/powerpoint/2010/main" val="1768887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8FC81E-5B14-4A74-88E0-703F84CD9C22}"/>
              </a:ext>
            </a:extLst>
          </p:cNvPr>
          <p:cNvSpPr>
            <a:spLocks noGrp="1"/>
          </p:cNvSpPr>
          <p:nvPr>
            <p:ph type="body" sz="quarter" idx="10"/>
          </p:nvPr>
        </p:nvSpPr>
        <p:spPr/>
        <p:txBody>
          <a:bodyPr/>
          <a:lstStyle/>
          <a:p>
            <a:r>
              <a:rPr lang="fr-BE" dirty="0"/>
              <a:t>BELGIANS MISS PHYSICAL STORES… BUT NOT THEIR VISITORS</a:t>
            </a:r>
          </a:p>
        </p:txBody>
      </p:sp>
      <p:sp>
        <p:nvSpPr>
          <p:cNvPr id="6" name="Text Placeholder 5">
            <a:extLst>
              <a:ext uri="{FF2B5EF4-FFF2-40B4-BE49-F238E27FC236}">
                <a16:creationId xmlns:a16="http://schemas.microsoft.com/office/drawing/2014/main" id="{9BA60223-1391-4CD6-8B99-3E501F26E624}"/>
              </a:ext>
            </a:extLst>
          </p:cNvPr>
          <p:cNvSpPr>
            <a:spLocks noGrp="1"/>
          </p:cNvSpPr>
          <p:nvPr>
            <p:ph type="body" idx="1"/>
          </p:nvPr>
        </p:nvSpPr>
        <p:spPr>
          <a:xfrm>
            <a:off x="5418569" y="6511771"/>
            <a:ext cx="6163832" cy="280449"/>
          </a:xfrm>
        </p:spPr>
        <p:txBody>
          <a:bodyPr/>
          <a:lstStyle/>
          <a:p>
            <a:r>
              <a:rPr lang="en-US" i="1" dirty="0"/>
              <a:t>1.Do you miss going to a store or department store? 2. Do you actually feel safe while grocery shopping (in shops)?</a:t>
            </a:r>
            <a:endParaRPr lang="fr-BE" i="1" dirty="0"/>
          </a:p>
        </p:txBody>
      </p:sp>
      <p:grpSp>
        <p:nvGrpSpPr>
          <p:cNvPr id="8" name="Group 7">
            <a:extLst>
              <a:ext uri="{FF2B5EF4-FFF2-40B4-BE49-F238E27FC236}">
                <a16:creationId xmlns:a16="http://schemas.microsoft.com/office/drawing/2014/main" id="{D89A84E0-E2C6-4183-AE92-8E26690AA0C0}"/>
              </a:ext>
            </a:extLst>
          </p:cNvPr>
          <p:cNvGrpSpPr/>
          <p:nvPr/>
        </p:nvGrpSpPr>
        <p:grpSpPr>
          <a:xfrm>
            <a:off x="487908" y="1269691"/>
            <a:ext cx="6427242" cy="1055155"/>
            <a:chOff x="7889431" y="1542148"/>
            <a:chExt cx="6427242" cy="1055155"/>
          </a:xfrm>
        </p:grpSpPr>
        <p:grpSp>
          <p:nvGrpSpPr>
            <p:cNvPr id="9" name="Group 6">
              <a:extLst>
                <a:ext uri="{FF2B5EF4-FFF2-40B4-BE49-F238E27FC236}">
                  <a16:creationId xmlns:a16="http://schemas.microsoft.com/office/drawing/2014/main" id="{E469D07F-36B8-40A7-A8AA-A6851F3FC8A0}"/>
                </a:ext>
              </a:extLst>
            </p:cNvPr>
            <p:cNvGrpSpPr/>
            <p:nvPr/>
          </p:nvGrpSpPr>
          <p:grpSpPr>
            <a:xfrm>
              <a:off x="8057590" y="1754903"/>
              <a:ext cx="6259083" cy="842400"/>
              <a:chOff x="2237968" y="1590720"/>
              <a:chExt cx="6204490" cy="842400"/>
            </a:xfrm>
          </p:grpSpPr>
          <p:sp>
            <p:nvSpPr>
              <p:cNvPr id="13" name="Rectangle 8">
                <a:extLst>
                  <a:ext uri="{FF2B5EF4-FFF2-40B4-BE49-F238E27FC236}">
                    <a16:creationId xmlns:a16="http://schemas.microsoft.com/office/drawing/2014/main" id="{16ED4F81-4D0E-45CE-8A90-22AF657CC1D5}"/>
                  </a:ext>
                </a:extLst>
              </p:cNvPr>
              <p:cNvSpPr/>
              <p:nvPr/>
            </p:nvSpPr>
            <p:spPr>
              <a:xfrm>
                <a:off x="2237968" y="1590720"/>
                <a:ext cx="6110071" cy="8424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Rectangle 7">
                <a:extLst>
                  <a:ext uri="{FF2B5EF4-FFF2-40B4-BE49-F238E27FC236}">
                    <a16:creationId xmlns:a16="http://schemas.microsoft.com/office/drawing/2014/main" id="{81835A1B-8990-4FFF-B643-7B680BCCE44A}"/>
                  </a:ext>
                </a:extLst>
              </p:cNvPr>
              <p:cNvSpPr/>
              <p:nvPr/>
            </p:nvSpPr>
            <p:spPr>
              <a:xfrm>
                <a:off x="3256501" y="1634218"/>
                <a:ext cx="518595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miss visiting retail stores.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Women more often state they miss (window) shopping (58%)  </a:t>
                </a:r>
              </a:p>
            </p:txBody>
          </p:sp>
        </p:grpSp>
        <p:sp>
          <p:nvSpPr>
            <p:cNvPr id="10" name="Rectangle 9">
              <a:extLst>
                <a:ext uri="{FF2B5EF4-FFF2-40B4-BE49-F238E27FC236}">
                  <a16:creationId xmlns:a16="http://schemas.microsoft.com/office/drawing/2014/main" id="{707D2982-46A0-49ED-8A91-62D784015EBD}"/>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50%</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11" name="Oval 5">
              <a:extLst>
                <a:ext uri="{FF2B5EF4-FFF2-40B4-BE49-F238E27FC236}">
                  <a16:creationId xmlns:a16="http://schemas.microsoft.com/office/drawing/2014/main" id="{A956388B-EC56-4FB6-A65E-A60CD264DD12}"/>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Box 48">
              <a:extLst>
                <a:ext uri="{FF2B5EF4-FFF2-40B4-BE49-F238E27FC236}">
                  <a16:creationId xmlns:a16="http://schemas.microsoft.com/office/drawing/2014/main" id="{617967BA-E593-4166-8218-5D00F8C612C6}"/>
                </a:ext>
              </a:extLst>
            </p:cNvPr>
            <p:cNvSpPr txBox="1"/>
            <p:nvPr/>
          </p:nvSpPr>
          <p:spPr>
            <a:xfrm>
              <a:off x="8285736" y="1542148"/>
              <a:ext cx="54570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WOMEN MISS RETAIL STORES</a:t>
              </a:r>
            </a:p>
          </p:txBody>
        </p:sp>
      </p:grpSp>
      <p:grpSp>
        <p:nvGrpSpPr>
          <p:cNvPr id="15" name="Group 14">
            <a:extLst>
              <a:ext uri="{FF2B5EF4-FFF2-40B4-BE49-F238E27FC236}">
                <a16:creationId xmlns:a16="http://schemas.microsoft.com/office/drawing/2014/main" id="{8F0FC756-9D3D-403E-BA1E-786FE20D552B}"/>
              </a:ext>
            </a:extLst>
          </p:cNvPr>
          <p:cNvGrpSpPr/>
          <p:nvPr/>
        </p:nvGrpSpPr>
        <p:grpSpPr>
          <a:xfrm>
            <a:off x="2888208" y="2697735"/>
            <a:ext cx="6427242" cy="1055155"/>
            <a:chOff x="7889431" y="1542148"/>
            <a:chExt cx="6427242" cy="1055155"/>
          </a:xfrm>
        </p:grpSpPr>
        <p:grpSp>
          <p:nvGrpSpPr>
            <p:cNvPr id="16" name="Group 6">
              <a:extLst>
                <a:ext uri="{FF2B5EF4-FFF2-40B4-BE49-F238E27FC236}">
                  <a16:creationId xmlns:a16="http://schemas.microsoft.com/office/drawing/2014/main" id="{9CE65D6A-45B2-498E-91FA-A60767244D84}"/>
                </a:ext>
              </a:extLst>
            </p:cNvPr>
            <p:cNvGrpSpPr/>
            <p:nvPr/>
          </p:nvGrpSpPr>
          <p:grpSpPr>
            <a:xfrm>
              <a:off x="8057590" y="1754903"/>
              <a:ext cx="6259083" cy="842400"/>
              <a:chOff x="2237968" y="1590720"/>
              <a:chExt cx="6204490" cy="842400"/>
            </a:xfrm>
          </p:grpSpPr>
          <p:sp>
            <p:nvSpPr>
              <p:cNvPr id="20" name="Rectangle 8">
                <a:extLst>
                  <a:ext uri="{FF2B5EF4-FFF2-40B4-BE49-F238E27FC236}">
                    <a16:creationId xmlns:a16="http://schemas.microsoft.com/office/drawing/2014/main" id="{DA06B560-C79C-454E-803F-A463B316C4E9}"/>
                  </a:ext>
                </a:extLst>
              </p:cNvPr>
              <p:cNvSpPr/>
              <p:nvPr/>
            </p:nvSpPr>
            <p:spPr>
              <a:xfrm>
                <a:off x="2237968" y="1590720"/>
                <a:ext cx="6110071" cy="8424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tangle 7">
                <a:extLst>
                  <a:ext uri="{FF2B5EF4-FFF2-40B4-BE49-F238E27FC236}">
                    <a16:creationId xmlns:a16="http://schemas.microsoft.com/office/drawing/2014/main" id="{9E327A80-00AC-4999-A762-1EF44E9B081C}"/>
                  </a:ext>
                </a:extLst>
              </p:cNvPr>
              <p:cNvSpPr/>
              <p:nvPr/>
            </p:nvSpPr>
            <p:spPr>
              <a:xfrm>
                <a:off x="3256501" y="1634218"/>
                <a:ext cx="518595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feel safe and in security while doing the grocery shopping. French-speaking people have more varied opinions: only 58% feel safe (vs 66% of Flemish-speaking people)   </a:t>
                </a:r>
              </a:p>
            </p:txBody>
          </p:sp>
        </p:grpSp>
        <p:sp>
          <p:nvSpPr>
            <p:cNvPr id="17" name="Rectangle 16">
              <a:extLst>
                <a:ext uri="{FF2B5EF4-FFF2-40B4-BE49-F238E27FC236}">
                  <a16:creationId xmlns:a16="http://schemas.microsoft.com/office/drawing/2014/main" id="{1C2EC467-6BE0-4BAA-81F7-81FB541741C8}"/>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63%</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18" name="Oval 5">
              <a:extLst>
                <a:ext uri="{FF2B5EF4-FFF2-40B4-BE49-F238E27FC236}">
                  <a16:creationId xmlns:a16="http://schemas.microsoft.com/office/drawing/2014/main" id="{E8E4E780-5D70-4949-A897-1A53FD713071}"/>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9" name="TextBox 48">
              <a:extLst>
                <a:ext uri="{FF2B5EF4-FFF2-40B4-BE49-F238E27FC236}">
                  <a16:creationId xmlns:a16="http://schemas.microsoft.com/office/drawing/2014/main" id="{F692C04A-0912-4044-839B-07BF7146E638}"/>
                </a:ext>
              </a:extLst>
            </p:cNvPr>
            <p:cNvSpPr txBox="1"/>
            <p:nvPr/>
          </p:nvSpPr>
          <p:spPr>
            <a:xfrm>
              <a:off x="8285736" y="1542148"/>
              <a:ext cx="59356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SUPERMARKETS ARE DOING A GREAT JOB</a:t>
              </a:r>
            </a:p>
          </p:txBody>
        </p:sp>
      </p:grpSp>
      <p:grpSp>
        <p:nvGrpSpPr>
          <p:cNvPr id="22" name="Group 21">
            <a:extLst>
              <a:ext uri="{FF2B5EF4-FFF2-40B4-BE49-F238E27FC236}">
                <a16:creationId xmlns:a16="http://schemas.microsoft.com/office/drawing/2014/main" id="{8C6B4CBB-425F-483B-B661-9398E1EED6CC}"/>
              </a:ext>
            </a:extLst>
          </p:cNvPr>
          <p:cNvGrpSpPr/>
          <p:nvPr/>
        </p:nvGrpSpPr>
        <p:grpSpPr>
          <a:xfrm>
            <a:off x="5744218" y="4754268"/>
            <a:ext cx="6427242" cy="1055155"/>
            <a:chOff x="7889431" y="1542148"/>
            <a:chExt cx="6427242" cy="1055155"/>
          </a:xfrm>
        </p:grpSpPr>
        <p:grpSp>
          <p:nvGrpSpPr>
            <p:cNvPr id="23" name="Group 6">
              <a:extLst>
                <a:ext uri="{FF2B5EF4-FFF2-40B4-BE49-F238E27FC236}">
                  <a16:creationId xmlns:a16="http://schemas.microsoft.com/office/drawing/2014/main" id="{B1263214-0C15-4375-8932-14B806DAAB80}"/>
                </a:ext>
              </a:extLst>
            </p:cNvPr>
            <p:cNvGrpSpPr/>
            <p:nvPr/>
          </p:nvGrpSpPr>
          <p:grpSpPr>
            <a:xfrm>
              <a:off x="8057590" y="1754903"/>
              <a:ext cx="6259083" cy="842400"/>
              <a:chOff x="2237968" y="1590720"/>
              <a:chExt cx="6204490" cy="842400"/>
            </a:xfrm>
          </p:grpSpPr>
          <p:sp>
            <p:nvSpPr>
              <p:cNvPr id="27" name="Rectangle 8">
                <a:extLst>
                  <a:ext uri="{FF2B5EF4-FFF2-40B4-BE49-F238E27FC236}">
                    <a16:creationId xmlns:a16="http://schemas.microsoft.com/office/drawing/2014/main" id="{A3169854-6637-40ED-8962-5F93206156CD}"/>
                  </a:ext>
                </a:extLst>
              </p:cNvPr>
              <p:cNvSpPr/>
              <p:nvPr/>
            </p:nvSpPr>
            <p:spPr>
              <a:xfrm>
                <a:off x="2237968" y="1590720"/>
                <a:ext cx="6110071" cy="8424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Rectangle 7">
                <a:extLst>
                  <a:ext uri="{FF2B5EF4-FFF2-40B4-BE49-F238E27FC236}">
                    <a16:creationId xmlns:a16="http://schemas.microsoft.com/office/drawing/2014/main" id="{C960B5FB-C36F-4354-A547-2D5BDF25E1EF}"/>
                  </a:ext>
                </a:extLst>
              </p:cNvPr>
              <p:cNvSpPr/>
              <p:nvPr/>
            </p:nvSpPr>
            <p:spPr>
              <a:xfrm>
                <a:off x="3256501" y="1634218"/>
                <a:ext cx="518595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Contamination by other shoppers is the biggest fear while shopping. Women and 25-34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are the most worried (81%). Young adults (18-24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the less (68%) </a:t>
                </a:r>
              </a:p>
            </p:txBody>
          </p:sp>
        </p:grpSp>
        <p:sp>
          <p:nvSpPr>
            <p:cNvPr id="24" name="Rectangle 23">
              <a:extLst>
                <a:ext uri="{FF2B5EF4-FFF2-40B4-BE49-F238E27FC236}">
                  <a16:creationId xmlns:a16="http://schemas.microsoft.com/office/drawing/2014/main" id="{8DDBC463-2BA7-4F03-89C3-686048F9ACAB}"/>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78%</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25" name="Oval 5">
              <a:extLst>
                <a:ext uri="{FF2B5EF4-FFF2-40B4-BE49-F238E27FC236}">
                  <a16:creationId xmlns:a16="http://schemas.microsoft.com/office/drawing/2014/main" id="{3F0B5280-0390-43BA-9562-65C8DCF95190}"/>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3</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26" name="TextBox 48">
              <a:extLst>
                <a:ext uri="{FF2B5EF4-FFF2-40B4-BE49-F238E27FC236}">
                  <a16:creationId xmlns:a16="http://schemas.microsoft.com/office/drawing/2014/main" id="{2E085F91-45AC-4B84-978E-45B3F8DA794E}"/>
                </a:ext>
              </a:extLst>
            </p:cNvPr>
            <p:cNvSpPr txBox="1"/>
            <p:nvPr/>
          </p:nvSpPr>
          <p:spPr>
            <a:xfrm>
              <a:off x="8285736" y="1542148"/>
              <a:ext cx="59356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“L’ENFER, C’EST LES AUTRES” (HELL IS OTHER PEOPLE)</a:t>
              </a:r>
            </a:p>
          </p:txBody>
        </p:sp>
      </p:grpSp>
      <p:grpSp>
        <p:nvGrpSpPr>
          <p:cNvPr id="32" name="Group 31">
            <a:extLst>
              <a:ext uri="{FF2B5EF4-FFF2-40B4-BE49-F238E27FC236}">
                <a16:creationId xmlns:a16="http://schemas.microsoft.com/office/drawing/2014/main" id="{4BA1837E-C2EA-41C1-AAEA-08279C457077}"/>
              </a:ext>
            </a:extLst>
          </p:cNvPr>
          <p:cNvGrpSpPr/>
          <p:nvPr/>
        </p:nvGrpSpPr>
        <p:grpSpPr>
          <a:xfrm>
            <a:off x="3320853" y="4475803"/>
            <a:ext cx="2258976" cy="1980000"/>
            <a:chOff x="7651617" y="2176970"/>
            <a:chExt cx="2258976" cy="1980000"/>
          </a:xfrm>
        </p:grpSpPr>
        <p:pic>
          <p:nvPicPr>
            <p:cNvPr id="29" name="Picture 28">
              <a:extLst>
                <a:ext uri="{FF2B5EF4-FFF2-40B4-BE49-F238E27FC236}">
                  <a16:creationId xmlns:a16="http://schemas.microsoft.com/office/drawing/2014/main" id="{9247DFC7-D21F-4A52-8406-7A9FC0C2BBDA}"/>
                </a:ext>
              </a:extLst>
            </p:cNvPr>
            <p:cNvPicPr>
              <a:picLocks noChangeAspect="1"/>
            </p:cNvPicPr>
            <p:nvPr/>
          </p:nvPicPr>
          <p:blipFill>
            <a:blip r:embed="rId3"/>
            <a:stretch>
              <a:fillRect/>
            </a:stretch>
          </p:blipFill>
          <p:spPr>
            <a:xfrm>
              <a:off x="7651617" y="2176970"/>
              <a:ext cx="2258976" cy="1980000"/>
            </a:xfrm>
            <a:prstGeom prst="rect">
              <a:avLst/>
            </a:prstGeom>
            <a:ln w="38100">
              <a:solidFill>
                <a:srgbClr val="FEDA00"/>
              </a:solidFill>
            </a:ln>
          </p:spPr>
        </p:pic>
        <p:pic>
          <p:nvPicPr>
            <p:cNvPr id="31" name="Picture 2" descr="Bestand:Logo de la Radio-télévision belge de la Communauté ...">
              <a:extLst>
                <a:ext uri="{FF2B5EF4-FFF2-40B4-BE49-F238E27FC236}">
                  <a16:creationId xmlns:a16="http://schemas.microsoft.com/office/drawing/2014/main" id="{33588C76-8FEB-4B1B-82BA-2630A917A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9984" y="3937585"/>
              <a:ext cx="658599" cy="18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descr="A screenshot of a cell phone&#10;&#10;Description automatically generated">
            <a:extLst>
              <a:ext uri="{FF2B5EF4-FFF2-40B4-BE49-F238E27FC236}">
                <a16:creationId xmlns:a16="http://schemas.microsoft.com/office/drawing/2014/main" id="{DCF2FE85-0BDA-4A11-9EFF-82B48F109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5237" y="1807842"/>
            <a:ext cx="2021342" cy="2772000"/>
          </a:xfrm>
          <a:prstGeom prst="rect">
            <a:avLst/>
          </a:prstGeom>
          <a:ln w="38100">
            <a:solidFill>
              <a:srgbClr val="FEDA00"/>
            </a:solidFill>
          </a:ln>
        </p:spPr>
      </p:pic>
    </p:spTree>
    <p:extLst>
      <p:ext uri="{BB962C8B-B14F-4D97-AF65-F5344CB8AC3E}">
        <p14:creationId xmlns:p14="http://schemas.microsoft.com/office/powerpoint/2010/main" val="2305114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6EA98DD7-62F1-459A-9778-6D1BE85F6E8E}"/>
              </a:ext>
            </a:extLst>
          </p:cNvPr>
          <p:cNvGrpSpPr/>
          <p:nvPr/>
        </p:nvGrpSpPr>
        <p:grpSpPr>
          <a:xfrm>
            <a:off x="8854630" y="1935504"/>
            <a:ext cx="1130215" cy="943632"/>
            <a:chOff x="8252773" y="1922400"/>
            <a:chExt cx="1130215" cy="943632"/>
          </a:xfrm>
        </p:grpSpPr>
        <p:sp>
          <p:nvSpPr>
            <p:cNvPr id="54" name="Rectangle 53">
              <a:extLst>
                <a:ext uri="{FF2B5EF4-FFF2-40B4-BE49-F238E27FC236}">
                  <a16:creationId xmlns:a16="http://schemas.microsoft.com/office/drawing/2014/main" id="{C49791E9-CA4B-42D9-A8A4-01691E9D020B}"/>
                </a:ext>
              </a:extLst>
            </p:cNvPr>
            <p:cNvSpPr/>
            <p:nvPr/>
          </p:nvSpPr>
          <p:spPr>
            <a:xfrm>
              <a:off x="8252773"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TextBox 54">
              <a:extLst>
                <a:ext uri="{FF2B5EF4-FFF2-40B4-BE49-F238E27FC236}">
                  <a16:creationId xmlns:a16="http://schemas.microsoft.com/office/drawing/2014/main" id="{D55B5594-03A5-448E-B17E-C9141802E95E}"/>
                </a:ext>
              </a:extLst>
            </p:cNvPr>
            <p:cNvSpPr txBox="1"/>
            <p:nvPr/>
          </p:nvSpPr>
          <p:spPr>
            <a:xfrm>
              <a:off x="8256239" y="2635200"/>
              <a:ext cx="1119641" cy="230832"/>
            </a:xfrm>
            <a:prstGeom prst="rect">
              <a:avLst/>
            </a:prstGeom>
          </p:spPr>
          <p:txBody>
            <a:bodyPr wrap="square" lIns="10800" r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Dutch-speaking</a:t>
              </a:r>
              <a:endParaRPr kumimoji="0" lang="en-BE" sz="900" b="0" i="0" u="none" strike="noStrike" kern="1200" cap="none" spc="0" normalizeH="0" baseline="0" noProof="0">
                <a:ln>
                  <a:noFill/>
                </a:ln>
                <a:solidFill>
                  <a:prstClr val="black"/>
                </a:solidFill>
                <a:effectLst/>
                <a:uLnTx/>
                <a:uFillTx/>
                <a:latin typeface="Arial"/>
                <a:ea typeface="+mn-ea"/>
                <a:cs typeface="+mn-cs"/>
              </a:endParaRPr>
            </a:p>
          </p:txBody>
        </p:sp>
        <p:sp>
          <p:nvSpPr>
            <p:cNvPr id="56" name="TextBox 55">
              <a:extLst>
                <a:ext uri="{FF2B5EF4-FFF2-40B4-BE49-F238E27FC236}">
                  <a16:creationId xmlns:a16="http://schemas.microsoft.com/office/drawing/2014/main" id="{93BA84A7-71AA-48A2-AF68-13588D0A9F89}"/>
                </a:ext>
              </a:extLst>
            </p:cNvPr>
            <p:cNvSpPr txBox="1"/>
            <p:nvPr/>
          </p:nvSpPr>
          <p:spPr>
            <a:xfrm>
              <a:off x="8299349" y="1922400"/>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a:ln>
                    <a:noFill/>
                  </a:ln>
                  <a:solidFill>
                    <a:prstClr val="black"/>
                  </a:solidFill>
                  <a:effectLst/>
                  <a:uLnTx/>
                  <a:uFillTx/>
                  <a:latin typeface="Arial"/>
                  <a:ea typeface="+mn-ea"/>
                  <a:cs typeface="+mn-cs"/>
                </a:rPr>
                <a:t>21% </a:t>
              </a:r>
              <a:r>
                <a:rPr kumimoji="0" lang="fr-BE" sz="1200" b="1" i="1" u="none" strike="noStrike" kern="1200" cap="none" spc="0" normalizeH="0" baseline="0" noProof="0" err="1">
                  <a:ln>
                    <a:noFill/>
                  </a:ln>
                  <a:solidFill>
                    <a:prstClr val="black"/>
                  </a:solidFill>
                  <a:effectLst/>
                  <a:uLnTx/>
                  <a:uFillTx/>
                  <a:latin typeface="Arial"/>
                  <a:ea typeface="+mn-ea"/>
                  <a:cs typeface="+mn-cs"/>
                </a:rPr>
                <a:t>aff</a:t>
              </a:r>
              <a:r>
                <a:rPr kumimoji="0" lang="fr-BE" sz="1200" b="1" i="1" u="none" strike="noStrike" kern="1200" cap="none" spc="0" normalizeH="0" baseline="0" noProof="0">
                  <a:ln>
                    <a:noFill/>
                  </a:ln>
                  <a:solidFill>
                    <a:prstClr val="black"/>
                  </a:solidFill>
                  <a:effectLst/>
                  <a:uLnTx/>
                  <a:uFillTx/>
                  <a:latin typeface="Arial"/>
                  <a:ea typeface="+mn-ea"/>
                  <a:cs typeface="+mn-cs"/>
                </a:rPr>
                <a:t> </a:t>
              </a:r>
              <a:r>
                <a:rPr kumimoji="0" lang="fr-BE" sz="1200" b="1" i="0" u="none" strike="noStrike" kern="1200" cap="none" spc="0" normalizeH="0" baseline="0" noProof="0">
                  <a:ln>
                    <a:noFill/>
                  </a:ln>
                  <a:solidFill>
                    <a:prstClr val="black"/>
                  </a:solidFill>
                  <a:effectLst/>
                  <a:uLnTx/>
                  <a:uFillTx/>
                  <a:latin typeface="Arial"/>
                  <a:ea typeface="+mn-ea"/>
                  <a:cs typeface="+mn-cs"/>
                </a:rPr>
                <a:t>134</a:t>
              </a:r>
            </a:p>
          </p:txBody>
        </p:sp>
      </p:grpSp>
      <p:grpSp>
        <p:nvGrpSpPr>
          <p:cNvPr id="61" name="Group 60">
            <a:extLst>
              <a:ext uri="{FF2B5EF4-FFF2-40B4-BE49-F238E27FC236}">
                <a16:creationId xmlns:a16="http://schemas.microsoft.com/office/drawing/2014/main" id="{64F002ED-09CD-4FB9-B5D6-DF5451A21967}"/>
              </a:ext>
            </a:extLst>
          </p:cNvPr>
          <p:cNvGrpSpPr/>
          <p:nvPr/>
        </p:nvGrpSpPr>
        <p:grpSpPr>
          <a:xfrm>
            <a:off x="7080074" y="1934383"/>
            <a:ext cx="1118428" cy="940170"/>
            <a:chOff x="6479999" y="2903496"/>
            <a:chExt cx="1118428" cy="940170"/>
          </a:xfrm>
        </p:grpSpPr>
        <p:sp>
          <p:nvSpPr>
            <p:cNvPr id="48" name="TextBox 47">
              <a:extLst>
                <a:ext uri="{FF2B5EF4-FFF2-40B4-BE49-F238E27FC236}">
                  <a16:creationId xmlns:a16="http://schemas.microsoft.com/office/drawing/2014/main" id="{45F1DD4D-6E8D-4AF0-958E-3DC673B9FB7C}"/>
                </a:ext>
              </a:extLst>
            </p:cNvPr>
            <p:cNvSpPr txBox="1"/>
            <p:nvPr/>
          </p:nvSpPr>
          <p:spPr>
            <a:xfrm>
              <a:off x="6663652" y="3612834"/>
              <a:ext cx="713172" cy="230832"/>
            </a:xfrm>
            <a:prstGeom prst="rect">
              <a:avLst/>
            </a:prstGeom>
          </p:spPr>
          <p:txBody>
            <a:bodyPr wrap="square" lIns="10800" r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+ 50 </a:t>
              </a:r>
              <a:r>
                <a:rPr kumimoji="0" lang="en-US" sz="900" b="0" i="0" u="none" strike="noStrike" kern="1200" cap="none" spc="0" normalizeH="0" baseline="0" noProof="0" err="1">
                  <a:ln>
                    <a:noFill/>
                  </a:ln>
                  <a:solidFill>
                    <a:prstClr val="black"/>
                  </a:solidFill>
                  <a:effectLst/>
                  <a:uLnTx/>
                  <a:uFillTx/>
                  <a:latin typeface="Arial"/>
                  <a:ea typeface="+mn-ea"/>
                  <a:cs typeface="+mn-cs"/>
                </a:rPr>
                <a:t>y.o</a:t>
              </a:r>
              <a:r>
                <a:rPr kumimoji="0" lang="en-US" sz="900" b="0" i="0" u="none" strike="noStrike" kern="1200" cap="none" spc="0" normalizeH="0" baseline="0" noProof="0">
                  <a:ln>
                    <a:noFill/>
                  </a:ln>
                  <a:solidFill>
                    <a:prstClr val="black"/>
                  </a:solidFill>
                  <a:effectLst/>
                  <a:uLnTx/>
                  <a:uFillTx/>
                  <a:latin typeface="Arial"/>
                  <a:ea typeface="+mn-ea"/>
                  <a:cs typeface="+mn-cs"/>
                </a:rPr>
                <a:t>.</a:t>
              </a:r>
              <a:endParaRPr kumimoji="0" lang="en-BE" sz="900" b="0" i="0" u="none" strike="noStrike" kern="1200" cap="none" spc="0" normalizeH="0" baseline="0" noProof="0">
                <a:ln>
                  <a:noFill/>
                </a:ln>
                <a:solidFill>
                  <a:prstClr val="black"/>
                </a:solidFill>
                <a:effectLst/>
                <a:uLnTx/>
                <a:uFillTx/>
                <a:latin typeface="Arial"/>
                <a:ea typeface="+mn-ea"/>
                <a:cs typeface="+mn-cs"/>
              </a:endParaRPr>
            </a:p>
          </p:txBody>
        </p:sp>
        <p:sp>
          <p:nvSpPr>
            <p:cNvPr id="50" name="TextBox 49">
              <a:extLst>
                <a:ext uri="{FF2B5EF4-FFF2-40B4-BE49-F238E27FC236}">
                  <a16:creationId xmlns:a16="http://schemas.microsoft.com/office/drawing/2014/main" id="{DDF85165-015C-4C98-A9B4-9EB8487F0DEB}"/>
                </a:ext>
              </a:extLst>
            </p:cNvPr>
            <p:cNvSpPr txBox="1"/>
            <p:nvPr/>
          </p:nvSpPr>
          <p:spPr>
            <a:xfrm>
              <a:off x="6514788" y="2910062"/>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a:ln>
                    <a:noFill/>
                  </a:ln>
                  <a:solidFill>
                    <a:prstClr val="black"/>
                  </a:solidFill>
                  <a:effectLst/>
                  <a:uLnTx/>
                  <a:uFillTx/>
                  <a:latin typeface="Arial"/>
                  <a:ea typeface="+mn-ea"/>
                  <a:cs typeface="+mn-cs"/>
                </a:rPr>
                <a:t>71% </a:t>
              </a:r>
              <a:r>
                <a:rPr kumimoji="0" lang="fr-BE" sz="1200" b="1" i="1" u="none" strike="noStrike" kern="1200" cap="none" spc="0" normalizeH="0" baseline="0" noProof="0" err="1">
                  <a:ln>
                    <a:noFill/>
                  </a:ln>
                  <a:solidFill>
                    <a:prstClr val="black"/>
                  </a:solidFill>
                  <a:effectLst/>
                  <a:uLnTx/>
                  <a:uFillTx/>
                  <a:latin typeface="Arial"/>
                  <a:ea typeface="+mn-ea"/>
                  <a:cs typeface="+mn-cs"/>
                </a:rPr>
                <a:t>aff</a:t>
              </a:r>
              <a:r>
                <a:rPr kumimoji="0" lang="fr-BE" sz="1200" b="1" i="1" u="none" strike="noStrike" kern="1200" cap="none" spc="0" normalizeH="0" baseline="0" noProof="0">
                  <a:ln>
                    <a:noFill/>
                  </a:ln>
                  <a:solidFill>
                    <a:prstClr val="black"/>
                  </a:solidFill>
                  <a:effectLst/>
                  <a:uLnTx/>
                  <a:uFillTx/>
                  <a:latin typeface="Arial"/>
                  <a:ea typeface="+mn-ea"/>
                  <a:cs typeface="+mn-cs"/>
                </a:rPr>
                <a:t> </a:t>
              </a:r>
              <a:r>
                <a:rPr kumimoji="0" lang="fr-BE" sz="1200" b="1" i="0" u="none" strike="noStrike" kern="1200" cap="none" spc="0" normalizeH="0" baseline="0" noProof="0">
                  <a:ln>
                    <a:noFill/>
                  </a:ln>
                  <a:solidFill>
                    <a:prstClr val="black"/>
                  </a:solidFill>
                  <a:effectLst/>
                  <a:uLnTx/>
                  <a:uFillTx/>
                  <a:latin typeface="Arial"/>
                  <a:ea typeface="+mn-ea"/>
                  <a:cs typeface="+mn-cs"/>
                </a:rPr>
                <a:t>103</a:t>
              </a:r>
            </a:p>
          </p:txBody>
        </p:sp>
        <p:sp>
          <p:nvSpPr>
            <p:cNvPr id="53" name="Rectangle 52">
              <a:extLst>
                <a:ext uri="{FF2B5EF4-FFF2-40B4-BE49-F238E27FC236}">
                  <a16:creationId xmlns:a16="http://schemas.microsoft.com/office/drawing/2014/main" id="{69BF53C4-3F82-4C09-AFF1-586BCE60979E}"/>
                </a:ext>
              </a:extLst>
            </p:cNvPr>
            <p:cNvSpPr/>
            <p:nvPr/>
          </p:nvSpPr>
          <p:spPr>
            <a:xfrm>
              <a:off x="6479999" y="2903496"/>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 name="Text Placeholder 1">
            <a:extLst>
              <a:ext uri="{FF2B5EF4-FFF2-40B4-BE49-F238E27FC236}">
                <a16:creationId xmlns:a16="http://schemas.microsoft.com/office/drawing/2014/main" id="{E0FB90EB-3161-4D4A-9B24-3E7F710F664A}"/>
              </a:ext>
            </a:extLst>
          </p:cNvPr>
          <p:cNvSpPr>
            <a:spLocks noGrp="1"/>
          </p:cNvSpPr>
          <p:nvPr>
            <p:ph type="body" idx="1"/>
          </p:nvPr>
        </p:nvSpPr>
        <p:spPr/>
        <p:txBody>
          <a:bodyPr/>
          <a:lstStyle/>
          <a:p>
            <a:endParaRPr lang="en-US" i="1" dirty="0"/>
          </a:p>
        </p:txBody>
      </p:sp>
      <p:sp>
        <p:nvSpPr>
          <p:cNvPr id="3" name="Text Placeholder 2">
            <a:extLst>
              <a:ext uri="{FF2B5EF4-FFF2-40B4-BE49-F238E27FC236}">
                <a16:creationId xmlns:a16="http://schemas.microsoft.com/office/drawing/2014/main" id="{9B219263-07F2-4452-93F6-E8F1F67B6382}"/>
              </a:ext>
            </a:extLst>
          </p:cNvPr>
          <p:cNvSpPr>
            <a:spLocks noGrp="1"/>
          </p:cNvSpPr>
          <p:nvPr>
            <p:ph type="body" sz="quarter" idx="10"/>
          </p:nvPr>
        </p:nvSpPr>
        <p:spPr>
          <a:xfrm>
            <a:off x="817581" y="692487"/>
            <a:ext cx="11151770" cy="376985"/>
          </a:xfrm>
        </p:spPr>
        <p:txBody>
          <a:bodyPr/>
          <a:lstStyle/>
          <a:p>
            <a:r>
              <a:rPr lang="fr-BE" dirty="0"/>
              <a:t>7 OUT OF 10 SATISFIED BY COMMUNICATION FROM USUAL RETAILERS</a:t>
            </a:r>
          </a:p>
        </p:txBody>
      </p:sp>
      <p:graphicFrame>
        <p:nvGraphicFramePr>
          <p:cNvPr id="6" name="Chart 5">
            <a:extLst>
              <a:ext uri="{FF2B5EF4-FFF2-40B4-BE49-F238E27FC236}">
                <a16:creationId xmlns:a16="http://schemas.microsoft.com/office/drawing/2014/main" id="{789839D9-EC52-494C-AABC-E8D41F62BED8}"/>
              </a:ext>
            </a:extLst>
          </p:cNvPr>
          <p:cNvGraphicFramePr/>
          <p:nvPr/>
        </p:nvGraphicFramePr>
        <p:xfrm>
          <a:off x="37777" y="1535821"/>
          <a:ext cx="6321425" cy="4992298"/>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40">
            <a:extLst>
              <a:ext uri="{FF2B5EF4-FFF2-40B4-BE49-F238E27FC236}">
                <a16:creationId xmlns:a16="http://schemas.microsoft.com/office/drawing/2014/main" id="{DDE1DBDD-A6D9-49EC-8C85-A6B58FEA89ED}"/>
              </a:ext>
            </a:extLst>
          </p:cNvPr>
          <p:cNvSpPr txBox="1"/>
          <p:nvPr/>
        </p:nvSpPr>
        <p:spPr>
          <a:xfrm>
            <a:off x="7252627" y="1375034"/>
            <a:ext cx="648000" cy="129533"/>
          </a:xfrm>
          <a:prstGeom prst="rect">
            <a:avLst/>
          </a:prstGeom>
        </p:spPr>
        <p:txBody>
          <a:bodyPr wrap="square" lIns="18000" tIns="10800" rIns="18000" b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700" b="0" i="0" u="none" strike="noStrike" kern="1200" cap="none" spc="0" normalizeH="0" baseline="0" noProof="0">
                <a:ln>
                  <a:noFill/>
                </a:ln>
                <a:solidFill>
                  <a:prstClr val="black"/>
                </a:solidFill>
                <a:effectLst/>
                <a:uLnTx/>
                <a:uFillTx/>
                <a:latin typeface="Arial"/>
                <a:ea typeface="+mn-ea"/>
                <a:cs typeface="+mn-cs"/>
              </a:rPr>
              <a:t>NO</a:t>
            </a:r>
          </a:p>
        </p:txBody>
      </p:sp>
      <p:sp>
        <p:nvSpPr>
          <p:cNvPr id="43" name="TextBox 42">
            <a:extLst>
              <a:ext uri="{FF2B5EF4-FFF2-40B4-BE49-F238E27FC236}">
                <a16:creationId xmlns:a16="http://schemas.microsoft.com/office/drawing/2014/main" id="{AF5D5445-AC70-42D2-AC53-9FE5B034104E}"/>
              </a:ext>
            </a:extLst>
          </p:cNvPr>
          <p:cNvSpPr txBox="1"/>
          <p:nvPr/>
        </p:nvSpPr>
        <p:spPr>
          <a:xfrm>
            <a:off x="10845864" y="1375033"/>
            <a:ext cx="648000" cy="129533"/>
          </a:xfrm>
          <a:prstGeom prst="rect">
            <a:avLst/>
          </a:prstGeom>
        </p:spPr>
        <p:txBody>
          <a:bodyPr wrap="square" lIns="18000" tIns="10800" rIns="18000" b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700" b="0" i="0" u="none" strike="noStrike" kern="1200" cap="none" spc="0" normalizeH="0" baseline="0" noProof="0">
                <a:ln>
                  <a:noFill/>
                </a:ln>
                <a:solidFill>
                  <a:prstClr val="black"/>
                </a:solidFill>
                <a:effectLst/>
                <a:uLnTx/>
                <a:uFillTx/>
                <a:latin typeface="Arial"/>
                <a:ea typeface="+mn-ea"/>
                <a:cs typeface="+mn-cs"/>
              </a:rPr>
              <a:t>YES</a:t>
            </a:r>
          </a:p>
        </p:txBody>
      </p:sp>
      <p:sp>
        <p:nvSpPr>
          <p:cNvPr id="44" name="TextBox 43">
            <a:extLst>
              <a:ext uri="{FF2B5EF4-FFF2-40B4-BE49-F238E27FC236}">
                <a16:creationId xmlns:a16="http://schemas.microsoft.com/office/drawing/2014/main" id="{039ECD6E-57B0-4798-B4E1-3A3B4508D072}"/>
              </a:ext>
            </a:extLst>
          </p:cNvPr>
          <p:cNvSpPr txBox="1"/>
          <p:nvPr/>
        </p:nvSpPr>
        <p:spPr>
          <a:xfrm>
            <a:off x="9113455" y="1375033"/>
            <a:ext cx="610000" cy="129533"/>
          </a:xfrm>
          <a:prstGeom prst="rect">
            <a:avLst/>
          </a:prstGeom>
        </p:spPr>
        <p:txBody>
          <a:bodyPr wrap="square" lIns="18000" tIns="10800" rIns="18000" b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700" b="0" i="0" u="none" strike="noStrike" kern="1200" cap="none" spc="0" normalizeH="0" baseline="0" noProof="0">
                <a:ln>
                  <a:noFill/>
                </a:ln>
                <a:solidFill>
                  <a:prstClr val="black"/>
                </a:solidFill>
                <a:effectLst/>
                <a:uLnTx/>
                <a:uFillTx/>
                <a:latin typeface="Arial"/>
                <a:ea typeface="+mn-ea"/>
                <a:cs typeface="+mn-cs"/>
              </a:rPr>
              <a:t>DON’T KNOW</a:t>
            </a:r>
          </a:p>
        </p:txBody>
      </p:sp>
      <p:grpSp>
        <p:nvGrpSpPr>
          <p:cNvPr id="60" name="Group 59">
            <a:extLst>
              <a:ext uri="{FF2B5EF4-FFF2-40B4-BE49-F238E27FC236}">
                <a16:creationId xmlns:a16="http://schemas.microsoft.com/office/drawing/2014/main" id="{ADEA757E-FC60-4F6F-97DE-6E2616920AF9}"/>
              </a:ext>
            </a:extLst>
          </p:cNvPr>
          <p:cNvGrpSpPr/>
          <p:nvPr/>
        </p:nvGrpSpPr>
        <p:grpSpPr>
          <a:xfrm>
            <a:off x="7080074" y="2953650"/>
            <a:ext cx="1116000" cy="942926"/>
            <a:chOff x="6479999" y="1922639"/>
            <a:chExt cx="1116000" cy="942926"/>
          </a:xfrm>
        </p:grpSpPr>
        <p:sp>
          <p:nvSpPr>
            <p:cNvPr id="20" name="TextBox 19">
              <a:extLst>
                <a:ext uri="{FF2B5EF4-FFF2-40B4-BE49-F238E27FC236}">
                  <a16:creationId xmlns:a16="http://schemas.microsoft.com/office/drawing/2014/main" id="{BA0A45EC-EC34-4922-B7D2-88131CA952B8}"/>
                </a:ext>
              </a:extLst>
            </p:cNvPr>
            <p:cNvSpPr txBox="1"/>
            <p:nvPr/>
          </p:nvSpPr>
          <p:spPr>
            <a:xfrm>
              <a:off x="6679295" y="2634733"/>
              <a:ext cx="713172" cy="2308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35-49 </a:t>
              </a:r>
              <a:r>
                <a:rPr kumimoji="0" lang="en-US" sz="900" b="0" i="0" u="none" strike="noStrike" kern="1200" cap="none" spc="0" normalizeH="0" baseline="0" noProof="0" err="1">
                  <a:ln>
                    <a:noFill/>
                  </a:ln>
                  <a:solidFill>
                    <a:prstClr val="black"/>
                  </a:solidFill>
                  <a:effectLst/>
                  <a:uLnTx/>
                  <a:uFillTx/>
                  <a:latin typeface="Arial"/>
                  <a:ea typeface="+mn-ea"/>
                  <a:cs typeface="+mn-cs"/>
                </a:rPr>
                <a:t>y.o</a:t>
              </a:r>
              <a:r>
                <a:rPr kumimoji="0" lang="en-US" sz="900" b="0" i="0" u="none" strike="noStrike" kern="1200" cap="none" spc="0" normalizeH="0" baseline="0" noProof="0">
                  <a:ln>
                    <a:noFill/>
                  </a:ln>
                  <a:solidFill>
                    <a:prstClr val="black"/>
                  </a:solidFill>
                  <a:effectLst/>
                  <a:uLnTx/>
                  <a:uFillTx/>
                  <a:latin typeface="Arial"/>
                  <a:ea typeface="+mn-ea"/>
                  <a:cs typeface="+mn-cs"/>
                </a:rPr>
                <a:t>.</a:t>
              </a:r>
              <a:endParaRPr kumimoji="0" lang="en-BE" sz="900" b="0" i="0" u="none" strike="noStrike" kern="1200" cap="none" spc="0" normalizeH="0" baseline="0" noProof="0">
                <a:ln>
                  <a:noFill/>
                </a:ln>
                <a:solidFill>
                  <a:prstClr val="black"/>
                </a:solidFill>
                <a:effectLst/>
                <a:uLnTx/>
                <a:uFillTx/>
                <a:latin typeface="Arial"/>
                <a:ea typeface="+mn-ea"/>
                <a:cs typeface="+mn-cs"/>
              </a:endParaRPr>
            </a:p>
          </p:txBody>
        </p:sp>
        <p:sp>
          <p:nvSpPr>
            <p:cNvPr id="47" name="TextBox 46">
              <a:extLst>
                <a:ext uri="{FF2B5EF4-FFF2-40B4-BE49-F238E27FC236}">
                  <a16:creationId xmlns:a16="http://schemas.microsoft.com/office/drawing/2014/main" id="{2163B009-4727-431A-AA5B-B2FC48BC3100}"/>
                </a:ext>
              </a:extLst>
            </p:cNvPr>
            <p:cNvSpPr txBox="1"/>
            <p:nvPr/>
          </p:nvSpPr>
          <p:spPr>
            <a:xfrm>
              <a:off x="6480000" y="1922639"/>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a:ln>
                    <a:noFill/>
                  </a:ln>
                  <a:solidFill>
                    <a:prstClr val="black"/>
                  </a:solidFill>
                  <a:effectLst/>
                  <a:uLnTx/>
                  <a:uFillTx/>
                  <a:latin typeface="Arial"/>
                  <a:ea typeface="+mn-ea"/>
                  <a:cs typeface="+mn-cs"/>
                </a:rPr>
                <a:t>71% </a:t>
              </a:r>
              <a:r>
                <a:rPr kumimoji="0" lang="fr-BE" sz="1200" b="1" i="1" u="none" strike="noStrike" kern="1200" cap="none" spc="0" normalizeH="0" baseline="0" noProof="0" err="1">
                  <a:ln>
                    <a:noFill/>
                  </a:ln>
                  <a:solidFill>
                    <a:prstClr val="black"/>
                  </a:solidFill>
                  <a:effectLst/>
                  <a:uLnTx/>
                  <a:uFillTx/>
                  <a:latin typeface="Arial"/>
                  <a:ea typeface="+mn-ea"/>
                  <a:cs typeface="+mn-cs"/>
                </a:rPr>
                <a:t>aff</a:t>
              </a:r>
              <a:r>
                <a:rPr kumimoji="0" lang="fr-BE" sz="1200" b="1" i="1" u="none" strike="noStrike" kern="1200" cap="none" spc="0" normalizeH="0" baseline="0" noProof="0">
                  <a:ln>
                    <a:noFill/>
                  </a:ln>
                  <a:solidFill>
                    <a:prstClr val="black"/>
                  </a:solidFill>
                  <a:effectLst/>
                  <a:uLnTx/>
                  <a:uFillTx/>
                  <a:latin typeface="Arial"/>
                  <a:ea typeface="+mn-ea"/>
                  <a:cs typeface="+mn-cs"/>
                </a:rPr>
                <a:t> </a:t>
              </a:r>
              <a:r>
                <a:rPr kumimoji="0" lang="fr-BE" sz="1200" b="1" i="0" u="none" strike="noStrike" kern="1200" cap="none" spc="0" normalizeH="0" baseline="0" noProof="0">
                  <a:ln>
                    <a:noFill/>
                  </a:ln>
                  <a:solidFill>
                    <a:prstClr val="black"/>
                  </a:solidFill>
                  <a:effectLst/>
                  <a:uLnTx/>
                  <a:uFillTx/>
                  <a:latin typeface="Arial"/>
                  <a:ea typeface="+mn-ea"/>
                  <a:cs typeface="+mn-cs"/>
                </a:rPr>
                <a:t>103</a:t>
              </a:r>
            </a:p>
          </p:txBody>
        </p:sp>
        <p:sp>
          <p:nvSpPr>
            <p:cNvPr id="52" name="Rectangle 51">
              <a:extLst>
                <a:ext uri="{FF2B5EF4-FFF2-40B4-BE49-F238E27FC236}">
                  <a16:creationId xmlns:a16="http://schemas.microsoft.com/office/drawing/2014/main" id="{067BCE8E-0B4F-457C-B0D8-16D1546D42B6}"/>
                </a:ext>
              </a:extLst>
            </p:cNvPr>
            <p:cNvSpPr/>
            <p:nvPr/>
          </p:nvSpPr>
          <p:spPr>
            <a:xfrm>
              <a:off x="6479999"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4" name="Group 63">
            <a:extLst>
              <a:ext uri="{FF2B5EF4-FFF2-40B4-BE49-F238E27FC236}">
                <a16:creationId xmlns:a16="http://schemas.microsoft.com/office/drawing/2014/main" id="{2A6AA261-5FFD-404D-AF5C-21967F97DFCF}"/>
              </a:ext>
            </a:extLst>
          </p:cNvPr>
          <p:cNvGrpSpPr/>
          <p:nvPr/>
        </p:nvGrpSpPr>
        <p:grpSpPr>
          <a:xfrm>
            <a:off x="8852848" y="2955600"/>
            <a:ext cx="1130215" cy="936239"/>
            <a:chOff x="8252773" y="1922400"/>
            <a:chExt cx="1130215" cy="936239"/>
          </a:xfrm>
        </p:grpSpPr>
        <p:sp>
          <p:nvSpPr>
            <p:cNvPr id="66" name="Rectangle 65">
              <a:extLst>
                <a:ext uri="{FF2B5EF4-FFF2-40B4-BE49-F238E27FC236}">
                  <a16:creationId xmlns:a16="http://schemas.microsoft.com/office/drawing/2014/main" id="{34937393-A003-4234-880B-55DACBDA73A8}"/>
                </a:ext>
              </a:extLst>
            </p:cNvPr>
            <p:cNvSpPr/>
            <p:nvPr/>
          </p:nvSpPr>
          <p:spPr>
            <a:xfrm>
              <a:off x="8252773"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TextBox 67">
              <a:extLst>
                <a:ext uri="{FF2B5EF4-FFF2-40B4-BE49-F238E27FC236}">
                  <a16:creationId xmlns:a16="http://schemas.microsoft.com/office/drawing/2014/main" id="{69B42189-45D4-4260-877B-81BF4710D14D}"/>
                </a:ext>
              </a:extLst>
            </p:cNvPr>
            <p:cNvSpPr txBox="1"/>
            <p:nvPr/>
          </p:nvSpPr>
          <p:spPr>
            <a:xfrm>
              <a:off x="8299349" y="1922400"/>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a:ln>
                    <a:noFill/>
                  </a:ln>
                  <a:solidFill>
                    <a:prstClr val="black"/>
                  </a:solidFill>
                  <a:effectLst/>
                  <a:uLnTx/>
                  <a:uFillTx/>
                  <a:latin typeface="Arial"/>
                  <a:ea typeface="+mn-ea"/>
                  <a:cs typeface="+mn-cs"/>
                </a:rPr>
                <a:t>19% </a:t>
              </a:r>
              <a:r>
                <a:rPr kumimoji="0" lang="fr-BE" sz="1200" b="1" i="1" u="none" strike="noStrike" kern="1200" cap="none" spc="0" normalizeH="0" baseline="0" noProof="0" err="1">
                  <a:ln>
                    <a:noFill/>
                  </a:ln>
                  <a:solidFill>
                    <a:prstClr val="black"/>
                  </a:solidFill>
                  <a:effectLst/>
                  <a:uLnTx/>
                  <a:uFillTx/>
                  <a:latin typeface="Arial"/>
                  <a:ea typeface="+mn-ea"/>
                  <a:cs typeface="+mn-cs"/>
                </a:rPr>
                <a:t>aff</a:t>
              </a:r>
              <a:r>
                <a:rPr kumimoji="0" lang="fr-BE" sz="1200" b="1" i="1" u="none" strike="noStrike" kern="1200" cap="none" spc="0" normalizeH="0" baseline="0" noProof="0">
                  <a:ln>
                    <a:noFill/>
                  </a:ln>
                  <a:solidFill>
                    <a:prstClr val="black"/>
                  </a:solidFill>
                  <a:effectLst/>
                  <a:uLnTx/>
                  <a:uFillTx/>
                  <a:latin typeface="Arial"/>
                  <a:ea typeface="+mn-ea"/>
                  <a:cs typeface="+mn-cs"/>
                </a:rPr>
                <a:t> </a:t>
              </a:r>
              <a:r>
                <a:rPr kumimoji="0" lang="fr-BE" sz="1200" b="1" i="0" u="none" strike="noStrike" kern="1200" cap="none" spc="0" normalizeH="0" baseline="0" noProof="0">
                  <a:ln>
                    <a:noFill/>
                  </a:ln>
                  <a:solidFill>
                    <a:prstClr val="black"/>
                  </a:solidFill>
                  <a:effectLst/>
                  <a:uLnTx/>
                  <a:uFillTx/>
                  <a:latin typeface="Arial"/>
                  <a:ea typeface="+mn-ea"/>
                  <a:cs typeface="+mn-cs"/>
                </a:rPr>
                <a:t>116</a:t>
              </a:r>
            </a:p>
          </p:txBody>
        </p:sp>
      </p:grpSp>
      <p:grpSp>
        <p:nvGrpSpPr>
          <p:cNvPr id="73" name="Group 72">
            <a:extLst>
              <a:ext uri="{FF2B5EF4-FFF2-40B4-BE49-F238E27FC236}">
                <a16:creationId xmlns:a16="http://schemas.microsoft.com/office/drawing/2014/main" id="{2C1CA9A2-062F-4881-B29F-1282125B2A49}"/>
              </a:ext>
            </a:extLst>
          </p:cNvPr>
          <p:cNvGrpSpPr/>
          <p:nvPr/>
        </p:nvGrpSpPr>
        <p:grpSpPr>
          <a:xfrm>
            <a:off x="10621982" y="1934383"/>
            <a:ext cx="1148217" cy="931648"/>
            <a:chOff x="8252773" y="1922400"/>
            <a:chExt cx="1148217" cy="943632"/>
          </a:xfrm>
        </p:grpSpPr>
        <p:sp>
          <p:nvSpPr>
            <p:cNvPr id="75" name="Rectangle 74">
              <a:extLst>
                <a:ext uri="{FF2B5EF4-FFF2-40B4-BE49-F238E27FC236}">
                  <a16:creationId xmlns:a16="http://schemas.microsoft.com/office/drawing/2014/main" id="{F0328598-6F76-42CF-A375-005A687BD7DB}"/>
                </a:ext>
              </a:extLst>
            </p:cNvPr>
            <p:cNvSpPr/>
            <p:nvPr/>
          </p:nvSpPr>
          <p:spPr>
            <a:xfrm>
              <a:off x="8252773"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TextBox 75">
              <a:extLst>
                <a:ext uri="{FF2B5EF4-FFF2-40B4-BE49-F238E27FC236}">
                  <a16:creationId xmlns:a16="http://schemas.microsoft.com/office/drawing/2014/main" id="{53DA9A32-0179-4A1E-9ACC-D6575D1E3D53}"/>
                </a:ext>
              </a:extLst>
            </p:cNvPr>
            <p:cNvSpPr txBox="1"/>
            <p:nvPr/>
          </p:nvSpPr>
          <p:spPr>
            <a:xfrm>
              <a:off x="8281349" y="2635200"/>
              <a:ext cx="1119641" cy="230832"/>
            </a:xfrm>
            <a:prstGeom prst="rect">
              <a:avLst/>
            </a:prstGeom>
          </p:spPr>
          <p:txBody>
            <a:bodyPr wrap="square" lIns="10800" r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French-speaking</a:t>
              </a:r>
              <a:endParaRPr kumimoji="0" lang="en-BE" sz="900" b="0" i="0" u="none" strike="noStrike" kern="1200" cap="none" spc="0" normalizeH="0" baseline="0" noProof="0">
                <a:ln>
                  <a:noFill/>
                </a:ln>
                <a:solidFill>
                  <a:prstClr val="black"/>
                </a:solidFill>
                <a:effectLst/>
                <a:uLnTx/>
                <a:uFillTx/>
                <a:latin typeface="Arial"/>
                <a:ea typeface="+mn-ea"/>
                <a:cs typeface="+mn-cs"/>
              </a:endParaRPr>
            </a:p>
          </p:txBody>
        </p:sp>
        <p:sp>
          <p:nvSpPr>
            <p:cNvPr id="77" name="TextBox 76">
              <a:extLst>
                <a:ext uri="{FF2B5EF4-FFF2-40B4-BE49-F238E27FC236}">
                  <a16:creationId xmlns:a16="http://schemas.microsoft.com/office/drawing/2014/main" id="{164D6CEE-AC86-4DF7-9F5F-7E31B1A3EB7C}"/>
                </a:ext>
              </a:extLst>
            </p:cNvPr>
            <p:cNvSpPr txBox="1"/>
            <p:nvPr/>
          </p:nvSpPr>
          <p:spPr>
            <a:xfrm>
              <a:off x="8299349" y="1922400"/>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a:ln>
                    <a:noFill/>
                  </a:ln>
                  <a:solidFill>
                    <a:prstClr val="black"/>
                  </a:solidFill>
                  <a:effectLst/>
                  <a:uLnTx/>
                  <a:uFillTx/>
                  <a:latin typeface="Arial"/>
                  <a:ea typeface="+mn-ea"/>
                  <a:cs typeface="+mn-cs"/>
                </a:rPr>
                <a:t>24% </a:t>
              </a:r>
              <a:r>
                <a:rPr kumimoji="0" lang="fr-BE" sz="1200" b="1" i="1" u="none" strike="noStrike" kern="1200" cap="none" spc="0" normalizeH="0" baseline="0" noProof="0" err="1">
                  <a:ln>
                    <a:noFill/>
                  </a:ln>
                  <a:solidFill>
                    <a:prstClr val="black"/>
                  </a:solidFill>
                  <a:effectLst/>
                  <a:uLnTx/>
                  <a:uFillTx/>
                  <a:latin typeface="Arial"/>
                  <a:ea typeface="+mn-ea"/>
                  <a:cs typeface="+mn-cs"/>
                </a:rPr>
                <a:t>aff</a:t>
              </a:r>
              <a:r>
                <a:rPr kumimoji="0" lang="fr-BE" sz="1200" b="1" i="1" u="none" strike="noStrike" kern="1200" cap="none" spc="0" normalizeH="0" baseline="0" noProof="0">
                  <a:ln>
                    <a:noFill/>
                  </a:ln>
                  <a:solidFill>
                    <a:prstClr val="black"/>
                  </a:solidFill>
                  <a:effectLst/>
                  <a:uLnTx/>
                  <a:uFillTx/>
                  <a:latin typeface="Arial"/>
                  <a:ea typeface="+mn-ea"/>
                  <a:cs typeface="+mn-cs"/>
                </a:rPr>
                <a:t> </a:t>
              </a:r>
              <a:r>
                <a:rPr kumimoji="0" lang="fr-BE" sz="1200" b="1" i="0" u="none" strike="noStrike" kern="1200" cap="none" spc="0" normalizeH="0" baseline="0" noProof="0">
                  <a:ln>
                    <a:noFill/>
                  </a:ln>
                  <a:solidFill>
                    <a:prstClr val="black"/>
                  </a:solidFill>
                  <a:effectLst/>
                  <a:uLnTx/>
                  <a:uFillTx/>
                  <a:latin typeface="Arial"/>
                  <a:ea typeface="+mn-ea"/>
                  <a:cs typeface="+mn-cs"/>
                </a:rPr>
                <a:t>154</a:t>
              </a:r>
            </a:p>
          </p:txBody>
        </p:sp>
      </p:grpSp>
      <p:grpSp>
        <p:nvGrpSpPr>
          <p:cNvPr id="82" name="Group 81">
            <a:extLst>
              <a:ext uri="{FF2B5EF4-FFF2-40B4-BE49-F238E27FC236}">
                <a16:creationId xmlns:a16="http://schemas.microsoft.com/office/drawing/2014/main" id="{D539DF2A-C89C-40D6-8181-58157E7447E8}"/>
              </a:ext>
            </a:extLst>
          </p:cNvPr>
          <p:cNvGrpSpPr/>
          <p:nvPr/>
        </p:nvGrpSpPr>
        <p:grpSpPr>
          <a:xfrm>
            <a:off x="10622475" y="2955600"/>
            <a:ext cx="1130215" cy="943632"/>
            <a:chOff x="8252773" y="1922400"/>
            <a:chExt cx="1130215" cy="943632"/>
          </a:xfrm>
        </p:grpSpPr>
        <p:sp>
          <p:nvSpPr>
            <p:cNvPr id="84" name="Rectangle 83">
              <a:extLst>
                <a:ext uri="{FF2B5EF4-FFF2-40B4-BE49-F238E27FC236}">
                  <a16:creationId xmlns:a16="http://schemas.microsoft.com/office/drawing/2014/main" id="{4596AA7F-B3C0-4BD5-AFB9-33EDDF189C4F}"/>
                </a:ext>
              </a:extLst>
            </p:cNvPr>
            <p:cNvSpPr/>
            <p:nvPr/>
          </p:nvSpPr>
          <p:spPr>
            <a:xfrm>
              <a:off x="8252773" y="1922639"/>
              <a:ext cx="1116000" cy="936000"/>
            </a:xfrm>
            <a:prstGeom prst="rect">
              <a:avLst/>
            </a:prstGeom>
            <a:noFill/>
            <a:ln w="127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TextBox 84">
              <a:extLst>
                <a:ext uri="{FF2B5EF4-FFF2-40B4-BE49-F238E27FC236}">
                  <a16:creationId xmlns:a16="http://schemas.microsoft.com/office/drawing/2014/main" id="{35DEC7FC-3EC1-47FD-A1C4-90DC45FE16A5}"/>
                </a:ext>
              </a:extLst>
            </p:cNvPr>
            <p:cNvSpPr txBox="1"/>
            <p:nvPr/>
          </p:nvSpPr>
          <p:spPr>
            <a:xfrm>
              <a:off x="8281350" y="2635200"/>
              <a:ext cx="986476" cy="230832"/>
            </a:xfrm>
            <a:prstGeom prst="rect">
              <a:avLst/>
            </a:prstGeom>
          </p:spPr>
          <p:txBody>
            <a:bodyPr wrap="square" lIns="10800" r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18-34 </a:t>
              </a:r>
              <a:r>
                <a:rPr kumimoji="0" lang="en-US" sz="900" b="0" i="0" u="none" strike="noStrike" kern="1200" cap="none" spc="0" normalizeH="0" baseline="0" noProof="0" err="1">
                  <a:ln>
                    <a:noFill/>
                  </a:ln>
                  <a:solidFill>
                    <a:prstClr val="black"/>
                  </a:solidFill>
                  <a:effectLst/>
                  <a:uLnTx/>
                  <a:uFillTx/>
                  <a:latin typeface="Arial"/>
                  <a:ea typeface="+mn-ea"/>
                  <a:cs typeface="+mn-cs"/>
                </a:rPr>
                <a:t>y.o</a:t>
              </a:r>
              <a:r>
                <a:rPr kumimoji="0" lang="en-US" sz="900" b="0" i="0" u="none" strike="noStrike" kern="1200" cap="none" spc="0" normalizeH="0" baseline="0" noProof="0">
                  <a:ln>
                    <a:noFill/>
                  </a:ln>
                  <a:solidFill>
                    <a:prstClr val="black"/>
                  </a:solidFill>
                  <a:effectLst/>
                  <a:uLnTx/>
                  <a:uFillTx/>
                  <a:latin typeface="Arial"/>
                  <a:ea typeface="+mn-ea"/>
                  <a:cs typeface="+mn-cs"/>
                </a:rPr>
                <a:t>.</a:t>
              </a:r>
              <a:endParaRPr kumimoji="0" lang="en-BE" sz="900" b="0" i="0" u="none" strike="noStrike" kern="1200" cap="none" spc="0" normalizeH="0" baseline="0" noProof="0">
                <a:ln>
                  <a:noFill/>
                </a:ln>
                <a:solidFill>
                  <a:prstClr val="black"/>
                </a:solidFill>
                <a:effectLst/>
                <a:uLnTx/>
                <a:uFillTx/>
                <a:latin typeface="Arial"/>
                <a:ea typeface="+mn-ea"/>
                <a:cs typeface="+mn-cs"/>
              </a:endParaRPr>
            </a:p>
          </p:txBody>
        </p:sp>
        <p:sp>
          <p:nvSpPr>
            <p:cNvPr id="86" name="TextBox 85">
              <a:extLst>
                <a:ext uri="{FF2B5EF4-FFF2-40B4-BE49-F238E27FC236}">
                  <a16:creationId xmlns:a16="http://schemas.microsoft.com/office/drawing/2014/main" id="{6C431B15-0087-4F99-9E8B-236527BF56A4}"/>
                </a:ext>
              </a:extLst>
            </p:cNvPr>
            <p:cNvSpPr txBox="1"/>
            <p:nvPr/>
          </p:nvSpPr>
          <p:spPr>
            <a:xfrm>
              <a:off x="8299349" y="1922400"/>
              <a:ext cx="1083639"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a:ln>
                    <a:noFill/>
                  </a:ln>
                  <a:solidFill>
                    <a:prstClr val="black"/>
                  </a:solidFill>
                  <a:effectLst/>
                  <a:uLnTx/>
                  <a:uFillTx/>
                  <a:latin typeface="Arial"/>
                  <a:ea typeface="+mn-ea"/>
                  <a:cs typeface="+mn-cs"/>
                </a:rPr>
                <a:t>18% </a:t>
              </a:r>
              <a:r>
                <a:rPr kumimoji="0" lang="fr-BE" sz="1200" b="1" i="1" u="none" strike="noStrike" kern="1200" cap="none" spc="0" normalizeH="0" baseline="0" noProof="0" err="1">
                  <a:ln>
                    <a:noFill/>
                  </a:ln>
                  <a:solidFill>
                    <a:prstClr val="black"/>
                  </a:solidFill>
                  <a:effectLst/>
                  <a:uLnTx/>
                  <a:uFillTx/>
                  <a:latin typeface="Arial"/>
                  <a:ea typeface="+mn-ea"/>
                  <a:cs typeface="+mn-cs"/>
                </a:rPr>
                <a:t>aff</a:t>
              </a:r>
              <a:r>
                <a:rPr kumimoji="0" lang="fr-BE" sz="1200" b="1" i="1" u="none" strike="noStrike" kern="1200" cap="none" spc="0" normalizeH="0" baseline="0" noProof="0">
                  <a:ln>
                    <a:noFill/>
                  </a:ln>
                  <a:solidFill>
                    <a:prstClr val="black"/>
                  </a:solidFill>
                  <a:effectLst/>
                  <a:uLnTx/>
                  <a:uFillTx/>
                  <a:latin typeface="Arial"/>
                  <a:ea typeface="+mn-ea"/>
                  <a:cs typeface="+mn-cs"/>
                </a:rPr>
                <a:t> </a:t>
              </a:r>
              <a:r>
                <a:rPr kumimoji="0" lang="fr-BE" sz="1200" b="1" i="0" u="none" strike="noStrike" kern="1200" cap="none" spc="0" normalizeH="0" baseline="0" noProof="0">
                  <a:ln>
                    <a:noFill/>
                  </a:ln>
                  <a:solidFill>
                    <a:prstClr val="black"/>
                  </a:solidFill>
                  <a:effectLst/>
                  <a:uLnTx/>
                  <a:uFillTx/>
                  <a:latin typeface="Arial"/>
                  <a:ea typeface="+mn-ea"/>
                  <a:cs typeface="+mn-cs"/>
                </a:rPr>
                <a:t>116</a:t>
              </a:r>
            </a:p>
          </p:txBody>
        </p:sp>
      </p:grpSp>
      <p:sp>
        <p:nvSpPr>
          <p:cNvPr id="5" name="Multiplication Sign 4">
            <a:extLst>
              <a:ext uri="{FF2B5EF4-FFF2-40B4-BE49-F238E27FC236}">
                <a16:creationId xmlns:a16="http://schemas.microsoft.com/office/drawing/2014/main" id="{A90E0DCB-737C-42EB-8798-CA2606B2FB4B}"/>
              </a:ext>
            </a:extLst>
          </p:cNvPr>
          <p:cNvSpPr/>
          <p:nvPr/>
        </p:nvSpPr>
        <p:spPr>
          <a:xfrm>
            <a:off x="7351264" y="1513144"/>
            <a:ext cx="465503" cy="427138"/>
          </a:xfrm>
          <a:prstGeom prst="mathMultiply">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Arial"/>
              <a:ea typeface="+mn-ea"/>
              <a:cs typeface="+mn-cs"/>
            </a:endParaRPr>
          </a:p>
        </p:txBody>
      </p:sp>
      <p:pic>
        <p:nvPicPr>
          <p:cNvPr id="9" name="Graphic 8" descr="Checkmark">
            <a:extLst>
              <a:ext uri="{FF2B5EF4-FFF2-40B4-BE49-F238E27FC236}">
                <a16:creationId xmlns:a16="http://schemas.microsoft.com/office/drawing/2014/main" id="{B8F6C044-A965-4671-8B74-2EF7265C34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6412" y="1496578"/>
            <a:ext cx="427139" cy="427139"/>
          </a:xfrm>
          <a:prstGeom prst="rect">
            <a:avLst/>
          </a:prstGeom>
        </p:spPr>
      </p:pic>
      <p:sp>
        <p:nvSpPr>
          <p:cNvPr id="15" name="Action Button: Help 14">
            <a:hlinkClick r:id="" action="ppaction://noaction" highlightClick="1"/>
            <a:extLst>
              <a:ext uri="{FF2B5EF4-FFF2-40B4-BE49-F238E27FC236}">
                <a16:creationId xmlns:a16="http://schemas.microsoft.com/office/drawing/2014/main" id="{186E30A2-0648-42ED-B4B5-CE5C3EC72838}"/>
              </a:ext>
            </a:extLst>
          </p:cNvPr>
          <p:cNvSpPr/>
          <p:nvPr/>
        </p:nvSpPr>
        <p:spPr>
          <a:xfrm>
            <a:off x="9185704" y="1517064"/>
            <a:ext cx="465502" cy="356913"/>
          </a:xfrm>
          <a:prstGeom prst="actionButtonHelp">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FC000"/>
                  </a:solidFill>
                </a:ln>
                <a:solidFill>
                  <a:srgbClr val="FFC000"/>
                </a:solidFill>
                <a:effectLst/>
                <a:uLnTx/>
                <a:uFillTx/>
                <a:latin typeface="Arial"/>
                <a:ea typeface="+mn-ea"/>
                <a:cs typeface="+mn-cs"/>
              </a:rPr>
              <a:t>?</a:t>
            </a:r>
            <a:endParaRPr kumimoji="0" lang="en-BE" sz="2800" b="0" i="0" u="none" strike="noStrike" kern="1200" cap="none" spc="0" normalizeH="0" baseline="0" noProof="0">
              <a:ln>
                <a:solidFill>
                  <a:srgbClr val="FFC000"/>
                </a:solidFill>
              </a:ln>
              <a:solidFill>
                <a:srgbClr val="FFC000"/>
              </a:solidFill>
              <a:effectLst/>
              <a:uLnTx/>
              <a:uFillTx/>
              <a:latin typeface="Arial"/>
              <a:ea typeface="+mn-ea"/>
              <a:cs typeface="+mn-cs"/>
            </a:endParaRPr>
          </a:p>
        </p:txBody>
      </p:sp>
      <p:pic>
        <p:nvPicPr>
          <p:cNvPr id="69" name="Picture 68" descr="A close up of a map&#10;&#10;Description automatically generated">
            <a:extLst>
              <a:ext uri="{FF2B5EF4-FFF2-40B4-BE49-F238E27FC236}">
                <a16:creationId xmlns:a16="http://schemas.microsoft.com/office/drawing/2014/main" id="{10468158-2DB9-4B4C-B920-A7BF40AA5234}"/>
              </a:ext>
            </a:extLst>
          </p:cNvPr>
          <p:cNvPicPr>
            <a:picLocks noChangeAspect="1"/>
          </p:cNvPicPr>
          <p:nvPr/>
        </p:nvPicPr>
        <p:blipFill rotWithShape="1">
          <a:blip r:embed="rId5">
            <a:extLst>
              <a:ext uri="{28A0092B-C50C-407E-A947-70E740481C1C}">
                <a14:useLocalDpi xmlns:a14="http://schemas.microsoft.com/office/drawing/2010/main" val="0"/>
              </a:ext>
            </a:extLst>
          </a:blip>
          <a:srcRect l="14129" r="14129"/>
          <a:stretch/>
        </p:blipFill>
        <p:spPr>
          <a:xfrm>
            <a:off x="10886137" y="2224698"/>
            <a:ext cx="516306" cy="417936"/>
          </a:xfrm>
          <a:prstGeom prst="rect">
            <a:avLst/>
          </a:prstGeom>
        </p:spPr>
      </p:pic>
      <p:pic>
        <p:nvPicPr>
          <p:cNvPr id="79" name="Picture 78">
            <a:extLst>
              <a:ext uri="{FF2B5EF4-FFF2-40B4-BE49-F238E27FC236}">
                <a16:creationId xmlns:a16="http://schemas.microsoft.com/office/drawing/2014/main" id="{AF0A3540-E1B9-44A0-A936-BE99AD639DFE}"/>
              </a:ext>
            </a:extLst>
          </p:cNvPr>
          <p:cNvPicPr>
            <a:picLocks noChangeAspect="1"/>
          </p:cNvPicPr>
          <p:nvPr/>
        </p:nvPicPr>
        <p:blipFill rotWithShape="1">
          <a:blip r:embed="rId6">
            <a:grayscl/>
          </a:blip>
          <a:srcRect b="3572"/>
          <a:stretch/>
        </p:blipFill>
        <p:spPr>
          <a:xfrm>
            <a:off x="10709544" y="3230284"/>
            <a:ext cx="466601" cy="442310"/>
          </a:xfrm>
          <a:prstGeom prst="rect">
            <a:avLst/>
          </a:prstGeom>
        </p:spPr>
      </p:pic>
      <p:pic>
        <p:nvPicPr>
          <p:cNvPr id="81" name="Picture 80" descr="A close up of a logo&#10;&#10;Description generated with high confidence">
            <a:extLst>
              <a:ext uri="{FF2B5EF4-FFF2-40B4-BE49-F238E27FC236}">
                <a16:creationId xmlns:a16="http://schemas.microsoft.com/office/drawing/2014/main" id="{A02899C5-1D9C-4781-BBC1-8B5AB37CF141}"/>
              </a:ext>
            </a:extLst>
          </p:cNvPr>
          <p:cNvPicPr>
            <a:picLocks noChangeAspect="1"/>
          </p:cNvPicPr>
          <p:nvPr/>
        </p:nvPicPr>
        <p:blipFill rotWithShape="1">
          <a:blip r:embed="rId7">
            <a:grayscl/>
          </a:blip>
          <a:srcRect t="8340" b="10126"/>
          <a:stretch/>
        </p:blipFill>
        <p:spPr>
          <a:xfrm>
            <a:off x="11190434" y="3233463"/>
            <a:ext cx="448023" cy="448091"/>
          </a:xfrm>
          <a:prstGeom prst="rect">
            <a:avLst/>
          </a:prstGeom>
        </p:spPr>
      </p:pic>
      <p:pic>
        <p:nvPicPr>
          <p:cNvPr id="88" name="Picture 87" descr="A close up of a logo&#10;&#10;Description automatically generated">
            <a:extLst>
              <a:ext uri="{FF2B5EF4-FFF2-40B4-BE49-F238E27FC236}">
                <a16:creationId xmlns:a16="http://schemas.microsoft.com/office/drawing/2014/main" id="{42399AC3-44D2-4705-9CC8-0AC11F7B4C92}"/>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b="9178"/>
          <a:stretch/>
        </p:blipFill>
        <p:spPr>
          <a:xfrm>
            <a:off x="7154682" y="2199482"/>
            <a:ext cx="478705" cy="442309"/>
          </a:xfrm>
          <a:prstGeom prst="rect">
            <a:avLst/>
          </a:prstGeom>
        </p:spPr>
      </p:pic>
      <p:pic>
        <p:nvPicPr>
          <p:cNvPr id="89" name="Picture 88">
            <a:extLst>
              <a:ext uri="{FF2B5EF4-FFF2-40B4-BE49-F238E27FC236}">
                <a16:creationId xmlns:a16="http://schemas.microsoft.com/office/drawing/2014/main" id="{83CEC9EB-C522-46DA-8D67-3A975A3E11FE}"/>
              </a:ext>
            </a:extLst>
          </p:cNvPr>
          <p:cNvPicPr>
            <a:picLocks noChangeAspect="1"/>
          </p:cNvPicPr>
          <p:nvPr/>
        </p:nvPicPr>
        <p:blipFill>
          <a:blip r:embed="rId9">
            <a:grayscl/>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669418" y="2202265"/>
            <a:ext cx="410575" cy="439526"/>
          </a:xfrm>
          <a:prstGeom prst="rect">
            <a:avLst/>
          </a:prstGeom>
        </p:spPr>
      </p:pic>
      <p:pic>
        <p:nvPicPr>
          <p:cNvPr id="90" name="Picture 89">
            <a:extLst>
              <a:ext uri="{FF2B5EF4-FFF2-40B4-BE49-F238E27FC236}">
                <a16:creationId xmlns:a16="http://schemas.microsoft.com/office/drawing/2014/main" id="{1318070B-F121-4EA6-A07F-1B96076B6FC9}"/>
              </a:ext>
            </a:extLst>
          </p:cNvPr>
          <p:cNvPicPr>
            <a:picLocks noChangeAspect="1"/>
          </p:cNvPicPr>
          <p:nvPr/>
        </p:nvPicPr>
        <p:blipFill rotWithShape="1">
          <a:blip r:embed="rId11">
            <a:grayscl/>
          </a:blip>
          <a:srcRect t="10714"/>
          <a:stretch/>
        </p:blipFill>
        <p:spPr>
          <a:xfrm>
            <a:off x="7380180" y="3225340"/>
            <a:ext cx="470096" cy="462025"/>
          </a:xfrm>
          <a:prstGeom prst="rect">
            <a:avLst/>
          </a:prstGeom>
        </p:spPr>
      </p:pic>
      <p:pic>
        <p:nvPicPr>
          <p:cNvPr id="91" name="Picture 90" descr="A close up of a map&#10;&#10;Description automatically generated">
            <a:extLst>
              <a:ext uri="{FF2B5EF4-FFF2-40B4-BE49-F238E27FC236}">
                <a16:creationId xmlns:a16="http://schemas.microsoft.com/office/drawing/2014/main" id="{B51BBDAC-63B3-4D21-8F06-856F1B37DD2D}"/>
              </a:ext>
            </a:extLst>
          </p:cNvPr>
          <p:cNvPicPr>
            <a:picLocks noChangeAspect="1"/>
          </p:cNvPicPr>
          <p:nvPr/>
        </p:nvPicPr>
        <p:blipFill rotWithShape="1">
          <a:blip r:embed="rId12">
            <a:clrChange>
              <a:clrFrom>
                <a:srgbClr val="FFFFFF"/>
              </a:clrFrom>
              <a:clrTo>
                <a:srgbClr val="FFFFFF">
                  <a:alpha val="0"/>
                </a:srgbClr>
              </a:clrTo>
            </a:clrChange>
            <a:alphaModFix/>
          </a:blip>
          <a:srcRect l="21672" r="21581"/>
          <a:stretch/>
        </p:blipFill>
        <p:spPr>
          <a:xfrm>
            <a:off x="9157198" y="2224698"/>
            <a:ext cx="522514" cy="422274"/>
          </a:xfrm>
          <a:prstGeom prst="rect">
            <a:avLst/>
          </a:prstGeom>
          <a:noFill/>
          <a:ln>
            <a:noFill/>
          </a:ln>
        </p:spPr>
      </p:pic>
      <p:pic>
        <p:nvPicPr>
          <p:cNvPr id="92" name="Picture 91">
            <a:extLst>
              <a:ext uri="{FF2B5EF4-FFF2-40B4-BE49-F238E27FC236}">
                <a16:creationId xmlns:a16="http://schemas.microsoft.com/office/drawing/2014/main" id="{CC2E0166-30A8-481B-BDAE-A9AB6005A138}"/>
              </a:ext>
            </a:extLst>
          </p:cNvPr>
          <p:cNvPicPr>
            <a:picLocks noChangeAspect="1"/>
          </p:cNvPicPr>
          <p:nvPr/>
        </p:nvPicPr>
        <p:blipFill rotWithShape="1">
          <a:blip r:embed="rId6">
            <a:grayscl/>
          </a:blip>
          <a:srcRect b="3572"/>
          <a:stretch/>
        </p:blipFill>
        <p:spPr>
          <a:xfrm>
            <a:off x="8946304" y="3222161"/>
            <a:ext cx="466601" cy="442310"/>
          </a:xfrm>
          <a:prstGeom prst="rect">
            <a:avLst/>
          </a:prstGeom>
        </p:spPr>
      </p:pic>
      <p:pic>
        <p:nvPicPr>
          <p:cNvPr id="93" name="Picture 92" descr="A close up of a logo&#10;&#10;Description generated with high confidence">
            <a:extLst>
              <a:ext uri="{FF2B5EF4-FFF2-40B4-BE49-F238E27FC236}">
                <a16:creationId xmlns:a16="http://schemas.microsoft.com/office/drawing/2014/main" id="{C0C6226E-A036-4714-B223-3CE8A64B8D43}"/>
              </a:ext>
            </a:extLst>
          </p:cNvPr>
          <p:cNvPicPr>
            <a:picLocks noChangeAspect="1"/>
          </p:cNvPicPr>
          <p:nvPr/>
        </p:nvPicPr>
        <p:blipFill rotWithShape="1">
          <a:blip r:embed="rId7">
            <a:grayscl/>
          </a:blip>
          <a:srcRect t="8340" b="10126"/>
          <a:stretch/>
        </p:blipFill>
        <p:spPr>
          <a:xfrm>
            <a:off x="9427194" y="3225340"/>
            <a:ext cx="448023" cy="448091"/>
          </a:xfrm>
          <a:prstGeom prst="rect">
            <a:avLst/>
          </a:prstGeom>
        </p:spPr>
      </p:pic>
      <p:sp>
        <p:nvSpPr>
          <p:cNvPr id="94" name="TextBox 93">
            <a:extLst>
              <a:ext uri="{FF2B5EF4-FFF2-40B4-BE49-F238E27FC236}">
                <a16:creationId xmlns:a16="http://schemas.microsoft.com/office/drawing/2014/main" id="{FD1DE28F-F48D-4DB6-8479-7E287C625220}"/>
              </a:ext>
            </a:extLst>
          </p:cNvPr>
          <p:cNvSpPr txBox="1"/>
          <p:nvPr/>
        </p:nvSpPr>
        <p:spPr>
          <a:xfrm>
            <a:off x="8933956" y="3661246"/>
            <a:ext cx="986476" cy="230832"/>
          </a:xfrm>
          <a:prstGeom prst="rect">
            <a:avLst/>
          </a:prstGeom>
        </p:spPr>
        <p:txBody>
          <a:bodyPr wrap="square" lIns="10800" rIns="10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18-34 </a:t>
            </a:r>
            <a:r>
              <a:rPr kumimoji="0" lang="en-US" sz="900" b="0" i="0" u="none" strike="noStrike" kern="1200" cap="none" spc="0" normalizeH="0" baseline="0" noProof="0" err="1">
                <a:ln>
                  <a:noFill/>
                </a:ln>
                <a:solidFill>
                  <a:prstClr val="black"/>
                </a:solidFill>
                <a:effectLst/>
                <a:uLnTx/>
                <a:uFillTx/>
                <a:latin typeface="Arial"/>
                <a:ea typeface="+mn-ea"/>
                <a:cs typeface="+mn-cs"/>
              </a:rPr>
              <a:t>y.o</a:t>
            </a:r>
            <a:r>
              <a:rPr kumimoji="0" lang="en-US" sz="900" b="0" i="0" u="none" strike="noStrike" kern="1200" cap="none" spc="0" normalizeH="0" baseline="0" noProof="0">
                <a:ln>
                  <a:noFill/>
                </a:ln>
                <a:solidFill>
                  <a:prstClr val="black"/>
                </a:solidFill>
                <a:effectLst/>
                <a:uLnTx/>
                <a:uFillTx/>
                <a:latin typeface="Arial"/>
                <a:ea typeface="+mn-ea"/>
                <a:cs typeface="+mn-cs"/>
              </a:rPr>
              <a:t>.</a:t>
            </a:r>
            <a:endParaRPr kumimoji="0" lang="en-BE" sz="900" b="0" i="0" u="none" strike="noStrike" kern="1200" cap="none" spc="0" normalizeH="0" baseline="0" noProof="0">
              <a:ln>
                <a:noFill/>
              </a:ln>
              <a:solidFill>
                <a:prstClr val="black"/>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080DFF2D-DB2B-4682-A9A3-BE890B9EAD3B}"/>
              </a:ext>
            </a:extLst>
          </p:cNvPr>
          <p:cNvGrpSpPr/>
          <p:nvPr/>
        </p:nvGrpSpPr>
        <p:grpSpPr>
          <a:xfrm>
            <a:off x="6198150" y="4049504"/>
            <a:ext cx="7000712" cy="2290525"/>
            <a:chOff x="6198150" y="4049504"/>
            <a:chExt cx="7000712" cy="2290525"/>
          </a:xfrm>
        </p:grpSpPr>
        <p:grpSp>
          <p:nvGrpSpPr>
            <p:cNvPr id="37" name="Group 36">
              <a:extLst>
                <a:ext uri="{FF2B5EF4-FFF2-40B4-BE49-F238E27FC236}">
                  <a16:creationId xmlns:a16="http://schemas.microsoft.com/office/drawing/2014/main" id="{71776A91-9F32-44A5-AB02-8889EEAAF2FF}"/>
                </a:ext>
              </a:extLst>
            </p:cNvPr>
            <p:cNvGrpSpPr/>
            <p:nvPr/>
          </p:nvGrpSpPr>
          <p:grpSpPr>
            <a:xfrm>
              <a:off x="6198150" y="4049504"/>
              <a:ext cx="7000712" cy="2290525"/>
              <a:chOff x="5979075" y="1201401"/>
              <a:chExt cx="7000712" cy="2290525"/>
            </a:xfrm>
          </p:grpSpPr>
          <p:grpSp>
            <p:nvGrpSpPr>
              <p:cNvPr id="25" name="Group 24">
                <a:extLst>
                  <a:ext uri="{FF2B5EF4-FFF2-40B4-BE49-F238E27FC236}">
                    <a16:creationId xmlns:a16="http://schemas.microsoft.com/office/drawing/2014/main" id="{4ABCA1A1-E9BC-450D-BF80-DC3DC42FC6A8}"/>
                  </a:ext>
                </a:extLst>
              </p:cNvPr>
              <p:cNvGrpSpPr/>
              <p:nvPr/>
            </p:nvGrpSpPr>
            <p:grpSpPr>
              <a:xfrm>
                <a:off x="6545576" y="1201401"/>
                <a:ext cx="6434211" cy="2290525"/>
                <a:chOff x="6511956" y="1324119"/>
                <a:chExt cx="6434211" cy="2290525"/>
              </a:xfrm>
            </p:grpSpPr>
            <p:sp>
              <p:nvSpPr>
                <p:cNvPr id="27" name="Rectangle 8">
                  <a:extLst>
                    <a:ext uri="{FF2B5EF4-FFF2-40B4-BE49-F238E27FC236}">
                      <a16:creationId xmlns:a16="http://schemas.microsoft.com/office/drawing/2014/main" id="{54BEE07C-FD8D-4DAC-B417-18F771C0F559}"/>
                    </a:ext>
                  </a:extLst>
                </p:cNvPr>
                <p:cNvSpPr/>
                <p:nvPr/>
              </p:nvSpPr>
              <p:spPr>
                <a:xfrm>
                  <a:off x="6511956" y="1536518"/>
                  <a:ext cx="5292000" cy="2078125"/>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Arial"/>
                    <a:ea typeface="+mn-ea"/>
                    <a:cs typeface="+mn-cs"/>
                  </a:endParaRPr>
                </a:p>
              </p:txBody>
            </p:sp>
            <p:sp>
              <p:nvSpPr>
                <p:cNvPr id="28" name="TextBox 48">
                  <a:extLst>
                    <a:ext uri="{FF2B5EF4-FFF2-40B4-BE49-F238E27FC236}">
                      <a16:creationId xmlns:a16="http://schemas.microsoft.com/office/drawing/2014/main" id="{ADB05B6F-0A4A-44C3-9FFA-938A1232F284}"/>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BOOMERS &amp; SENIORS MOST SATIFIED </a:t>
                  </a:r>
                </a:p>
              </p:txBody>
            </p:sp>
            <p:sp>
              <p:nvSpPr>
                <p:cNvPr id="29" name="Rectangle 7">
                  <a:extLst>
                    <a:ext uri="{FF2B5EF4-FFF2-40B4-BE49-F238E27FC236}">
                      <a16:creationId xmlns:a16="http://schemas.microsoft.com/office/drawing/2014/main" id="{7FBB93C6-92FE-42F9-82A2-C915B0AB5A12}"/>
                    </a:ext>
                  </a:extLst>
                </p:cNvPr>
                <p:cNvSpPr/>
                <p:nvPr/>
              </p:nvSpPr>
              <p:spPr>
                <a:xfrm>
                  <a:off x="6778203" y="1583319"/>
                  <a:ext cx="5100284"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 Nearly 7 out of 10 people aged 50+ </a:t>
                  </a:r>
                  <a:r>
                    <a:rPr kumimoji="0" lang="en-US" sz="1400" b="1" i="0" u="none" strike="noStrike" kern="1200" cap="none" spc="0" normalizeH="0" baseline="0" noProof="0" dirty="0" err="1">
                      <a:ln>
                        <a:noFill/>
                      </a:ln>
                      <a:solidFill>
                        <a:prstClr val="black"/>
                      </a:solidFill>
                      <a:effectLst/>
                      <a:uLnTx/>
                      <a:uFillTx/>
                      <a:latin typeface="Arial"/>
                      <a:ea typeface="+mn-ea"/>
                      <a:cs typeface="+mn-cs"/>
                    </a:rPr>
                    <a:t>y.o</a:t>
                  </a:r>
                  <a:r>
                    <a:rPr kumimoji="0" lang="en-US" sz="1400" b="1" i="0" u="none" strike="noStrike" kern="1200" cap="none" spc="0" normalizeH="0" baseline="0" noProof="0" dirty="0">
                      <a:ln>
                        <a:noFill/>
                      </a:ln>
                      <a:solidFill>
                        <a:prstClr val="black"/>
                      </a:solidFill>
                      <a:effectLst/>
                      <a:uLnTx/>
                      <a:uFillTx/>
                      <a:latin typeface="Arial"/>
                      <a:ea typeface="+mn-ea"/>
                      <a:cs typeface="+mn-cs"/>
                    </a:rPr>
                    <a:t>. were happy with the communication of their usual retailers. 16% were undecided and only 13% were disappointed by their usual retailers.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Special shopping times, information about social distancing in the stores and other Covid19-related information were clearly appreciated by older age groups. At the contrary, nearly 1 out of 15 young adult in Belgium was not happy with </a:t>
                  </a:r>
                  <a:r>
                    <a:rPr kumimoji="0" lang="en-US" sz="1400" b="1" i="0" u="none" strike="noStrike" kern="1200" cap="none" spc="0" normalizeH="0" baseline="0" noProof="0" dirty="0" err="1">
                      <a:ln>
                        <a:noFill/>
                      </a:ln>
                      <a:solidFill>
                        <a:prstClr val="black"/>
                      </a:solidFill>
                      <a:effectLst/>
                      <a:uLnTx/>
                      <a:uFillTx/>
                      <a:latin typeface="Arial"/>
                      <a:ea typeface="+mn-ea"/>
                      <a:cs typeface="+mn-cs"/>
                    </a:rPr>
                    <a:t>retailers’communication</a:t>
                  </a:r>
                  <a:r>
                    <a:rPr kumimoji="0" lang="en-US" sz="1400" b="1" i="0" u="none" strike="noStrike" kern="1200" cap="none" spc="0" normalizeH="0" baseline="0" noProof="0" dirty="0">
                      <a:ln>
                        <a:noFill/>
                      </a:ln>
                      <a:solidFill>
                        <a:prstClr val="black"/>
                      </a:solidFill>
                      <a:effectLst/>
                      <a:uLnTx/>
                      <a:uFillTx/>
                      <a:latin typeface="Arial"/>
                      <a:ea typeface="+mn-ea"/>
                      <a:cs typeface="+mn-cs"/>
                    </a:rPr>
                    <a:t> efforts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6" name="Oval 25">
                <a:extLst>
                  <a:ext uri="{FF2B5EF4-FFF2-40B4-BE49-F238E27FC236}">
                    <a16:creationId xmlns:a16="http://schemas.microsoft.com/office/drawing/2014/main" id="{452E79E5-218B-4502-8070-802A835476D0}"/>
                  </a:ext>
                </a:extLst>
              </p:cNvPr>
              <p:cNvSpPr>
                <a:spLocks noChangeAspect="1"/>
              </p:cNvSpPr>
              <p:nvPr/>
            </p:nvSpPr>
            <p:spPr>
              <a:xfrm>
                <a:off x="5979075" y="1488804"/>
                <a:ext cx="756000" cy="756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a:ln>
                    <a:noFill/>
                  </a:ln>
                  <a:solidFill>
                    <a:prstClr val="white"/>
                  </a:solidFill>
                  <a:effectLst/>
                  <a:uLnTx/>
                  <a:uFillTx/>
                  <a:latin typeface="Arial"/>
                  <a:ea typeface="+mn-ea"/>
                  <a:cs typeface="+mn-cs"/>
                </a:endParaRPr>
              </a:p>
            </p:txBody>
          </p:sp>
        </p:grpSp>
        <p:pic>
          <p:nvPicPr>
            <p:cNvPr id="16" name="Picture 15" descr="A close up of a logo&#10;&#10;Description automatically generated">
              <a:extLst>
                <a:ext uri="{FF2B5EF4-FFF2-40B4-BE49-F238E27FC236}">
                  <a16:creationId xmlns:a16="http://schemas.microsoft.com/office/drawing/2014/main" id="{F92CFEB3-863F-4BC0-AAEB-7FF1B7367C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9725" t="2352" r="9330" b="16863"/>
            <a:stretch/>
          </p:blipFill>
          <p:spPr>
            <a:xfrm>
              <a:off x="6356643" y="4502855"/>
              <a:ext cx="432859" cy="432000"/>
            </a:xfrm>
            <a:prstGeom prst="rect">
              <a:avLst/>
            </a:prstGeom>
          </p:spPr>
        </p:pic>
      </p:grpSp>
      <p:sp>
        <p:nvSpPr>
          <p:cNvPr id="95" name="TextBox 94">
            <a:extLst>
              <a:ext uri="{FF2B5EF4-FFF2-40B4-BE49-F238E27FC236}">
                <a16:creationId xmlns:a16="http://schemas.microsoft.com/office/drawing/2014/main" id="{1877654C-B165-4763-AF1A-835F6D2B85FC}"/>
              </a:ext>
            </a:extLst>
          </p:cNvPr>
          <p:cNvSpPr txBox="1"/>
          <p:nvPr/>
        </p:nvSpPr>
        <p:spPr>
          <a:xfrm>
            <a:off x="65315" y="1254799"/>
            <a:ext cx="7185636" cy="307777"/>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Have you been </a:t>
            </a:r>
            <a:r>
              <a:rPr kumimoji="0" lang="en-US" sz="1400" b="1" i="1" u="none" strike="noStrike" kern="1200" cap="none" spc="0" normalizeH="0" baseline="0" noProof="0" dirty="0">
                <a:ln>
                  <a:noFill/>
                </a:ln>
                <a:solidFill>
                  <a:prstClr val="black"/>
                </a:solidFill>
                <a:effectLst/>
                <a:uLnTx/>
                <a:uFillTx/>
                <a:latin typeface="Arial"/>
                <a:ea typeface="+mn-ea"/>
                <a:cs typeface="+mn-cs"/>
              </a:rPr>
              <a:t>disappointed by a lack of communication </a:t>
            </a:r>
            <a:r>
              <a:rPr kumimoji="0" lang="en-US" sz="1400" b="0" i="1" u="none" strike="noStrike" kern="1200" cap="none" spc="0" normalizeH="0" baseline="0" noProof="0" dirty="0">
                <a:ln>
                  <a:noFill/>
                </a:ln>
                <a:solidFill>
                  <a:prstClr val="black"/>
                </a:solidFill>
                <a:effectLst/>
                <a:uLnTx/>
                <a:uFillTx/>
                <a:latin typeface="Arial"/>
                <a:ea typeface="+mn-ea"/>
                <a:cs typeface="+mn-cs"/>
              </a:rPr>
              <a:t>from your usual retailers?</a:t>
            </a:r>
          </a:p>
        </p:txBody>
      </p:sp>
    </p:spTree>
    <p:extLst>
      <p:ext uri="{BB962C8B-B14F-4D97-AF65-F5344CB8AC3E}">
        <p14:creationId xmlns:p14="http://schemas.microsoft.com/office/powerpoint/2010/main" val="225340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33F3-7B46-4E37-BBDA-4A1FE18A707F}"/>
              </a:ext>
            </a:extLst>
          </p:cNvPr>
          <p:cNvSpPr>
            <a:spLocks noGrp="1"/>
          </p:cNvSpPr>
          <p:nvPr>
            <p:ph type="body" idx="1"/>
          </p:nvPr>
        </p:nvSpPr>
        <p:spPr/>
        <p:txBody>
          <a:bodyPr/>
          <a:lstStyle/>
          <a:p>
            <a:r>
              <a:rPr lang="fr-BE" dirty="0" err="1"/>
              <a:t>Which</a:t>
            </a:r>
            <a:r>
              <a:rPr lang="fr-BE" dirty="0"/>
              <a:t> </a:t>
            </a:r>
            <a:r>
              <a:rPr lang="fr-BE" dirty="0" err="1"/>
              <a:t>supermarket</a:t>
            </a:r>
            <a:r>
              <a:rPr lang="fr-BE" dirty="0"/>
              <a:t> </a:t>
            </a:r>
            <a:r>
              <a:rPr lang="fr-BE" dirty="0" err="1"/>
              <a:t>chain</a:t>
            </a:r>
            <a:r>
              <a:rPr lang="fr-BE" dirty="0"/>
              <a:t> or </a:t>
            </a:r>
            <a:r>
              <a:rPr lang="fr-BE" dirty="0" err="1"/>
              <a:t>food</a:t>
            </a:r>
            <a:r>
              <a:rPr lang="fr-BE" dirty="0"/>
              <a:t> supplier </a:t>
            </a:r>
            <a:r>
              <a:rPr lang="fr-BE" dirty="0" err="1"/>
              <a:t>did</a:t>
            </a:r>
            <a:r>
              <a:rPr lang="fr-BE" dirty="0"/>
              <a:t> </a:t>
            </a:r>
            <a:r>
              <a:rPr lang="fr-BE" dirty="0" err="1"/>
              <a:t>you</a:t>
            </a:r>
            <a:r>
              <a:rPr lang="fr-BE" dirty="0"/>
              <a:t> </a:t>
            </a:r>
            <a:r>
              <a:rPr lang="fr-BE" dirty="0" err="1"/>
              <a:t>visit</a:t>
            </a:r>
            <a:r>
              <a:rPr lang="fr-BE" dirty="0"/>
              <a:t> </a:t>
            </a:r>
            <a:r>
              <a:rPr lang="fr-BE" dirty="0" err="1"/>
              <a:t>during</a:t>
            </a:r>
            <a:r>
              <a:rPr lang="fr-BE" dirty="0"/>
              <a:t> the confinement </a:t>
            </a:r>
            <a:r>
              <a:rPr lang="fr-BE" dirty="0" err="1"/>
              <a:t>period</a:t>
            </a:r>
            <a:r>
              <a:rPr lang="fr-BE" dirty="0"/>
              <a:t>?  </a:t>
            </a:r>
            <a:endParaRPr lang="en-BE" dirty="0"/>
          </a:p>
        </p:txBody>
      </p:sp>
      <p:sp>
        <p:nvSpPr>
          <p:cNvPr id="3" name="Text Placeholder 2">
            <a:extLst>
              <a:ext uri="{FF2B5EF4-FFF2-40B4-BE49-F238E27FC236}">
                <a16:creationId xmlns:a16="http://schemas.microsoft.com/office/drawing/2014/main" id="{29D62E48-6407-4ABA-A2F9-A87595A0524A}"/>
              </a:ext>
            </a:extLst>
          </p:cNvPr>
          <p:cNvSpPr>
            <a:spLocks noGrp="1"/>
          </p:cNvSpPr>
          <p:nvPr>
            <p:ph type="body" sz="quarter" idx="10"/>
          </p:nvPr>
        </p:nvSpPr>
        <p:spPr>
          <a:xfrm>
            <a:off x="217641" y="554834"/>
            <a:ext cx="11974359" cy="376985"/>
          </a:xfrm>
        </p:spPr>
        <p:txBody>
          <a:bodyPr/>
          <a:lstStyle/>
          <a:p>
            <a:r>
              <a:rPr lang="en-US" dirty="0">
                <a:solidFill>
                  <a:srgbClr val="ED7119"/>
                </a:solidFill>
              </a:rPr>
              <a:t>COLRUYT</a:t>
            </a:r>
            <a:r>
              <a:rPr lang="en-US" dirty="0"/>
              <a:t>, </a:t>
            </a:r>
            <a:r>
              <a:rPr lang="en-US" dirty="0">
                <a:solidFill>
                  <a:srgbClr val="FF4141"/>
                </a:solidFill>
              </a:rPr>
              <a:t>DELHAIZE</a:t>
            </a:r>
            <a:r>
              <a:rPr lang="en-US" dirty="0"/>
              <a:t> AND </a:t>
            </a:r>
            <a:r>
              <a:rPr lang="en-US" dirty="0">
                <a:solidFill>
                  <a:srgbClr val="43B1D6"/>
                </a:solidFill>
              </a:rPr>
              <a:t>ALDI</a:t>
            </a:r>
            <a:r>
              <a:rPr lang="en-US" dirty="0"/>
              <a:t> WERE THE MOST VISITED FOOD SUPPLIERS</a:t>
            </a:r>
            <a:endParaRPr lang="en-BE" dirty="0"/>
          </a:p>
        </p:txBody>
      </p:sp>
      <p:grpSp>
        <p:nvGrpSpPr>
          <p:cNvPr id="76" name="Group 75">
            <a:extLst>
              <a:ext uri="{FF2B5EF4-FFF2-40B4-BE49-F238E27FC236}">
                <a16:creationId xmlns:a16="http://schemas.microsoft.com/office/drawing/2014/main" id="{F46F43E0-CA95-434B-9A22-371896119273}"/>
              </a:ext>
            </a:extLst>
          </p:cNvPr>
          <p:cNvGrpSpPr/>
          <p:nvPr/>
        </p:nvGrpSpPr>
        <p:grpSpPr>
          <a:xfrm>
            <a:off x="-47918" y="1254847"/>
            <a:ext cx="5985416" cy="4887410"/>
            <a:chOff x="-119220" y="1105037"/>
            <a:chExt cx="5985416" cy="4887410"/>
          </a:xfrm>
        </p:grpSpPr>
        <p:graphicFrame>
          <p:nvGraphicFramePr>
            <p:cNvPr id="12" name="Chart 11">
              <a:extLst>
                <a:ext uri="{FF2B5EF4-FFF2-40B4-BE49-F238E27FC236}">
                  <a16:creationId xmlns:a16="http://schemas.microsoft.com/office/drawing/2014/main" id="{881F510C-D6AE-489D-8DBE-EC61EC07B8A4}"/>
                </a:ext>
              </a:extLst>
            </p:cNvPr>
            <p:cNvGraphicFramePr/>
            <p:nvPr/>
          </p:nvGraphicFramePr>
          <p:xfrm>
            <a:off x="599257" y="1105037"/>
            <a:ext cx="5266939" cy="4887410"/>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descr="A close up of a logo&#10;&#10;Description automatically generated">
              <a:extLst>
                <a:ext uri="{FF2B5EF4-FFF2-40B4-BE49-F238E27FC236}">
                  <a16:creationId xmlns:a16="http://schemas.microsoft.com/office/drawing/2014/main" id="{D453BB96-9E8B-45D6-8699-792D70F55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45" y="4714862"/>
              <a:ext cx="309806" cy="309806"/>
            </a:xfrm>
            <a:prstGeom prst="rect">
              <a:avLst/>
            </a:prstGeom>
          </p:spPr>
        </p:pic>
        <p:pic>
          <p:nvPicPr>
            <p:cNvPr id="14" name="Picture 6">
              <a:extLst>
                <a:ext uri="{FF2B5EF4-FFF2-40B4-BE49-F238E27FC236}">
                  <a16:creationId xmlns:a16="http://schemas.microsoft.com/office/drawing/2014/main" id="{25393729-8C66-4BD2-A4C3-21B71B0A7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97" y="3887561"/>
              <a:ext cx="289896" cy="2417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atei:ALDI Nord Logo 2015.png – Wikipedia">
              <a:extLst>
                <a:ext uri="{FF2B5EF4-FFF2-40B4-BE49-F238E27FC236}">
                  <a16:creationId xmlns:a16="http://schemas.microsoft.com/office/drawing/2014/main" id="{CFCD34A1-23BF-4CC7-B822-4EEF4399E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122" y="2016648"/>
              <a:ext cx="262953" cy="276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Bio-Planet opens fifth store in Belgium">
              <a:extLst>
                <a:ext uri="{FF2B5EF4-FFF2-40B4-BE49-F238E27FC236}">
                  <a16:creationId xmlns:a16="http://schemas.microsoft.com/office/drawing/2014/main" id="{2D4AADBA-3C1A-46D9-BFE4-42B0BACA5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599" y="4232303"/>
              <a:ext cx="289896" cy="3825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ile:Colruyt logo.svg - Wikipedia">
              <a:extLst>
                <a:ext uri="{FF2B5EF4-FFF2-40B4-BE49-F238E27FC236}">
                  <a16:creationId xmlns:a16="http://schemas.microsoft.com/office/drawing/2014/main" id="{21E6A1E8-2B2E-479D-A9D8-476ECEE84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980" y="1337226"/>
              <a:ext cx="527501" cy="1628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Index of /images/img_upload/com">
              <a:extLst>
                <a:ext uri="{FF2B5EF4-FFF2-40B4-BE49-F238E27FC236}">
                  <a16:creationId xmlns:a16="http://schemas.microsoft.com/office/drawing/2014/main" id="{EA6DB8E1-B0F2-4936-A5CC-1E1C8348B1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334" y="1656997"/>
              <a:ext cx="260143" cy="2601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Acasa">
              <a:extLst>
                <a:ext uri="{FF2B5EF4-FFF2-40B4-BE49-F238E27FC236}">
                  <a16:creationId xmlns:a16="http://schemas.microsoft.com/office/drawing/2014/main" id="{7DF3CFB0-5C09-47C6-8A0E-16815B1A6D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82" t="25710" r="26176" b="27255"/>
            <a:stretch/>
          </p:blipFill>
          <p:spPr bwMode="auto">
            <a:xfrm>
              <a:off x="146339" y="2766882"/>
              <a:ext cx="289762" cy="286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0C842477-CB28-49B4-8135-2136E8C55D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590" y="2755671"/>
              <a:ext cx="321486" cy="3214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Lidl vector logo download free">
              <a:extLst>
                <a:ext uri="{FF2B5EF4-FFF2-40B4-BE49-F238E27FC236}">
                  <a16:creationId xmlns:a16="http://schemas.microsoft.com/office/drawing/2014/main" id="{BDABD3D8-5397-4020-B9C6-938714FDAE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122" y="2371701"/>
              <a:ext cx="303454" cy="3034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ttps://tse3.mm.bing.net/th?id=OIP.uWxcfWIQ0sRr4TN7JyqsjQAAAA&amp;pid=Api">
              <a:extLst>
                <a:ext uri="{FF2B5EF4-FFF2-40B4-BE49-F238E27FC236}">
                  <a16:creationId xmlns:a16="http://schemas.microsoft.com/office/drawing/2014/main" id="{31330E08-1311-49CA-877A-1C0BBA7E0BF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613"/>
            <a:stretch/>
          </p:blipFill>
          <p:spPr bwMode="auto">
            <a:xfrm>
              <a:off x="263526" y="3128686"/>
              <a:ext cx="331841" cy="2866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Albert Heijn — Wikipédia">
              <a:extLst>
                <a:ext uri="{FF2B5EF4-FFF2-40B4-BE49-F238E27FC236}">
                  <a16:creationId xmlns:a16="http://schemas.microsoft.com/office/drawing/2014/main" id="{E8C564FE-84CF-4BDC-81C5-D698194F2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2997" y="3466867"/>
              <a:ext cx="289896" cy="3034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close up of a logo&#10;&#10;Description automatically generated">
              <a:extLst>
                <a:ext uri="{FF2B5EF4-FFF2-40B4-BE49-F238E27FC236}">
                  <a16:creationId xmlns:a16="http://schemas.microsoft.com/office/drawing/2014/main" id="{1602752F-9E90-4FD2-82CA-3C94998E925F}"/>
                </a:ext>
              </a:extLst>
            </p:cNvPr>
            <p:cNvPicPr>
              <a:picLocks noChangeAspect="1"/>
            </p:cNvPicPr>
            <p:nvPr/>
          </p:nvPicPr>
          <p:blipFill rotWithShape="1">
            <a:blip r:embed="rId14">
              <a:extLst>
                <a:ext uri="{28A0092B-C50C-407E-A947-70E740481C1C}">
                  <a14:useLocalDpi xmlns:a14="http://schemas.microsoft.com/office/drawing/2010/main" val="0"/>
                </a:ext>
              </a:extLst>
            </a:blip>
            <a:srcRect l="6527" r="5558" b="13889"/>
            <a:stretch/>
          </p:blipFill>
          <p:spPr>
            <a:xfrm>
              <a:off x="266644" y="5306796"/>
              <a:ext cx="309807" cy="303453"/>
            </a:xfrm>
            <a:prstGeom prst="rect">
              <a:avLst/>
            </a:prstGeom>
          </p:spPr>
        </p:pic>
        <p:sp>
          <p:nvSpPr>
            <p:cNvPr id="28" name="TextBox 27">
              <a:extLst>
                <a:ext uri="{FF2B5EF4-FFF2-40B4-BE49-F238E27FC236}">
                  <a16:creationId xmlns:a16="http://schemas.microsoft.com/office/drawing/2014/main" id="{5D7B2A71-1D6A-4BBE-81D5-878E3EFEF4D5}"/>
                </a:ext>
              </a:extLst>
            </p:cNvPr>
            <p:cNvSpPr txBox="1"/>
            <p:nvPr/>
          </p:nvSpPr>
          <p:spPr>
            <a:xfrm>
              <a:off x="-101064" y="5024668"/>
              <a:ext cx="1074329"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local or organic producer/shop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200" b="0" i="0" u="none" strike="noStrike" kern="1200" cap="none" spc="0" normalizeH="0" baseline="0" noProof="0" err="1">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C63F04D7-A8F2-4A06-9DFC-7DB69B1856DF}"/>
                </a:ext>
              </a:extLst>
            </p:cNvPr>
            <p:cNvSpPr txBox="1"/>
            <p:nvPr/>
          </p:nvSpPr>
          <p:spPr>
            <a:xfrm>
              <a:off x="-119220" y="5606575"/>
              <a:ext cx="1074329" cy="21544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drive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200" b="0" i="0" u="none" strike="noStrike" kern="1200" cap="none" spc="0" normalizeH="0" baseline="0" noProof="0" err="1">
                <a:ln>
                  <a:noFill/>
                </a:ln>
                <a:solidFill>
                  <a:prstClr val="black"/>
                </a:solidFill>
                <a:effectLst/>
                <a:uLnTx/>
                <a:uFillTx/>
                <a:latin typeface="Arial"/>
                <a:ea typeface="+mn-ea"/>
                <a:cs typeface="+mn-cs"/>
              </a:endParaRPr>
            </a:p>
          </p:txBody>
        </p:sp>
      </p:grpSp>
      <p:grpSp>
        <p:nvGrpSpPr>
          <p:cNvPr id="77" name="Group 76">
            <a:extLst>
              <a:ext uri="{FF2B5EF4-FFF2-40B4-BE49-F238E27FC236}">
                <a16:creationId xmlns:a16="http://schemas.microsoft.com/office/drawing/2014/main" id="{E17DD155-D418-4BA2-A485-ECE5F4BC6B3E}"/>
              </a:ext>
            </a:extLst>
          </p:cNvPr>
          <p:cNvGrpSpPr/>
          <p:nvPr/>
        </p:nvGrpSpPr>
        <p:grpSpPr>
          <a:xfrm>
            <a:off x="6487740" y="1234059"/>
            <a:ext cx="2802496" cy="1166909"/>
            <a:chOff x="6487740" y="1234059"/>
            <a:chExt cx="2802496" cy="1166909"/>
          </a:xfrm>
        </p:grpSpPr>
        <p:sp>
          <p:nvSpPr>
            <p:cNvPr id="30" name="Rectangle 29">
              <a:extLst>
                <a:ext uri="{FF2B5EF4-FFF2-40B4-BE49-F238E27FC236}">
                  <a16:creationId xmlns:a16="http://schemas.microsoft.com/office/drawing/2014/main" id="{5F72CD9B-F18F-45C3-AD42-83F20337A671}"/>
                </a:ext>
              </a:extLst>
            </p:cNvPr>
            <p:cNvSpPr/>
            <p:nvPr/>
          </p:nvSpPr>
          <p:spPr>
            <a:xfrm>
              <a:off x="6487740" y="1234059"/>
              <a:ext cx="2802496"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TOP 3 NL </a:t>
              </a:r>
              <a:r>
                <a:rPr kumimoji="0" lang="en-US" sz="1000" b="1" i="0" u="none" strike="noStrike" kern="1200" cap="none" spc="0" normalizeH="0" baseline="0" noProof="0">
                  <a:ln>
                    <a:noFill/>
                  </a:ln>
                  <a:solidFill>
                    <a:prstClr val="black"/>
                  </a:solidFill>
                  <a:effectLst/>
                  <a:uLnTx/>
                  <a:uFillTx/>
                  <a:latin typeface="Arial"/>
                  <a:ea typeface="+mn-ea"/>
                  <a:cs typeface="+mn-cs"/>
                </a:rPr>
                <a:t>(ranked on selectivity)</a:t>
              </a:r>
              <a:endParaRPr kumimoji="0" lang="en-BE" sz="1400" b="1" i="0" u="none" strike="noStrike" kern="1200" cap="none" spc="0" normalizeH="0" baseline="0" noProof="0">
                <a:ln>
                  <a:noFill/>
                </a:ln>
                <a:solidFill>
                  <a:prstClr val="black"/>
                </a:solidFill>
                <a:effectLst/>
                <a:uLnTx/>
                <a:uFillTx/>
                <a:latin typeface="Arial"/>
                <a:ea typeface="+mn-ea"/>
                <a:cs typeface="+mn-cs"/>
              </a:endParaRPr>
            </a:p>
          </p:txBody>
        </p:sp>
        <p:pic>
          <p:nvPicPr>
            <p:cNvPr id="31" name="Picture 6" descr="Datei:ALDI Nord Logo 2015.png – Wikipedia">
              <a:extLst>
                <a:ext uri="{FF2B5EF4-FFF2-40B4-BE49-F238E27FC236}">
                  <a16:creationId xmlns:a16="http://schemas.microsoft.com/office/drawing/2014/main" id="{D3D2BAEB-B3B6-4C85-BBBF-5EB0C584C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570" y="1565344"/>
              <a:ext cx="354772" cy="3725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File:Colruyt logo.svg - Wikipedia">
              <a:extLst>
                <a:ext uri="{FF2B5EF4-FFF2-40B4-BE49-F238E27FC236}">
                  <a16:creationId xmlns:a16="http://schemas.microsoft.com/office/drawing/2014/main" id="{AE188CFF-BDD9-44B5-9AB0-76CDDD9F89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9956" y="1638941"/>
              <a:ext cx="730213" cy="22540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E3703D8-0473-4D45-8A4A-2430FAC36D3B}"/>
                </a:ext>
              </a:extLst>
            </p:cNvPr>
            <p:cNvSpPr txBox="1"/>
            <p:nvPr/>
          </p:nvSpPr>
          <p:spPr>
            <a:xfrm>
              <a:off x="6530604" y="193496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162 </a:t>
              </a:r>
              <a:endParaRPr kumimoji="0" lang="en-BE" sz="1100" b="1" i="0" u="none" strike="noStrike" kern="1200" cap="none" spc="0" normalizeH="0" baseline="0" noProof="0" err="1">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002FB384-F1AB-4A97-951B-18AC7BBA6D07}"/>
                </a:ext>
              </a:extLst>
            </p:cNvPr>
            <p:cNvSpPr txBox="1"/>
            <p:nvPr/>
          </p:nvSpPr>
          <p:spPr>
            <a:xfrm>
              <a:off x="7504358" y="1937940"/>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115</a:t>
              </a:r>
              <a:endParaRPr kumimoji="0" lang="en-BE" sz="1100" b="1" i="0" u="none" strike="noStrike" kern="1200" cap="none" spc="0" normalizeH="0" baseline="0" noProof="0" err="1">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7E715D37-9AB1-482E-AE85-E15E962D4119}"/>
                </a:ext>
              </a:extLst>
            </p:cNvPr>
            <p:cNvSpPr txBox="1"/>
            <p:nvPr/>
          </p:nvSpPr>
          <p:spPr>
            <a:xfrm>
              <a:off x="8465743" y="1939303"/>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103</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grpSp>
      <p:grpSp>
        <p:nvGrpSpPr>
          <p:cNvPr id="78" name="Group 77">
            <a:extLst>
              <a:ext uri="{FF2B5EF4-FFF2-40B4-BE49-F238E27FC236}">
                <a16:creationId xmlns:a16="http://schemas.microsoft.com/office/drawing/2014/main" id="{01632436-346E-4E3C-A5B4-EDE34F8BD5AD}"/>
              </a:ext>
            </a:extLst>
          </p:cNvPr>
          <p:cNvGrpSpPr/>
          <p:nvPr/>
        </p:nvGrpSpPr>
        <p:grpSpPr>
          <a:xfrm>
            <a:off x="9369536" y="1235394"/>
            <a:ext cx="2802496" cy="1162590"/>
            <a:chOff x="9369536" y="1235394"/>
            <a:chExt cx="2802496" cy="1162590"/>
          </a:xfrm>
        </p:grpSpPr>
        <p:sp>
          <p:nvSpPr>
            <p:cNvPr id="44" name="TextBox 43">
              <a:extLst>
                <a:ext uri="{FF2B5EF4-FFF2-40B4-BE49-F238E27FC236}">
                  <a16:creationId xmlns:a16="http://schemas.microsoft.com/office/drawing/2014/main" id="{1401FD59-FBAD-4D67-8539-80A2BFCDC736}"/>
                </a:ext>
              </a:extLst>
            </p:cNvPr>
            <p:cNvSpPr txBox="1"/>
            <p:nvPr/>
          </p:nvSpPr>
          <p:spPr>
            <a:xfrm>
              <a:off x="9484602" y="193496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220</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45" name="TextBox 44">
              <a:extLst>
                <a:ext uri="{FF2B5EF4-FFF2-40B4-BE49-F238E27FC236}">
                  <a16:creationId xmlns:a16="http://schemas.microsoft.com/office/drawing/2014/main" id="{64716F86-78EE-4C0D-948E-CF7D6F7DABDE}"/>
                </a:ext>
              </a:extLst>
            </p:cNvPr>
            <p:cNvSpPr txBox="1"/>
            <p:nvPr/>
          </p:nvSpPr>
          <p:spPr>
            <a:xfrm>
              <a:off x="10388231" y="193496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141</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46" name="TextBox 45">
              <a:extLst>
                <a:ext uri="{FF2B5EF4-FFF2-40B4-BE49-F238E27FC236}">
                  <a16:creationId xmlns:a16="http://schemas.microsoft.com/office/drawing/2014/main" id="{F852E1F8-A7BD-4BB2-8D6C-84C1F36201EE}"/>
                </a:ext>
              </a:extLst>
            </p:cNvPr>
            <p:cNvSpPr txBox="1"/>
            <p:nvPr/>
          </p:nvSpPr>
          <p:spPr>
            <a:xfrm>
              <a:off x="11347540" y="1936319"/>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113</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1B17515C-2A99-4753-90ED-9D701DAAA283}"/>
                </a:ext>
              </a:extLst>
            </p:cNvPr>
            <p:cNvSpPr/>
            <p:nvPr/>
          </p:nvSpPr>
          <p:spPr>
            <a:xfrm>
              <a:off x="9369536" y="1235394"/>
              <a:ext cx="2802496"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TOP 3 FR </a:t>
              </a:r>
              <a:r>
                <a:rPr kumimoji="0" lang="en-US" sz="1000" b="1" i="0" u="none" strike="noStrike" kern="1200" cap="none" spc="0" normalizeH="0" baseline="0" noProof="0">
                  <a:ln>
                    <a:noFill/>
                  </a:ln>
                  <a:solidFill>
                    <a:prstClr val="black"/>
                  </a:solidFill>
                  <a:effectLst/>
                  <a:uLnTx/>
                  <a:uFillTx/>
                  <a:latin typeface="Arial"/>
                  <a:ea typeface="+mn-ea"/>
                  <a:cs typeface="+mn-cs"/>
                </a:rPr>
                <a:t>(ranked on selectivity)</a:t>
              </a:r>
              <a:endParaRPr kumimoji="0" lang="en-BE" sz="14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80" name="Group 79">
            <a:extLst>
              <a:ext uri="{FF2B5EF4-FFF2-40B4-BE49-F238E27FC236}">
                <a16:creationId xmlns:a16="http://schemas.microsoft.com/office/drawing/2014/main" id="{0EF82DBF-E0EF-47C8-8FF5-E991BF964EDD}"/>
              </a:ext>
            </a:extLst>
          </p:cNvPr>
          <p:cNvGrpSpPr/>
          <p:nvPr/>
        </p:nvGrpSpPr>
        <p:grpSpPr>
          <a:xfrm>
            <a:off x="6507708" y="2437452"/>
            <a:ext cx="2802496" cy="1166909"/>
            <a:chOff x="6507708" y="2437452"/>
            <a:chExt cx="2802496" cy="1166909"/>
          </a:xfrm>
        </p:grpSpPr>
        <p:sp>
          <p:nvSpPr>
            <p:cNvPr id="49" name="Rectangle 48">
              <a:extLst>
                <a:ext uri="{FF2B5EF4-FFF2-40B4-BE49-F238E27FC236}">
                  <a16:creationId xmlns:a16="http://schemas.microsoft.com/office/drawing/2014/main" id="{2E6E4E3C-17A0-4834-8271-7DFE15FEE3C7}"/>
                </a:ext>
              </a:extLst>
            </p:cNvPr>
            <p:cNvSpPr/>
            <p:nvPr/>
          </p:nvSpPr>
          <p:spPr>
            <a:xfrm>
              <a:off x="6507708" y="2437452"/>
              <a:ext cx="2802496"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TOP 3      </a:t>
              </a:r>
              <a:r>
                <a:rPr kumimoji="0" lang="en-US" sz="1000" b="1" i="0" u="none" strike="noStrike" kern="1200" cap="none" spc="0" normalizeH="0" baseline="0" noProof="0">
                  <a:ln>
                    <a:noFill/>
                  </a:ln>
                  <a:solidFill>
                    <a:prstClr val="black"/>
                  </a:solidFill>
                  <a:effectLst/>
                  <a:uLnTx/>
                  <a:uFillTx/>
                  <a:latin typeface="Arial"/>
                  <a:ea typeface="+mn-ea"/>
                  <a:cs typeface="+mn-cs"/>
                </a:rPr>
                <a:t>(ranked on selectivity)</a:t>
              </a:r>
              <a:endParaRPr kumimoji="0" lang="en-BE" sz="1400" b="1" i="0" u="none" strike="noStrike" kern="1200" cap="none" spc="0" normalizeH="0" baseline="0" noProof="0">
                <a:ln>
                  <a:noFill/>
                </a:ln>
                <a:solidFill>
                  <a:prstClr val="black"/>
                </a:solidFill>
                <a:effectLst/>
                <a:uLnTx/>
                <a:uFillTx/>
                <a:latin typeface="Arial"/>
                <a:ea typeface="+mn-ea"/>
                <a:cs typeface="+mn-cs"/>
              </a:endParaRPr>
            </a:p>
          </p:txBody>
        </p:sp>
        <p:sp>
          <p:nvSpPr>
            <p:cNvPr id="53" name="TextBox 52">
              <a:extLst>
                <a:ext uri="{FF2B5EF4-FFF2-40B4-BE49-F238E27FC236}">
                  <a16:creationId xmlns:a16="http://schemas.microsoft.com/office/drawing/2014/main" id="{B6945596-4750-423B-961D-00A2D1B1B5AE}"/>
                </a:ext>
              </a:extLst>
            </p:cNvPr>
            <p:cNvSpPr txBox="1"/>
            <p:nvPr/>
          </p:nvSpPr>
          <p:spPr>
            <a:xfrm>
              <a:off x="6530604" y="3141333"/>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129</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54" name="TextBox 53">
              <a:extLst>
                <a:ext uri="{FF2B5EF4-FFF2-40B4-BE49-F238E27FC236}">
                  <a16:creationId xmlns:a16="http://schemas.microsoft.com/office/drawing/2014/main" id="{D4F11245-A767-4F33-8862-2BDDC952D34E}"/>
                </a:ext>
              </a:extLst>
            </p:cNvPr>
            <p:cNvSpPr txBox="1"/>
            <p:nvPr/>
          </p:nvSpPr>
          <p:spPr>
            <a:xfrm>
              <a:off x="7524326" y="3141333"/>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120</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55" name="TextBox 54">
              <a:extLst>
                <a:ext uri="{FF2B5EF4-FFF2-40B4-BE49-F238E27FC236}">
                  <a16:creationId xmlns:a16="http://schemas.microsoft.com/office/drawing/2014/main" id="{E4D6AB70-D42C-4757-BADE-A5109414F40A}"/>
                </a:ext>
              </a:extLst>
            </p:cNvPr>
            <p:cNvSpPr txBox="1"/>
            <p:nvPr/>
          </p:nvSpPr>
          <p:spPr>
            <a:xfrm>
              <a:off x="8485711" y="3142696"/>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110</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pic>
          <p:nvPicPr>
            <p:cNvPr id="64" name="Picture 63" descr="A close up of a logo&#10;&#10;Description automatically generated">
              <a:extLst>
                <a:ext uri="{FF2B5EF4-FFF2-40B4-BE49-F238E27FC236}">
                  <a16:creationId xmlns:a16="http://schemas.microsoft.com/office/drawing/2014/main" id="{14B8A084-9429-40FF-83CD-28B9A276F85F}"/>
                </a:ext>
              </a:extLst>
            </p:cNvPr>
            <p:cNvPicPr>
              <a:picLocks noChangeAspect="1"/>
            </p:cNvPicPr>
            <p:nvPr/>
          </p:nvPicPr>
          <p:blipFill rotWithShape="1">
            <a:blip r:embed="rId15">
              <a:biLevel thresh="75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rcRect l="19403" t="-442" r="20748" b="15379"/>
            <a:stretch/>
          </p:blipFill>
          <p:spPr>
            <a:xfrm flipH="1">
              <a:off x="7427107" y="2464974"/>
              <a:ext cx="165528" cy="235259"/>
            </a:xfrm>
            <a:prstGeom prst="rect">
              <a:avLst/>
            </a:prstGeom>
          </p:spPr>
        </p:pic>
      </p:grpSp>
      <p:grpSp>
        <p:nvGrpSpPr>
          <p:cNvPr id="79" name="Group 78">
            <a:extLst>
              <a:ext uri="{FF2B5EF4-FFF2-40B4-BE49-F238E27FC236}">
                <a16:creationId xmlns:a16="http://schemas.microsoft.com/office/drawing/2014/main" id="{06F7CAFB-88B0-4207-A411-9444E6E895D3}"/>
              </a:ext>
            </a:extLst>
          </p:cNvPr>
          <p:cNvGrpSpPr/>
          <p:nvPr/>
        </p:nvGrpSpPr>
        <p:grpSpPr>
          <a:xfrm>
            <a:off x="9389504" y="2438787"/>
            <a:ext cx="2802496" cy="1157785"/>
            <a:chOff x="9389504" y="2438787"/>
            <a:chExt cx="2802496" cy="1157785"/>
          </a:xfrm>
        </p:grpSpPr>
        <p:sp>
          <p:nvSpPr>
            <p:cNvPr id="62" name="Rectangle 61">
              <a:extLst>
                <a:ext uri="{FF2B5EF4-FFF2-40B4-BE49-F238E27FC236}">
                  <a16:creationId xmlns:a16="http://schemas.microsoft.com/office/drawing/2014/main" id="{7E37A13C-6787-4BC7-979B-ED7A7B934725}"/>
                </a:ext>
              </a:extLst>
            </p:cNvPr>
            <p:cNvSpPr/>
            <p:nvPr/>
          </p:nvSpPr>
          <p:spPr>
            <a:xfrm>
              <a:off x="9389504" y="2438787"/>
              <a:ext cx="2802496"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TOP 3      </a:t>
              </a:r>
              <a:r>
                <a:rPr kumimoji="0" lang="en-US" sz="1000" b="1" i="0" u="none" strike="noStrike" kern="1200" cap="none" spc="0" normalizeH="0" baseline="0" noProof="0">
                  <a:ln>
                    <a:noFill/>
                  </a:ln>
                  <a:solidFill>
                    <a:prstClr val="black"/>
                  </a:solidFill>
                  <a:effectLst/>
                  <a:uLnTx/>
                  <a:uFillTx/>
                  <a:latin typeface="Arial"/>
                  <a:ea typeface="+mn-ea"/>
                  <a:cs typeface="+mn-cs"/>
                </a:rPr>
                <a:t>(ranked on selectivity)</a:t>
              </a:r>
              <a:endParaRPr kumimoji="0" lang="en-BE" sz="1400" b="1" i="0" u="none" strike="noStrike" kern="1200" cap="none" spc="0" normalizeH="0" baseline="0" noProof="0">
                <a:ln>
                  <a:noFill/>
                </a:ln>
                <a:solidFill>
                  <a:prstClr val="black"/>
                </a:solidFill>
                <a:effectLst/>
                <a:uLnTx/>
                <a:uFillTx/>
                <a:latin typeface="Arial"/>
                <a:ea typeface="+mn-ea"/>
                <a:cs typeface="+mn-cs"/>
              </a:endParaRPr>
            </a:p>
          </p:txBody>
        </p:sp>
        <p:pic>
          <p:nvPicPr>
            <p:cNvPr id="63" name="Picture 62" descr="A close up of a logo&#10;&#10;Description automatically generated">
              <a:extLst>
                <a:ext uri="{FF2B5EF4-FFF2-40B4-BE49-F238E27FC236}">
                  <a16:creationId xmlns:a16="http://schemas.microsoft.com/office/drawing/2014/main" id="{FFA554E5-C64F-4E2C-A1CA-F81EC571A4DA}"/>
                </a:ext>
              </a:extLst>
            </p:cNvPr>
            <p:cNvPicPr>
              <a:picLocks noChangeAspect="1"/>
            </p:cNvPicPr>
            <p:nvPr/>
          </p:nvPicPr>
          <p:blipFill rotWithShape="1">
            <a:blip r:embed="rId17">
              <a:extLst>
                <a:ext uri="{28A0092B-C50C-407E-A947-70E740481C1C}">
                  <a14:useLocalDpi xmlns:a14="http://schemas.microsoft.com/office/drawing/2010/main" val="0"/>
                </a:ext>
              </a:extLst>
            </a:blip>
            <a:srcRect l="10091" t="2722" r="10318" b="16735"/>
            <a:stretch/>
          </p:blipFill>
          <p:spPr>
            <a:xfrm>
              <a:off x="10276862" y="2464974"/>
              <a:ext cx="222737" cy="225403"/>
            </a:xfrm>
            <a:prstGeom prst="rect">
              <a:avLst/>
            </a:prstGeom>
          </p:spPr>
        </p:pic>
        <p:pic>
          <p:nvPicPr>
            <p:cNvPr id="66" name="Picture 4" descr="File:Colruyt logo.svg - Wikipedia">
              <a:extLst>
                <a:ext uri="{FF2B5EF4-FFF2-40B4-BE49-F238E27FC236}">
                  <a16:creationId xmlns:a16="http://schemas.microsoft.com/office/drawing/2014/main" id="{288C85F0-225B-4030-835A-93C482A543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5677" y="2836633"/>
              <a:ext cx="730213" cy="2254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Index of /images/img_upload/com">
              <a:extLst>
                <a:ext uri="{FF2B5EF4-FFF2-40B4-BE49-F238E27FC236}">
                  <a16:creationId xmlns:a16="http://schemas.microsoft.com/office/drawing/2014/main" id="{73282ECD-34D6-44BF-921B-47837D007A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25564" y="2764030"/>
              <a:ext cx="354772" cy="354772"/>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F363BD0B-0BCE-4471-B402-362343AB7410}"/>
                </a:ext>
              </a:extLst>
            </p:cNvPr>
            <p:cNvSpPr txBox="1"/>
            <p:nvPr/>
          </p:nvSpPr>
          <p:spPr>
            <a:xfrm>
              <a:off x="9447096" y="313354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125</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69" name="TextBox 68">
              <a:extLst>
                <a:ext uri="{FF2B5EF4-FFF2-40B4-BE49-F238E27FC236}">
                  <a16:creationId xmlns:a16="http://schemas.microsoft.com/office/drawing/2014/main" id="{E7E81629-4B5A-4194-88E4-E5896C2D5865}"/>
                </a:ext>
              </a:extLst>
            </p:cNvPr>
            <p:cNvSpPr txBox="1"/>
            <p:nvPr/>
          </p:nvSpPr>
          <p:spPr>
            <a:xfrm>
              <a:off x="10340035" y="313354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106</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8B266553-7CB5-4E40-8BAF-5A62EC31C01C}"/>
                </a:ext>
              </a:extLst>
            </p:cNvPr>
            <p:cNvSpPr txBox="1"/>
            <p:nvPr/>
          </p:nvSpPr>
          <p:spPr>
            <a:xfrm>
              <a:off x="11301420" y="3134907"/>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102</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grpSp>
      <p:sp>
        <p:nvSpPr>
          <p:cNvPr id="88" name="TextBox 87">
            <a:extLst>
              <a:ext uri="{FF2B5EF4-FFF2-40B4-BE49-F238E27FC236}">
                <a16:creationId xmlns:a16="http://schemas.microsoft.com/office/drawing/2014/main" id="{0E1ACFE6-8273-4BF2-95CF-4787ED30E883}"/>
              </a:ext>
            </a:extLst>
          </p:cNvPr>
          <p:cNvSpPr txBox="1"/>
          <p:nvPr/>
        </p:nvSpPr>
        <p:spPr>
          <a:xfrm>
            <a:off x="7338746" y="5514274"/>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2%</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341C8E4B-F5B5-4155-9AF7-78E37EFB512E}"/>
              </a:ext>
            </a:extLst>
          </p:cNvPr>
          <p:cNvSpPr txBox="1"/>
          <p:nvPr/>
        </p:nvSpPr>
        <p:spPr>
          <a:xfrm>
            <a:off x="9064749" y="5507863"/>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14%</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94" name="TextBox 93">
            <a:extLst>
              <a:ext uri="{FF2B5EF4-FFF2-40B4-BE49-F238E27FC236}">
                <a16:creationId xmlns:a16="http://schemas.microsoft.com/office/drawing/2014/main" id="{327DD648-508B-4A7C-8BEC-E7E5051305B5}"/>
              </a:ext>
            </a:extLst>
          </p:cNvPr>
          <p:cNvSpPr txBox="1"/>
          <p:nvPr/>
        </p:nvSpPr>
        <p:spPr>
          <a:xfrm>
            <a:off x="10806827" y="5502766"/>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2%</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pic>
        <p:nvPicPr>
          <p:cNvPr id="100" name="Picture 10" descr="Albert Heijn — Wikipédia">
            <a:extLst>
              <a:ext uri="{FF2B5EF4-FFF2-40B4-BE49-F238E27FC236}">
                <a16:creationId xmlns:a16="http://schemas.microsoft.com/office/drawing/2014/main" id="{041C3EA0-E242-47AF-9A49-1A15C9D51B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67645" y="1561341"/>
            <a:ext cx="356932" cy="37362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a:extLst>
              <a:ext uri="{FF2B5EF4-FFF2-40B4-BE49-F238E27FC236}">
                <a16:creationId xmlns:a16="http://schemas.microsoft.com/office/drawing/2014/main" id="{17F084B4-4835-4460-B757-8AAF64205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9548" y="1578034"/>
            <a:ext cx="419587" cy="34985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6" descr="https://tse3.mm.bing.net/th?id=OIP.uWxcfWIQ0sRr4TN7JyqsjQAAAA&amp;pid=Api">
            <a:extLst>
              <a:ext uri="{FF2B5EF4-FFF2-40B4-BE49-F238E27FC236}">
                <a16:creationId xmlns:a16="http://schemas.microsoft.com/office/drawing/2014/main" id="{1B98ED83-8BBE-468D-BEFB-5555A979F01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613"/>
          <a:stretch/>
        </p:blipFill>
        <p:spPr bwMode="auto">
          <a:xfrm>
            <a:off x="11500138" y="1609964"/>
            <a:ext cx="414432" cy="35801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Albert Heijn — Wikipédia">
            <a:extLst>
              <a:ext uri="{FF2B5EF4-FFF2-40B4-BE49-F238E27FC236}">
                <a16:creationId xmlns:a16="http://schemas.microsoft.com/office/drawing/2014/main" id="{7639503F-5574-48A0-958C-E54693567D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67645" y="2761596"/>
            <a:ext cx="356932" cy="37362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Acasa">
            <a:extLst>
              <a:ext uri="{FF2B5EF4-FFF2-40B4-BE49-F238E27FC236}">
                <a16:creationId xmlns:a16="http://schemas.microsoft.com/office/drawing/2014/main" id="{80CBC335-2AF3-4FB0-A2A2-D191FE4FF9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82" t="25710" r="26176" b="27255"/>
          <a:stretch/>
        </p:blipFill>
        <p:spPr bwMode="auto">
          <a:xfrm>
            <a:off x="8511635" y="2754385"/>
            <a:ext cx="368490" cy="36455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a:extLst>
              <a:ext uri="{FF2B5EF4-FFF2-40B4-BE49-F238E27FC236}">
                <a16:creationId xmlns:a16="http://schemas.microsoft.com/office/drawing/2014/main" id="{432CCEC8-3A75-4FC2-B0AC-F68651A012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75062" y="2742829"/>
            <a:ext cx="408833" cy="40883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Bio-Planet opens fifth store in Belgium">
            <a:extLst>
              <a:ext uri="{FF2B5EF4-FFF2-40B4-BE49-F238E27FC236}">
                <a16:creationId xmlns:a16="http://schemas.microsoft.com/office/drawing/2014/main" id="{22ED9E22-FC88-4E91-B43A-B30A789C50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7070" y="1578719"/>
            <a:ext cx="289896" cy="38254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8" descr="Bio-Planet opens fifth store in Belgium">
            <a:extLst>
              <a:ext uri="{FF2B5EF4-FFF2-40B4-BE49-F238E27FC236}">
                <a16:creationId xmlns:a16="http://schemas.microsoft.com/office/drawing/2014/main" id="{9CB3A531-9205-404A-BDA5-604D579700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1656" y="2760153"/>
            <a:ext cx="289896" cy="38254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a:extLst>
              <a:ext uri="{FF2B5EF4-FFF2-40B4-BE49-F238E27FC236}">
                <a16:creationId xmlns:a16="http://schemas.microsoft.com/office/drawing/2014/main" id="{57E8AEA6-63C9-4C64-8EFF-F465C8E48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6765" y="2785361"/>
            <a:ext cx="419587" cy="349858"/>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110">
            <a:extLst>
              <a:ext uri="{FF2B5EF4-FFF2-40B4-BE49-F238E27FC236}">
                <a16:creationId xmlns:a16="http://schemas.microsoft.com/office/drawing/2014/main" id="{D1503E5F-9856-4520-A6DF-044F22268179}"/>
              </a:ext>
            </a:extLst>
          </p:cNvPr>
          <p:cNvGrpSpPr/>
          <p:nvPr/>
        </p:nvGrpSpPr>
        <p:grpSpPr>
          <a:xfrm>
            <a:off x="6767645" y="3657115"/>
            <a:ext cx="5029489" cy="1210360"/>
            <a:chOff x="8057589" y="1542148"/>
            <a:chExt cx="5029489" cy="1210360"/>
          </a:xfrm>
        </p:grpSpPr>
        <p:grpSp>
          <p:nvGrpSpPr>
            <p:cNvPr id="112" name="Group 6">
              <a:extLst>
                <a:ext uri="{FF2B5EF4-FFF2-40B4-BE49-F238E27FC236}">
                  <a16:creationId xmlns:a16="http://schemas.microsoft.com/office/drawing/2014/main" id="{B14898D8-E460-4C1B-9647-58731F0DCEAF}"/>
                </a:ext>
              </a:extLst>
            </p:cNvPr>
            <p:cNvGrpSpPr/>
            <p:nvPr/>
          </p:nvGrpSpPr>
          <p:grpSpPr>
            <a:xfrm>
              <a:off x="8057589" y="1754902"/>
              <a:ext cx="4863674" cy="997606"/>
              <a:chOff x="2237967" y="1590719"/>
              <a:chExt cx="4821250" cy="997606"/>
            </a:xfrm>
          </p:grpSpPr>
          <p:sp>
            <p:nvSpPr>
              <p:cNvPr id="116" name="Rectangle 8">
                <a:extLst>
                  <a:ext uri="{FF2B5EF4-FFF2-40B4-BE49-F238E27FC236}">
                    <a16:creationId xmlns:a16="http://schemas.microsoft.com/office/drawing/2014/main" id="{09E75BA7-63B8-4728-A57C-667B129C28D8}"/>
                  </a:ext>
                </a:extLst>
              </p:cNvPr>
              <p:cNvSpPr/>
              <p:nvPr/>
            </p:nvSpPr>
            <p:spPr>
              <a:xfrm>
                <a:off x="2237967" y="1590719"/>
                <a:ext cx="4821250" cy="988954"/>
              </a:xfrm>
              <a:prstGeom prst="rect">
                <a:avLst/>
              </a:prstGeom>
              <a:solidFill>
                <a:srgbClr val="FEDA00">
                  <a:alpha val="4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Rectangle 7">
                <a:extLst>
                  <a:ext uri="{FF2B5EF4-FFF2-40B4-BE49-F238E27FC236}">
                    <a16:creationId xmlns:a16="http://schemas.microsoft.com/office/drawing/2014/main" id="{646C4EF3-1CFF-47DC-AC81-E91907827560}"/>
                  </a:ext>
                </a:extLst>
              </p:cNvPr>
              <p:cNvSpPr/>
              <p:nvPr/>
            </p:nvSpPr>
            <p:spPr>
              <a:xfrm>
                <a:off x="2402336" y="1634218"/>
                <a:ext cx="457064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18-34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have more often mentioned organic or local shops and retail brands. Drive services from supermarkets and food retailers are not yet a thing. But younger adults are twice more numerous to be into it</a:t>
                </a:r>
              </a:p>
            </p:txBody>
          </p:sp>
        </p:grpSp>
        <p:sp>
          <p:nvSpPr>
            <p:cNvPr id="115" name="TextBox 48">
              <a:extLst>
                <a:ext uri="{FF2B5EF4-FFF2-40B4-BE49-F238E27FC236}">
                  <a16:creationId xmlns:a16="http://schemas.microsoft.com/office/drawing/2014/main" id="{C8805D82-BEEE-4703-A7A2-4F0A73136839}"/>
                </a:ext>
              </a:extLst>
            </p:cNvPr>
            <p:cNvSpPr txBox="1"/>
            <p:nvPr/>
          </p:nvSpPr>
          <p:spPr>
            <a:xfrm>
              <a:off x="8285736" y="1542148"/>
              <a:ext cx="48013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YOUNGER ADULTS PREFER IT LOCAL AND ORGANIC</a:t>
              </a:r>
            </a:p>
          </p:txBody>
        </p:sp>
      </p:grpSp>
      <p:pic>
        <p:nvPicPr>
          <p:cNvPr id="118" name="Picture 117" descr="A close up of a logo&#10;&#10;Description automatically generated">
            <a:extLst>
              <a:ext uri="{FF2B5EF4-FFF2-40B4-BE49-F238E27FC236}">
                <a16:creationId xmlns:a16="http://schemas.microsoft.com/office/drawing/2014/main" id="{8BC18DD0-7989-4618-B332-7601FDF06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9569" y="4920338"/>
            <a:ext cx="450066" cy="450066"/>
          </a:xfrm>
          <a:prstGeom prst="rect">
            <a:avLst/>
          </a:prstGeom>
        </p:spPr>
      </p:pic>
      <p:pic>
        <p:nvPicPr>
          <p:cNvPr id="119" name="Picture 8" descr="Bio-Planet opens fifth store in Belgium">
            <a:extLst>
              <a:ext uri="{FF2B5EF4-FFF2-40B4-BE49-F238E27FC236}">
                <a16:creationId xmlns:a16="http://schemas.microsoft.com/office/drawing/2014/main" id="{553C36F5-8FA5-43D8-A3A9-B6C0642234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6623" y="4899238"/>
            <a:ext cx="450066" cy="593901"/>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descr="A close up of a logo&#10;&#10;Description automatically generated">
            <a:extLst>
              <a:ext uri="{FF2B5EF4-FFF2-40B4-BE49-F238E27FC236}">
                <a16:creationId xmlns:a16="http://schemas.microsoft.com/office/drawing/2014/main" id="{1789BEF1-04A8-45EF-A689-55EF8EE06455}"/>
              </a:ext>
            </a:extLst>
          </p:cNvPr>
          <p:cNvPicPr>
            <a:picLocks noChangeAspect="1"/>
          </p:cNvPicPr>
          <p:nvPr/>
        </p:nvPicPr>
        <p:blipFill rotWithShape="1">
          <a:blip r:embed="rId14">
            <a:extLst>
              <a:ext uri="{28A0092B-C50C-407E-A947-70E740481C1C}">
                <a14:useLocalDpi xmlns:a14="http://schemas.microsoft.com/office/drawing/2010/main" val="0"/>
              </a:ext>
            </a:extLst>
          </a:blip>
          <a:srcRect l="6527" r="5558" b="13889"/>
          <a:stretch/>
        </p:blipFill>
        <p:spPr>
          <a:xfrm>
            <a:off x="10985996" y="4928429"/>
            <a:ext cx="453453" cy="444153"/>
          </a:xfrm>
          <a:prstGeom prst="rect">
            <a:avLst/>
          </a:prstGeom>
        </p:spPr>
      </p:pic>
      <p:sp>
        <p:nvSpPr>
          <p:cNvPr id="121" name="TextBox 120">
            <a:extLst>
              <a:ext uri="{FF2B5EF4-FFF2-40B4-BE49-F238E27FC236}">
                <a16:creationId xmlns:a16="http://schemas.microsoft.com/office/drawing/2014/main" id="{8B2DF417-608D-49B6-AC4B-4D31350A886A}"/>
              </a:ext>
            </a:extLst>
          </p:cNvPr>
          <p:cNvSpPr txBox="1"/>
          <p:nvPr/>
        </p:nvSpPr>
        <p:spPr>
          <a:xfrm>
            <a:off x="6314941" y="5515479"/>
            <a:ext cx="1023805"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TOTAL BE</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22" name="TextBox 121">
            <a:extLst>
              <a:ext uri="{FF2B5EF4-FFF2-40B4-BE49-F238E27FC236}">
                <a16:creationId xmlns:a16="http://schemas.microsoft.com/office/drawing/2014/main" id="{00E14560-B500-4639-AA3A-700ADAD0BC44}"/>
              </a:ext>
            </a:extLst>
          </p:cNvPr>
          <p:cNvSpPr txBox="1"/>
          <p:nvPr/>
        </p:nvSpPr>
        <p:spPr>
          <a:xfrm>
            <a:off x="6309344" y="5819737"/>
            <a:ext cx="1023805"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18-34 </a:t>
            </a:r>
            <a:r>
              <a:rPr kumimoji="0" lang="en-US" sz="1200" b="1" i="0" u="none" strike="noStrike" kern="1200" cap="none" spc="0" normalizeH="0" baseline="0" noProof="0" err="1">
                <a:ln>
                  <a:noFill/>
                </a:ln>
                <a:solidFill>
                  <a:prstClr val="black"/>
                </a:solidFill>
                <a:effectLst/>
                <a:uLnTx/>
                <a:uFillTx/>
                <a:latin typeface="Arial"/>
                <a:ea typeface="+mn-ea"/>
                <a:cs typeface="+mn-cs"/>
              </a:rPr>
              <a:t>y.o</a:t>
            </a:r>
            <a:r>
              <a:rPr kumimoji="0" lang="en-US" sz="1200" b="1" i="0" u="none" strike="noStrike" kern="1200" cap="none" spc="0" normalizeH="0" baseline="0" noProof="0">
                <a:ln>
                  <a:noFill/>
                </a:ln>
                <a:solidFill>
                  <a:prstClr val="black"/>
                </a:solidFill>
                <a:effectLst/>
                <a:uLnTx/>
                <a:uFillTx/>
                <a:latin typeface="Arial"/>
                <a:ea typeface="+mn-ea"/>
                <a:cs typeface="+mn-cs"/>
              </a:rPr>
              <a:t>.</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23" name="TextBox 122">
            <a:extLst>
              <a:ext uri="{FF2B5EF4-FFF2-40B4-BE49-F238E27FC236}">
                <a16:creationId xmlns:a16="http://schemas.microsoft.com/office/drawing/2014/main" id="{C88C9480-17EF-4979-A00A-8E22ACEB4441}"/>
              </a:ext>
            </a:extLst>
          </p:cNvPr>
          <p:cNvSpPr txBox="1"/>
          <p:nvPr/>
        </p:nvSpPr>
        <p:spPr>
          <a:xfrm>
            <a:off x="7336441" y="5870714"/>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24" name="TextBox 123">
            <a:extLst>
              <a:ext uri="{FF2B5EF4-FFF2-40B4-BE49-F238E27FC236}">
                <a16:creationId xmlns:a16="http://schemas.microsoft.com/office/drawing/2014/main" id="{3D40DFA7-B3CF-496D-8160-E3BD5E8B365A}"/>
              </a:ext>
            </a:extLst>
          </p:cNvPr>
          <p:cNvSpPr txBox="1"/>
          <p:nvPr/>
        </p:nvSpPr>
        <p:spPr>
          <a:xfrm>
            <a:off x="9062444" y="5864303"/>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17%</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25" name="TextBox 124">
            <a:extLst>
              <a:ext uri="{FF2B5EF4-FFF2-40B4-BE49-F238E27FC236}">
                <a16:creationId xmlns:a16="http://schemas.microsoft.com/office/drawing/2014/main" id="{B6F0D342-1220-4DAF-8F94-804ED2F934EC}"/>
              </a:ext>
            </a:extLst>
          </p:cNvPr>
          <p:cNvSpPr txBox="1"/>
          <p:nvPr/>
        </p:nvSpPr>
        <p:spPr>
          <a:xfrm>
            <a:off x="10788447" y="5869960"/>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pic>
        <p:nvPicPr>
          <p:cNvPr id="127" name="Picture 126">
            <a:extLst>
              <a:ext uri="{FF2B5EF4-FFF2-40B4-BE49-F238E27FC236}">
                <a16:creationId xmlns:a16="http://schemas.microsoft.com/office/drawing/2014/main" id="{3E43767C-0849-4D9A-BF06-AF08F6154D2D}"/>
              </a:ext>
            </a:extLst>
          </p:cNvPr>
          <p:cNvPicPr>
            <a:picLocks noChangeAspect="1"/>
          </p:cNvPicPr>
          <p:nvPr/>
        </p:nvPicPr>
        <p:blipFill rotWithShape="1">
          <a:blip r:embed="rId18">
            <a:grayscl/>
          </a:blip>
          <a:srcRect b="3572"/>
          <a:stretch/>
        </p:blipFill>
        <p:spPr>
          <a:xfrm>
            <a:off x="6222686" y="6032116"/>
            <a:ext cx="531679" cy="504000"/>
          </a:xfrm>
          <a:prstGeom prst="rect">
            <a:avLst/>
          </a:prstGeom>
        </p:spPr>
      </p:pic>
      <p:pic>
        <p:nvPicPr>
          <p:cNvPr id="128" name="Picture 127" descr="A close up of a logo&#10;&#10;Description generated with high confidence">
            <a:extLst>
              <a:ext uri="{FF2B5EF4-FFF2-40B4-BE49-F238E27FC236}">
                <a16:creationId xmlns:a16="http://schemas.microsoft.com/office/drawing/2014/main" id="{F2093477-0AF5-4D43-9F44-0A0D436F7AED}"/>
              </a:ext>
            </a:extLst>
          </p:cNvPr>
          <p:cNvPicPr>
            <a:picLocks noChangeAspect="1"/>
          </p:cNvPicPr>
          <p:nvPr/>
        </p:nvPicPr>
        <p:blipFill rotWithShape="1">
          <a:blip r:embed="rId19">
            <a:grayscl/>
          </a:blip>
          <a:srcRect t="8340" b="10126"/>
          <a:stretch/>
        </p:blipFill>
        <p:spPr>
          <a:xfrm>
            <a:off x="6767645" y="6032116"/>
            <a:ext cx="503923" cy="504000"/>
          </a:xfrm>
          <a:prstGeom prst="rect">
            <a:avLst/>
          </a:prstGeom>
        </p:spPr>
      </p:pic>
    </p:spTree>
    <p:extLst>
      <p:ext uri="{BB962C8B-B14F-4D97-AF65-F5344CB8AC3E}">
        <p14:creationId xmlns:p14="http://schemas.microsoft.com/office/powerpoint/2010/main" val="4158170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33F3-7B46-4E37-BBDA-4A1FE18A707F}"/>
              </a:ext>
            </a:extLst>
          </p:cNvPr>
          <p:cNvSpPr>
            <a:spLocks noGrp="1"/>
          </p:cNvSpPr>
          <p:nvPr>
            <p:ph type="body" idx="1"/>
          </p:nvPr>
        </p:nvSpPr>
        <p:spPr/>
        <p:txBody>
          <a:bodyPr/>
          <a:lstStyle/>
          <a:p>
            <a:r>
              <a:rPr lang="fr-BE" dirty="0" err="1"/>
              <a:t>Which</a:t>
            </a:r>
            <a:r>
              <a:rPr lang="fr-BE" dirty="0"/>
              <a:t> </a:t>
            </a:r>
            <a:r>
              <a:rPr lang="fr-BE" dirty="0" err="1"/>
              <a:t>supermarket</a:t>
            </a:r>
            <a:r>
              <a:rPr lang="fr-BE" dirty="0"/>
              <a:t> </a:t>
            </a:r>
            <a:r>
              <a:rPr lang="fr-BE" dirty="0" err="1"/>
              <a:t>chain</a:t>
            </a:r>
            <a:r>
              <a:rPr lang="fr-BE" dirty="0"/>
              <a:t> or </a:t>
            </a:r>
            <a:r>
              <a:rPr lang="fr-BE" dirty="0" err="1"/>
              <a:t>food</a:t>
            </a:r>
            <a:r>
              <a:rPr lang="fr-BE" dirty="0"/>
              <a:t> supplier </a:t>
            </a:r>
            <a:r>
              <a:rPr lang="fr-BE" dirty="0" err="1"/>
              <a:t>did</a:t>
            </a:r>
            <a:r>
              <a:rPr lang="fr-BE" dirty="0"/>
              <a:t> </a:t>
            </a:r>
            <a:r>
              <a:rPr lang="fr-BE" dirty="0" err="1"/>
              <a:t>you</a:t>
            </a:r>
            <a:r>
              <a:rPr lang="fr-BE" dirty="0"/>
              <a:t> </a:t>
            </a:r>
            <a:r>
              <a:rPr lang="fr-BE" dirty="0" err="1"/>
              <a:t>find</a:t>
            </a:r>
            <a:r>
              <a:rPr lang="fr-BE" dirty="0"/>
              <a:t> the </a:t>
            </a:r>
            <a:r>
              <a:rPr lang="fr-BE" dirty="0" err="1"/>
              <a:t>most</a:t>
            </a:r>
            <a:r>
              <a:rPr lang="fr-BE" dirty="0"/>
              <a:t> </a:t>
            </a:r>
            <a:r>
              <a:rPr lang="fr-BE" dirty="0" err="1"/>
              <a:t>useful</a:t>
            </a:r>
            <a:r>
              <a:rPr lang="fr-BE" dirty="0"/>
              <a:t> </a:t>
            </a:r>
            <a:r>
              <a:rPr lang="fr-BE" dirty="0" err="1"/>
              <a:t>during</a:t>
            </a:r>
            <a:r>
              <a:rPr lang="fr-BE" dirty="0"/>
              <a:t> the </a:t>
            </a:r>
            <a:r>
              <a:rPr lang="fr-BE" dirty="0" err="1"/>
              <a:t>crisis</a:t>
            </a:r>
            <a:r>
              <a:rPr lang="fr-BE" dirty="0"/>
              <a:t>?  </a:t>
            </a:r>
            <a:endParaRPr lang="en-BE" dirty="0"/>
          </a:p>
        </p:txBody>
      </p:sp>
      <p:sp>
        <p:nvSpPr>
          <p:cNvPr id="3" name="Text Placeholder 2">
            <a:extLst>
              <a:ext uri="{FF2B5EF4-FFF2-40B4-BE49-F238E27FC236}">
                <a16:creationId xmlns:a16="http://schemas.microsoft.com/office/drawing/2014/main" id="{29D62E48-6407-4ABA-A2F9-A87595A0524A}"/>
              </a:ext>
            </a:extLst>
          </p:cNvPr>
          <p:cNvSpPr>
            <a:spLocks noGrp="1"/>
          </p:cNvSpPr>
          <p:nvPr>
            <p:ph type="body" sz="quarter" idx="10"/>
          </p:nvPr>
        </p:nvSpPr>
        <p:spPr>
          <a:xfrm>
            <a:off x="390123" y="554834"/>
            <a:ext cx="11801878" cy="376985"/>
          </a:xfrm>
        </p:spPr>
        <p:txBody>
          <a:bodyPr/>
          <a:lstStyle/>
          <a:p>
            <a:r>
              <a:rPr lang="en-US" dirty="0">
                <a:solidFill>
                  <a:srgbClr val="ED7119"/>
                </a:solidFill>
              </a:rPr>
              <a:t>COLRUYT</a:t>
            </a:r>
            <a:r>
              <a:rPr lang="en-US" dirty="0"/>
              <a:t>, </a:t>
            </a:r>
            <a:r>
              <a:rPr lang="en-US" dirty="0">
                <a:solidFill>
                  <a:srgbClr val="FF4141"/>
                </a:solidFill>
              </a:rPr>
              <a:t>DELHAIZE</a:t>
            </a:r>
            <a:r>
              <a:rPr lang="en-US" dirty="0"/>
              <a:t> AND </a:t>
            </a:r>
            <a:r>
              <a:rPr lang="en-US" dirty="0">
                <a:solidFill>
                  <a:srgbClr val="43B1D6"/>
                </a:solidFill>
              </a:rPr>
              <a:t>ALDI</a:t>
            </a:r>
            <a:r>
              <a:rPr lang="en-US" dirty="0"/>
              <a:t> WERE THE MOST USEFUL FOOD SUPPLIERS</a:t>
            </a:r>
            <a:endParaRPr lang="en-BE" dirty="0"/>
          </a:p>
        </p:txBody>
      </p:sp>
      <p:grpSp>
        <p:nvGrpSpPr>
          <p:cNvPr id="76" name="Group 75">
            <a:extLst>
              <a:ext uri="{FF2B5EF4-FFF2-40B4-BE49-F238E27FC236}">
                <a16:creationId xmlns:a16="http://schemas.microsoft.com/office/drawing/2014/main" id="{F46F43E0-CA95-434B-9A22-371896119273}"/>
              </a:ext>
            </a:extLst>
          </p:cNvPr>
          <p:cNvGrpSpPr/>
          <p:nvPr/>
        </p:nvGrpSpPr>
        <p:grpSpPr>
          <a:xfrm>
            <a:off x="7376" y="1159293"/>
            <a:ext cx="5985416" cy="4887410"/>
            <a:chOff x="-119220" y="1105037"/>
            <a:chExt cx="5985416" cy="4887410"/>
          </a:xfrm>
        </p:grpSpPr>
        <p:graphicFrame>
          <p:nvGraphicFramePr>
            <p:cNvPr id="12" name="Chart 11">
              <a:extLst>
                <a:ext uri="{FF2B5EF4-FFF2-40B4-BE49-F238E27FC236}">
                  <a16:creationId xmlns:a16="http://schemas.microsoft.com/office/drawing/2014/main" id="{881F510C-D6AE-489D-8DBE-EC61EC07B8A4}"/>
                </a:ext>
              </a:extLst>
            </p:cNvPr>
            <p:cNvGraphicFramePr/>
            <p:nvPr/>
          </p:nvGraphicFramePr>
          <p:xfrm>
            <a:off x="599257" y="1105037"/>
            <a:ext cx="5266939" cy="4887410"/>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descr="A close up of a logo&#10;&#10;Description automatically generated">
              <a:extLst>
                <a:ext uri="{FF2B5EF4-FFF2-40B4-BE49-F238E27FC236}">
                  <a16:creationId xmlns:a16="http://schemas.microsoft.com/office/drawing/2014/main" id="{D453BB96-9E8B-45D6-8699-792D70F55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45" y="4714862"/>
              <a:ext cx="309806" cy="309806"/>
            </a:xfrm>
            <a:prstGeom prst="rect">
              <a:avLst/>
            </a:prstGeom>
          </p:spPr>
        </p:pic>
        <p:pic>
          <p:nvPicPr>
            <p:cNvPr id="14" name="Picture 6">
              <a:extLst>
                <a:ext uri="{FF2B5EF4-FFF2-40B4-BE49-F238E27FC236}">
                  <a16:creationId xmlns:a16="http://schemas.microsoft.com/office/drawing/2014/main" id="{25393729-8C66-4BD2-A4C3-21B71B0A7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97" y="3887561"/>
              <a:ext cx="289896" cy="2417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atei:ALDI Nord Logo 2015.png – Wikipedia">
              <a:extLst>
                <a:ext uri="{FF2B5EF4-FFF2-40B4-BE49-F238E27FC236}">
                  <a16:creationId xmlns:a16="http://schemas.microsoft.com/office/drawing/2014/main" id="{CFCD34A1-23BF-4CC7-B822-4EEF4399E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122" y="2016648"/>
              <a:ext cx="262953" cy="276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Bio-Planet opens fifth store in Belgium">
              <a:extLst>
                <a:ext uri="{FF2B5EF4-FFF2-40B4-BE49-F238E27FC236}">
                  <a16:creationId xmlns:a16="http://schemas.microsoft.com/office/drawing/2014/main" id="{2D4AADBA-3C1A-46D9-BFE4-42B0BACA5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599" y="4232303"/>
              <a:ext cx="289896" cy="3825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ile:Colruyt logo.svg - Wikipedia">
              <a:extLst>
                <a:ext uri="{FF2B5EF4-FFF2-40B4-BE49-F238E27FC236}">
                  <a16:creationId xmlns:a16="http://schemas.microsoft.com/office/drawing/2014/main" id="{21E6A1E8-2B2E-479D-A9D8-476ECEE84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980" y="1337226"/>
              <a:ext cx="527501" cy="1628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Index of /images/img_upload/com">
              <a:extLst>
                <a:ext uri="{FF2B5EF4-FFF2-40B4-BE49-F238E27FC236}">
                  <a16:creationId xmlns:a16="http://schemas.microsoft.com/office/drawing/2014/main" id="{EA6DB8E1-B0F2-4936-A5CC-1E1C8348B1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334" y="1656997"/>
              <a:ext cx="260143" cy="2601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Acasa">
              <a:extLst>
                <a:ext uri="{FF2B5EF4-FFF2-40B4-BE49-F238E27FC236}">
                  <a16:creationId xmlns:a16="http://schemas.microsoft.com/office/drawing/2014/main" id="{7DF3CFB0-5C09-47C6-8A0E-16815B1A6D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82" t="25710" r="26176" b="27255"/>
            <a:stretch/>
          </p:blipFill>
          <p:spPr bwMode="auto">
            <a:xfrm>
              <a:off x="146339" y="2766882"/>
              <a:ext cx="289762" cy="286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0C842477-CB28-49B4-8135-2136E8C55D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590" y="2755671"/>
              <a:ext cx="321486" cy="3214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Lidl vector logo download free">
              <a:extLst>
                <a:ext uri="{FF2B5EF4-FFF2-40B4-BE49-F238E27FC236}">
                  <a16:creationId xmlns:a16="http://schemas.microsoft.com/office/drawing/2014/main" id="{BDABD3D8-5397-4020-B9C6-938714FDAE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122" y="2371701"/>
              <a:ext cx="303454" cy="3034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ttps://tse3.mm.bing.net/th?id=OIP.uWxcfWIQ0sRr4TN7JyqsjQAAAA&amp;pid=Api">
              <a:extLst>
                <a:ext uri="{FF2B5EF4-FFF2-40B4-BE49-F238E27FC236}">
                  <a16:creationId xmlns:a16="http://schemas.microsoft.com/office/drawing/2014/main" id="{31330E08-1311-49CA-877A-1C0BBA7E0BF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613"/>
            <a:stretch/>
          </p:blipFill>
          <p:spPr bwMode="auto">
            <a:xfrm>
              <a:off x="263526" y="3128686"/>
              <a:ext cx="331841" cy="2866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Albert Heijn — Wikipédia">
              <a:extLst>
                <a:ext uri="{FF2B5EF4-FFF2-40B4-BE49-F238E27FC236}">
                  <a16:creationId xmlns:a16="http://schemas.microsoft.com/office/drawing/2014/main" id="{E8C564FE-84CF-4BDC-81C5-D698194F28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2997" y="3466867"/>
              <a:ext cx="289896" cy="3034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close up of a logo&#10;&#10;Description automatically generated">
              <a:extLst>
                <a:ext uri="{FF2B5EF4-FFF2-40B4-BE49-F238E27FC236}">
                  <a16:creationId xmlns:a16="http://schemas.microsoft.com/office/drawing/2014/main" id="{1602752F-9E90-4FD2-82CA-3C94998E925F}"/>
                </a:ext>
              </a:extLst>
            </p:cNvPr>
            <p:cNvPicPr>
              <a:picLocks noChangeAspect="1"/>
            </p:cNvPicPr>
            <p:nvPr/>
          </p:nvPicPr>
          <p:blipFill rotWithShape="1">
            <a:blip r:embed="rId14">
              <a:extLst>
                <a:ext uri="{28A0092B-C50C-407E-A947-70E740481C1C}">
                  <a14:useLocalDpi xmlns:a14="http://schemas.microsoft.com/office/drawing/2010/main" val="0"/>
                </a:ext>
              </a:extLst>
            </a:blip>
            <a:srcRect l="6527" r="5558" b="13889"/>
            <a:stretch/>
          </p:blipFill>
          <p:spPr>
            <a:xfrm>
              <a:off x="266644" y="5306796"/>
              <a:ext cx="309807" cy="303453"/>
            </a:xfrm>
            <a:prstGeom prst="rect">
              <a:avLst/>
            </a:prstGeom>
          </p:spPr>
        </p:pic>
        <p:sp>
          <p:nvSpPr>
            <p:cNvPr id="28" name="TextBox 27">
              <a:extLst>
                <a:ext uri="{FF2B5EF4-FFF2-40B4-BE49-F238E27FC236}">
                  <a16:creationId xmlns:a16="http://schemas.microsoft.com/office/drawing/2014/main" id="{5D7B2A71-1D6A-4BBE-81D5-878E3EFEF4D5}"/>
                </a:ext>
              </a:extLst>
            </p:cNvPr>
            <p:cNvSpPr txBox="1"/>
            <p:nvPr/>
          </p:nvSpPr>
          <p:spPr>
            <a:xfrm>
              <a:off x="-101064" y="5024668"/>
              <a:ext cx="1074329"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local or organic producer/shop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200" b="0" i="0" u="none" strike="noStrike" kern="1200" cap="none" spc="0" normalizeH="0" baseline="0" noProof="0" err="1">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C63F04D7-A8F2-4A06-9DFC-7DB69B1856DF}"/>
                </a:ext>
              </a:extLst>
            </p:cNvPr>
            <p:cNvSpPr txBox="1"/>
            <p:nvPr/>
          </p:nvSpPr>
          <p:spPr>
            <a:xfrm>
              <a:off x="-119220" y="5606575"/>
              <a:ext cx="1074329" cy="21544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drive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200" b="0" i="0" u="none" strike="noStrike" kern="1200" cap="none" spc="0" normalizeH="0" baseline="0" noProof="0" err="1">
                <a:ln>
                  <a:noFill/>
                </a:ln>
                <a:solidFill>
                  <a:prstClr val="black"/>
                </a:solidFill>
                <a:effectLst/>
                <a:uLnTx/>
                <a:uFillTx/>
                <a:latin typeface="Arial"/>
                <a:ea typeface="+mn-ea"/>
                <a:cs typeface="+mn-cs"/>
              </a:endParaRPr>
            </a:p>
          </p:txBody>
        </p:sp>
      </p:grpSp>
      <p:grpSp>
        <p:nvGrpSpPr>
          <p:cNvPr id="85" name="Group 84">
            <a:extLst>
              <a:ext uri="{FF2B5EF4-FFF2-40B4-BE49-F238E27FC236}">
                <a16:creationId xmlns:a16="http://schemas.microsoft.com/office/drawing/2014/main" id="{9F3D62BF-4380-4E19-8E42-940DDB43C775}"/>
              </a:ext>
            </a:extLst>
          </p:cNvPr>
          <p:cNvGrpSpPr/>
          <p:nvPr/>
        </p:nvGrpSpPr>
        <p:grpSpPr>
          <a:xfrm>
            <a:off x="6487740" y="1234059"/>
            <a:ext cx="2802496" cy="1166909"/>
            <a:chOff x="6487740" y="1234059"/>
            <a:chExt cx="2802496" cy="1166909"/>
          </a:xfrm>
        </p:grpSpPr>
        <p:sp>
          <p:nvSpPr>
            <p:cNvPr id="86" name="Rectangle 85">
              <a:extLst>
                <a:ext uri="{FF2B5EF4-FFF2-40B4-BE49-F238E27FC236}">
                  <a16:creationId xmlns:a16="http://schemas.microsoft.com/office/drawing/2014/main" id="{7D80390A-1E2F-42A6-9133-5B188B4A4EE4}"/>
                </a:ext>
              </a:extLst>
            </p:cNvPr>
            <p:cNvSpPr/>
            <p:nvPr/>
          </p:nvSpPr>
          <p:spPr>
            <a:xfrm>
              <a:off x="6487740" y="1234059"/>
              <a:ext cx="2802496"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TOP 3 NL </a:t>
              </a:r>
              <a:r>
                <a:rPr kumimoji="0" lang="en-US" sz="1000" b="1" i="0" u="none" strike="noStrike" kern="1200" cap="none" spc="0" normalizeH="0" baseline="0" noProof="0">
                  <a:ln>
                    <a:noFill/>
                  </a:ln>
                  <a:solidFill>
                    <a:prstClr val="black"/>
                  </a:solidFill>
                  <a:effectLst/>
                  <a:uLnTx/>
                  <a:uFillTx/>
                  <a:latin typeface="Arial"/>
                  <a:ea typeface="+mn-ea"/>
                  <a:cs typeface="+mn-cs"/>
                </a:rPr>
                <a:t>(ranked on selectivity)</a:t>
              </a:r>
              <a:endParaRPr kumimoji="0" lang="en-BE" sz="1400" b="1" i="0" u="none" strike="noStrike" kern="1200" cap="none" spc="0" normalizeH="0" baseline="0" noProof="0">
                <a:ln>
                  <a:noFill/>
                </a:ln>
                <a:solidFill>
                  <a:prstClr val="black"/>
                </a:solidFill>
                <a:effectLst/>
                <a:uLnTx/>
                <a:uFillTx/>
                <a:latin typeface="Arial"/>
                <a:ea typeface="+mn-ea"/>
                <a:cs typeface="+mn-cs"/>
              </a:endParaRPr>
            </a:p>
          </p:txBody>
        </p:sp>
        <p:pic>
          <p:nvPicPr>
            <p:cNvPr id="87" name="Picture 6" descr="Datei:ALDI Nord Logo 2015.png – Wikipedia">
              <a:extLst>
                <a:ext uri="{FF2B5EF4-FFF2-40B4-BE49-F238E27FC236}">
                  <a16:creationId xmlns:a16="http://schemas.microsoft.com/office/drawing/2014/main" id="{036889A1-0245-4F44-95E1-4A2A68FF4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570" y="1565344"/>
              <a:ext cx="354772" cy="37259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File:Colruyt logo.svg - Wikipedia">
              <a:extLst>
                <a:ext uri="{FF2B5EF4-FFF2-40B4-BE49-F238E27FC236}">
                  <a16:creationId xmlns:a16="http://schemas.microsoft.com/office/drawing/2014/main" id="{C0B66EF9-8A57-4C34-985D-1E6AAE5E47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9956" y="1638941"/>
              <a:ext cx="730213" cy="225402"/>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D5EA7947-71E2-4B0F-AA90-32485F5B9CDF}"/>
                </a:ext>
              </a:extLst>
            </p:cNvPr>
            <p:cNvSpPr txBox="1"/>
            <p:nvPr/>
          </p:nvSpPr>
          <p:spPr>
            <a:xfrm>
              <a:off x="6530604" y="193496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153 </a:t>
              </a:r>
              <a:endParaRPr kumimoji="0" lang="en-BE" sz="1100" b="1" i="0" u="none" strike="noStrike" kern="1200" cap="none" spc="0" normalizeH="0" baseline="0" noProof="0" err="1">
                <a:ln>
                  <a:noFill/>
                </a:ln>
                <a:solidFill>
                  <a:prstClr val="black"/>
                </a:solidFill>
                <a:effectLst/>
                <a:uLnTx/>
                <a:uFillTx/>
                <a:latin typeface="Arial"/>
                <a:ea typeface="+mn-ea"/>
                <a:cs typeface="+mn-cs"/>
              </a:endParaRPr>
            </a:p>
          </p:txBody>
        </p:sp>
        <p:sp>
          <p:nvSpPr>
            <p:cNvPr id="102" name="TextBox 101">
              <a:extLst>
                <a:ext uri="{FF2B5EF4-FFF2-40B4-BE49-F238E27FC236}">
                  <a16:creationId xmlns:a16="http://schemas.microsoft.com/office/drawing/2014/main" id="{C17CE119-191F-45E7-BAE7-4E941CD2CCFC}"/>
                </a:ext>
              </a:extLst>
            </p:cNvPr>
            <p:cNvSpPr txBox="1"/>
            <p:nvPr/>
          </p:nvSpPr>
          <p:spPr>
            <a:xfrm>
              <a:off x="7504358" y="1937940"/>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122</a:t>
              </a:r>
              <a:endParaRPr kumimoji="0" lang="en-BE" sz="1100" b="1" i="0" u="none" strike="noStrike" kern="1200" cap="none" spc="0" normalizeH="0" baseline="0" noProof="0" err="1">
                <a:ln>
                  <a:noFill/>
                </a:ln>
                <a:solidFill>
                  <a:prstClr val="black"/>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59AAF211-5F71-4AEB-8A23-CDA50A0FAAF5}"/>
                </a:ext>
              </a:extLst>
            </p:cNvPr>
            <p:cNvSpPr txBox="1"/>
            <p:nvPr/>
          </p:nvSpPr>
          <p:spPr>
            <a:xfrm>
              <a:off x="8465743" y="1939303"/>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106</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grpSp>
      <p:grpSp>
        <p:nvGrpSpPr>
          <p:cNvPr id="104" name="Group 103">
            <a:extLst>
              <a:ext uri="{FF2B5EF4-FFF2-40B4-BE49-F238E27FC236}">
                <a16:creationId xmlns:a16="http://schemas.microsoft.com/office/drawing/2014/main" id="{97EEA714-5592-4FDE-86D7-144C32DCFA7A}"/>
              </a:ext>
            </a:extLst>
          </p:cNvPr>
          <p:cNvGrpSpPr/>
          <p:nvPr/>
        </p:nvGrpSpPr>
        <p:grpSpPr>
          <a:xfrm>
            <a:off x="9369536" y="1235394"/>
            <a:ext cx="2802496" cy="1162590"/>
            <a:chOff x="9369536" y="1235394"/>
            <a:chExt cx="2802496" cy="1162590"/>
          </a:xfrm>
        </p:grpSpPr>
        <p:sp>
          <p:nvSpPr>
            <p:cNvPr id="105" name="TextBox 104">
              <a:extLst>
                <a:ext uri="{FF2B5EF4-FFF2-40B4-BE49-F238E27FC236}">
                  <a16:creationId xmlns:a16="http://schemas.microsoft.com/office/drawing/2014/main" id="{CB6378A4-E878-42EE-82D6-5B0436E6D439}"/>
                </a:ext>
              </a:extLst>
            </p:cNvPr>
            <p:cNvSpPr txBox="1"/>
            <p:nvPr/>
          </p:nvSpPr>
          <p:spPr>
            <a:xfrm>
              <a:off x="9484602" y="193496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237</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D6DEC167-EAB4-43F6-BED8-CA560D85C376}"/>
                </a:ext>
              </a:extLst>
            </p:cNvPr>
            <p:cNvSpPr txBox="1"/>
            <p:nvPr/>
          </p:nvSpPr>
          <p:spPr>
            <a:xfrm>
              <a:off x="10388231" y="193496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164</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5EA95C7C-6FE0-4411-944C-9C6E438DD748}"/>
                </a:ext>
              </a:extLst>
            </p:cNvPr>
            <p:cNvSpPr txBox="1"/>
            <p:nvPr/>
          </p:nvSpPr>
          <p:spPr>
            <a:xfrm>
              <a:off x="11347540" y="1936319"/>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108</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543529A2-82F0-4A6B-AE67-2A3BAE8F2E4B}"/>
                </a:ext>
              </a:extLst>
            </p:cNvPr>
            <p:cNvSpPr/>
            <p:nvPr/>
          </p:nvSpPr>
          <p:spPr>
            <a:xfrm>
              <a:off x="9369536" y="1235394"/>
              <a:ext cx="2802496"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TOP 3 FR </a:t>
              </a:r>
              <a:r>
                <a:rPr kumimoji="0" lang="en-US" sz="1000" b="1" i="0" u="none" strike="noStrike" kern="1200" cap="none" spc="0" normalizeH="0" baseline="0" noProof="0">
                  <a:ln>
                    <a:noFill/>
                  </a:ln>
                  <a:solidFill>
                    <a:prstClr val="black"/>
                  </a:solidFill>
                  <a:effectLst/>
                  <a:uLnTx/>
                  <a:uFillTx/>
                  <a:latin typeface="Arial"/>
                  <a:ea typeface="+mn-ea"/>
                  <a:cs typeface="+mn-cs"/>
                </a:rPr>
                <a:t>(ranked on selectivity)</a:t>
              </a:r>
              <a:endParaRPr kumimoji="0" lang="en-BE" sz="1400" b="1" i="0" u="none" strike="noStrike" kern="1200" cap="none" spc="0" normalizeH="0" baseline="0" noProof="0">
                <a:ln>
                  <a:noFill/>
                </a:ln>
                <a:solidFill>
                  <a:prstClr val="black"/>
                </a:solidFill>
                <a:effectLst/>
                <a:uLnTx/>
                <a:uFillTx/>
                <a:latin typeface="Arial"/>
                <a:ea typeface="+mn-ea"/>
                <a:cs typeface="+mn-cs"/>
              </a:endParaRPr>
            </a:p>
          </p:txBody>
        </p:sp>
      </p:grpSp>
      <p:grpSp>
        <p:nvGrpSpPr>
          <p:cNvPr id="109" name="Group 108">
            <a:extLst>
              <a:ext uri="{FF2B5EF4-FFF2-40B4-BE49-F238E27FC236}">
                <a16:creationId xmlns:a16="http://schemas.microsoft.com/office/drawing/2014/main" id="{71CA423D-9C64-43D9-ACD6-1DA30620D75D}"/>
              </a:ext>
            </a:extLst>
          </p:cNvPr>
          <p:cNvGrpSpPr/>
          <p:nvPr/>
        </p:nvGrpSpPr>
        <p:grpSpPr>
          <a:xfrm>
            <a:off x="6507708" y="2437452"/>
            <a:ext cx="2802496" cy="1166909"/>
            <a:chOff x="6507708" y="2437452"/>
            <a:chExt cx="2802496" cy="1166909"/>
          </a:xfrm>
        </p:grpSpPr>
        <p:sp>
          <p:nvSpPr>
            <p:cNvPr id="110" name="Rectangle 109">
              <a:extLst>
                <a:ext uri="{FF2B5EF4-FFF2-40B4-BE49-F238E27FC236}">
                  <a16:creationId xmlns:a16="http://schemas.microsoft.com/office/drawing/2014/main" id="{2D9CFB35-5091-4DE9-9030-6CF27DF2FE11}"/>
                </a:ext>
              </a:extLst>
            </p:cNvPr>
            <p:cNvSpPr/>
            <p:nvPr/>
          </p:nvSpPr>
          <p:spPr>
            <a:xfrm>
              <a:off x="6507708" y="2437452"/>
              <a:ext cx="2802496"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TOP 3      </a:t>
              </a:r>
              <a:r>
                <a:rPr kumimoji="0" lang="en-US" sz="1000" b="1" i="0" u="none" strike="noStrike" kern="1200" cap="none" spc="0" normalizeH="0" baseline="0" noProof="0">
                  <a:ln>
                    <a:noFill/>
                  </a:ln>
                  <a:solidFill>
                    <a:prstClr val="black"/>
                  </a:solidFill>
                  <a:effectLst/>
                  <a:uLnTx/>
                  <a:uFillTx/>
                  <a:latin typeface="Arial"/>
                  <a:ea typeface="+mn-ea"/>
                  <a:cs typeface="+mn-cs"/>
                </a:rPr>
                <a:t>(ranked on selectivity)</a:t>
              </a:r>
              <a:endParaRPr kumimoji="0" lang="en-BE" sz="1400" b="1" i="0" u="none" strike="noStrike" kern="1200" cap="none" spc="0" normalizeH="0" baseline="0" noProof="0">
                <a:ln>
                  <a:noFill/>
                </a:ln>
                <a:solidFill>
                  <a:prstClr val="black"/>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8CC2CC1A-AF18-44F4-A04C-5775DF13FA95}"/>
                </a:ext>
              </a:extLst>
            </p:cNvPr>
            <p:cNvSpPr txBox="1"/>
            <p:nvPr/>
          </p:nvSpPr>
          <p:spPr>
            <a:xfrm>
              <a:off x="6530604" y="3141333"/>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152</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269F5830-81D3-4104-9CDD-8EECAB111CA1}"/>
                </a:ext>
              </a:extLst>
            </p:cNvPr>
            <p:cNvSpPr txBox="1"/>
            <p:nvPr/>
          </p:nvSpPr>
          <p:spPr>
            <a:xfrm>
              <a:off x="7524326" y="3141333"/>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110</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458BBF14-5974-4AAB-9CF6-FCEBAC717B21}"/>
                </a:ext>
              </a:extLst>
            </p:cNvPr>
            <p:cNvSpPr txBox="1"/>
            <p:nvPr/>
          </p:nvSpPr>
          <p:spPr>
            <a:xfrm>
              <a:off x="8485711" y="3142696"/>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110</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pic>
          <p:nvPicPr>
            <p:cNvPr id="114" name="Picture 113" descr="A close up of a logo&#10;&#10;Description automatically generated">
              <a:extLst>
                <a:ext uri="{FF2B5EF4-FFF2-40B4-BE49-F238E27FC236}">
                  <a16:creationId xmlns:a16="http://schemas.microsoft.com/office/drawing/2014/main" id="{FD87B3AF-4BC4-416A-ADD5-8D19565D7EAD}"/>
                </a:ext>
              </a:extLst>
            </p:cNvPr>
            <p:cNvPicPr>
              <a:picLocks noChangeAspect="1"/>
            </p:cNvPicPr>
            <p:nvPr/>
          </p:nvPicPr>
          <p:blipFill rotWithShape="1">
            <a:blip r:embed="rId15">
              <a:biLevel thresh="75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rcRect l="19403" t="-442" r="20748" b="15379"/>
            <a:stretch/>
          </p:blipFill>
          <p:spPr>
            <a:xfrm flipH="1">
              <a:off x="7427107" y="2464974"/>
              <a:ext cx="165528" cy="235259"/>
            </a:xfrm>
            <a:prstGeom prst="rect">
              <a:avLst/>
            </a:prstGeom>
          </p:spPr>
        </p:pic>
      </p:grpSp>
      <p:grpSp>
        <p:nvGrpSpPr>
          <p:cNvPr id="115" name="Group 114">
            <a:extLst>
              <a:ext uri="{FF2B5EF4-FFF2-40B4-BE49-F238E27FC236}">
                <a16:creationId xmlns:a16="http://schemas.microsoft.com/office/drawing/2014/main" id="{4D014BD1-0E39-43FD-9586-B6F59968BCEB}"/>
              </a:ext>
            </a:extLst>
          </p:cNvPr>
          <p:cNvGrpSpPr/>
          <p:nvPr/>
        </p:nvGrpSpPr>
        <p:grpSpPr>
          <a:xfrm>
            <a:off x="9389504" y="2438787"/>
            <a:ext cx="2802496" cy="1157785"/>
            <a:chOff x="9389504" y="2438787"/>
            <a:chExt cx="2802496" cy="1157785"/>
          </a:xfrm>
        </p:grpSpPr>
        <p:sp>
          <p:nvSpPr>
            <p:cNvPr id="116" name="Rectangle 115">
              <a:extLst>
                <a:ext uri="{FF2B5EF4-FFF2-40B4-BE49-F238E27FC236}">
                  <a16:creationId xmlns:a16="http://schemas.microsoft.com/office/drawing/2014/main" id="{AE881178-C86A-463A-9002-26B19D1D40E9}"/>
                </a:ext>
              </a:extLst>
            </p:cNvPr>
            <p:cNvSpPr/>
            <p:nvPr/>
          </p:nvSpPr>
          <p:spPr>
            <a:xfrm>
              <a:off x="9389504" y="2438787"/>
              <a:ext cx="2802496"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TOP 3      </a:t>
              </a:r>
              <a:r>
                <a:rPr kumimoji="0" lang="en-US" sz="1000" b="1" i="0" u="none" strike="noStrike" kern="1200" cap="none" spc="0" normalizeH="0" baseline="0" noProof="0">
                  <a:ln>
                    <a:noFill/>
                  </a:ln>
                  <a:solidFill>
                    <a:prstClr val="black"/>
                  </a:solidFill>
                  <a:effectLst/>
                  <a:uLnTx/>
                  <a:uFillTx/>
                  <a:latin typeface="Arial"/>
                  <a:ea typeface="+mn-ea"/>
                  <a:cs typeface="+mn-cs"/>
                </a:rPr>
                <a:t>(ranked on selectivity)</a:t>
              </a:r>
              <a:endParaRPr kumimoji="0" lang="en-BE" sz="1400" b="1" i="0" u="none" strike="noStrike" kern="1200" cap="none" spc="0" normalizeH="0" baseline="0" noProof="0">
                <a:ln>
                  <a:noFill/>
                </a:ln>
                <a:solidFill>
                  <a:prstClr val="black"/>
                </a:solidFill>
                <a:effectLst/>
                <a:uLnTx/>
                <a:uFillTx/>
                <a:latin typeface="Arial"/>
                <a:ea typeface="+mn-ea"/>
                <a:cs typeface="+mn-cs"/>
              </a:endParaRPr>
            </a:p>
          </p:txBody>
        </p:sp>
        <p:pic>
          <p:nvPicPr>
            <p:cNvPr id="117" name="Picture 116" descr="A close up of a logo&#10;&#10;Description automatically generated">
              <a:extLst>
                <a:ext uri="{FF2B5EF4-FFF2-40B4-BE49-F238E27FC236}">
                  <a16:creationId xmlns:a16="http://schemas.microsoft.com/office/drawing/2014/main" id="{361D1EBE-1781-4BEC-8999-3C06075F37A7}"/>
                </a:ext>
              </a:extLst>
            </p:cNvPr>
            <p:cNvPicPr>
              <a:picLocks noChangeAspect="1"/>
            </p:cNvPicPr>
            <p:nvPr/>
          </p:nvPicPr>
          <p:blipFill rotWithShape="1">
            <a:blip r:embed="rId17">
              <a:extLst>
                <a:ext uri="{28A0092B-C50C-407E-A947-70E740481C1C}">
                  <a14:useLocalDpi xmlns:a14="http://schemas.microsoft.com/office/drawing/2010/main" val="0"/>
                </a:ext>
              </a:extLst>
            </a:blip>
            <a:srcRect l="10091" t="2722" r="10318" b="16735"/>
            <a:stretch/>
          </p:blipFill>
          <p:spPr>
            <a:xfrm>
              <a:off x="10276862" y="2464974"/>
              <a:ext cx="222737" cy="225403"/>
            </a:xfrm>
            <a:prstGeom prst="rect">
              <a:avLst/>
            </a:prstGeom>
          </p:spPr>
        </p:pic>
        <p:pic>
          <p:nvPicPr>
            <p:cNvPr id="118" name="Picture 4" descr="File:Colruyt logo.svg - Wikipedia">
              <a:extLst>
                <a:ext uri="{FF2B5EF4-FFF2-40B4-BE49-F238E27FC236}">
                  <a16:creationId xmlns:a16="http://schemas.microsoft.com/office/drawing/2014/main" id="{AD8C3C34-3709-4351-A53D-DD7BCFBA59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843" y="2846105"/>
              <a:ext cx="730213" cy="22494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4" descr="Index of /images/img_upload/com">
              <a:extLst>
                <a:ext uri="{FF2B5EF4-FFF2-40B4-BE49-F238E27FC236}">
                  <a16:creationId xmlns:a16="http://schemas.microsoft.com/office/drawing/2014/main" id="{A53CD5C9-596C-4F5E-B15F-9891468A63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4632" y="2782904"/>
              <a:ext cx="354772" cy="354772"/>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7A032BF9-E428-4D1F-868B-3C673C67E64A}"/>
                </a:ext>
              </a:extLst>
            </p:cNvPr>
            <p:cNvSpPr txBox="1"/>
            <p:nvPr/>
          </p:nvSpPr>
          <p:spPr>
            <a:xfrm>
              <a:off x="9447096" y="313354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145</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121" name="TextBox 120">
              <a:extLst>
                <a:ext uri="{FF2B5EF4-FFF2-40B4-BE49-F238E27FC236}">
                  <a16:creationId xmlns:a16="http://schemas.microsoft.com/office/drawing/2014/main" id="{98E7A648-BFE7-4E23-B33D-9D8B3E543789}"/>
                </a:ext>
              </a:extLst>
            </p:cNvPr>
            <p:cNvSpPr txBox="1"/>
            <p:nvPr/>
          </p:nvSpPr>
          <p:spPr>
            <a:xfrm>
              <a:off x="10340035" y="3133544"/>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120</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sp>
          <p:nvSpPr>
            <p:cNvPr id="122" name="TextBox 121">
              <a:extLst>
                <a:ext uri="{FF2B5EF4-FFF2-40B4-BE49-F238E27FC236}">
                  <a16:creationId xmlns:a16="http://schemas.microsoft.com/office/drawing/2014/main" id="{AD7888C1-081A-45B3-B219-51F3C72462B5}"/>
                </a:ext>
              </a:extLst>
            </p:cNvPr>
            <p:cNvSpPr txBox="1"/>
            <p:nvPr/>
          </p:nvSpPr>
          <p:spPr>
            <a:xfrm>
              <a:off x="11301420" y="3134907"/>
              <a:ext cx="824492" cy="461665"/>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err="1">
                  <a:ln>
                    <a:noFill/>
                  </a:ln>
                  <a:solidFill>
                    <a:prstClr val="black"/>
                  </a:solidFill>
                  <a:effectLst/>
                  <a:uLnTx/>
                  <a:uFillTx/>
                  <a:latin typeface="Arial"/>
                  <a:ea typeface="+mn-ea"/>
                  <a:cs typeface="+mn-cs"/>
                </a:rPr>
                <a:t>aff</a:t>
              </a:r>
              <a:r>
                <a:rPr kumimoji="0" lang="en-US" sz="1100" b="1" i="1" u="none" strike="noStrike" kern="1200" cap="none" spc="0" normalizeH="0" baseline="0" noProof="0">
                  <a:ln>
                    <a:noFill/>
                  </a:ln>
                  <a:solidFill>
                    <a:prstClr val="black"/>
                  </a:solidFill>
                  <a:effectLst/>
                  <a:uLnTx/>
                  <a:uFillTx/>
                  <a:latin typeface="Arial"/>
                  <a:ea typeface="+mn-ea"/>
                  <a:cs typeface="+mn-cs"/>
                </a:rPr>
                <a:t>. 115</a:t>
              </a:r>
              <a:endParaRPr kumimoji="0" lang="en-BE" sz="1100" b="1" i="1" u="none" strike="noStrike" kern="1200" cap="none" spc="0" normalizeH="0" baseline="0" noProof="0" err="1">
                <a:ln>
                  <a:noFill/>
                </a:ln>
                <a:solidFill>
                  <a:prstClr val="black"/>
                </a:solidFill>
                <a:effectLst/>
                <a:uLnTx/>
                <a:uFillTx/>
                <a:latin typeface="Arial"/>
                <a:ea typeface="+mn-ea"/>
                <a:cs typeface="+mn-cs"/>
              </a:endParaRPr>
            </a:p>
          </p:txBody>
        </p:sp>
      </p:grpSp>
      <p:pic>
        <p:nvPicPr>
          <p:cNvPr id="130" name="Picture 10" descr="Albert Heijn — Wikipédia">
            <a:extLst>
              <a:ext uri="{FF2B5EF4-FFF2-40B4-BE49-F238E27FC236}">
                <a16:creationId xmlns:a16="http://schemas.microsoft.com/office/drawing/2014/main" id="{66557597-5FC5-4F54-8AD9-DD26FF4D42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67645" y="1561341"/>
            <a:ext cx="356932" cy="373623"/>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a:extLst>
              <a:ext uri="{FF2B5EF4-FFF2-40B4-BE49-F238E27FC236}">
                <a16:creationId xmlns:a16="http://schemas.microsoft.com/office/drawing/2014/main" id="{AE103506-0848-443E-81B8-5EC907BDF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9548" y="1578034"/>
            <a:ext cx="419587" cy="349858"/>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8" descr="Bio-Planet opens fifth store in Belgium">
            <a:extLst>
              <a:ext uri="{FF2B5EF4-FFF2-40B4-BE49-F238E27FC236}">
                <a16:creationId xmlns:a16="http://schemas.microsoft.com/office/drawing/2014/main" id="{C439E185-7EE2-432A-91F0-9B5521708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7070" y="1578719"/>
            <a:ext cx="289896" cy="38254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6">
            <a:extLst>
              <a:ext uri="{FF2B5EF4-FFF2-40B4-BE49-F238E27FC236}">
                <a16:creationId xmlns:a16="http://schemas.microsoft.com/office/drawing/2014/main" id="{989D0B81-B75F-4B20-BCCC-B61B53C54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6765" y="2785361"/>
            <a:ext cx="419587" cy="34985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4" descr="Index of /images/img_upload/com">
            <a:extLst>
              <a:ext uri="{FF2B5EF4-FFF2-40B4-BE49-F238E27FC236}">
                <a16:creationId xmlns:a16="http://schemas.microsoft.com/office/drawing/2014/main" id="{81CD408F-DFDE-45BA-8B9E-3776A76B49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51426" y="1559414"/>
            <a:ext cx="354772" cy="35477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Bio-Planet opens fifth store in Belgium">
            <a:extLst>
              <a:ext uri="{FF2B5EF4-FFF2-40B4-BE49-F238E27FC236}">
                <a16:creationId xmlns:a16="http://schemas.microsoft.com/office/drawing/2014/main" id="{743B6DE4-FCF4-4782-B70D-D2807B3EB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7902" y="2784563"/>
            <a:ext cx="289896" cy="38254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Acasa">
            <a:extLst>
              <a:ext uri="{FF2B5EF4-FFF2-40B4-BE49-F238E27FC236}">
                <a16:creationId xmlns:a16="http://schemas.microsoft.com/office/drawing/2014/main" id="{9FF13F97-3A81-4375-98CE-C7CBD7CBC5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82" t="25710" r="26176" b="27255"/>
          <a:stretch/>
        </p:blipFill>
        <p:spPr bwMode="auto">
          <a:xfrm>
            <a:off x="7544886" y="2796917"/>
            <a:ext cx="368490" cy="36455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8">
            <a:extLst>
              <a:ext uri="{FF2B5EF4-FFF2-40B4-BE49-F238E27FC236}">
                <a16:creationId xmlns:a16="http://schemas.microsoft.com/office/drawing/2014/main" id="{104499C1-250D-478A-ACFB-AEBCE8CB04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8313" y="2785361"/>
            <a:ext cx="408833" cy="40883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0" descr="Albert Heijn — Wikipédia">
            <a:extLst>
              <a:ext uri="{FF2B5EF4-FFF2-40B4-BE49-F238E27FC236}">
                <a16:creationId xmlns:a16="http://schemas.microsoft.com/office/drawing/2014/main" id="{66208FE2-CBAB-46BE-B8E7-F1CAE2EA0E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96596" y="2797422"/>
            <a:ext cx="356932" cy="373623"/>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a:extLst>
              <a:ext uri="{FF2B5EF4-FFF2-40B4-BE49-F238E27FC236}">
                <a16:creationId xmlns:a16="http://schemas.microsoft.com/office/drawing/2014/main" id="{D9200CAE-ECCC-42A1-8FE9-1F16598F7666}"/>
              </a:ext>
            </a:extLst>
          </p:cNvPr>
          <p:cNvSpPr txBox="1"/>
          <p:nvPr/>
        </p:nvSpPr>
        <p:spPr>
          <a:xfrm>
            <a:off x="7338746" y="5514274"/>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3%</a:t>
            </a:r>
            <a:endParaRPr kumimoji="0" lang="en-BE" sz="1200" b="1" i="0" u="none" strike="noStrike" kern="1200" cap="none" spc="0" normalizeH="0" baseline="0" noProof="0" dirty="0">
              <a:ln>
                <a:noFill/>
              </a:ln>
              <a:solidFill>
                <a:prstClr val="black"/>
              </a:solidFill>
              <a:effectLst/>
              <a:uLnTx/>
              <a:uFillTx/>
              <a:latin typeface="Arial"/>
              <a:ea typeface="+mn-ea"/>
              <a:cs typeface="+mn-cs"/>
            </a:endParaRPr>
          </a:p>
        </p:txBody>
      </p:sp>
      <p:sp>
        <p:nvSpPr>
          <p:cNvPr id="148" name="TextBox 147">
            <a:extLst>
              <a:ext uri="{FF2B5EF4-FFF2-40B4-BE49-F238E27FC236}">
                <a16:creationId xmlns:a16="http://schemas.microsoft.com/office/drawing/2014/main" id="{561482CD-AE30-4604-BF9A-B7B9D132B8A1}"/>
              </a:ext>
            </a:extLst>
          </p:cNvPr>
          <p:cNvSpPr txBox="1"/>
          <p:nvPr/>
        </p:nvSpPr>
        <p:spPr>
          <a:xfrm>
            <a:off x="9064749" y="5507863"/>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16%</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49" name="TextBox 148">
            <a:extLst>
              <a:ext uri="{FF2B5EF4-FFF2-40B4-BE49-F238E27FC236}">
                <a16:creationId xmlns:a16="http://schemas.microsoft.com/office/drawing/2014/main" id="{48AB620E-6187-4DD5-9330-A8B293DEA8A7}"/>
              </a:ext>
            </a:extLst>
          </p:cNvPr>
          <p:cNvSpPr txBox="1"/>
          <p:nvPr/>
        </p:nvSpPr>
        <p:spPr>
          <a:xfrm>
            <a:off x="10806827" y="5502766"/>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4%</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58" name="TextBox 157">
            <a:extLst>
              <a:ext uri="{FF2B5EF4-FFF2-40B4-BE49-F238E27FC236}">
                <a16:creationId xmlns:a16="http://schemas.microsoft.com/office/drawing/2014/main" id="{2EE7B1AF-D11B-4C33-9E0F-092B4AE1715B}"/>
              </a:ext>
            </a:extLst>
          </p:cNvPr>
          <p:cNvSpPr txBox="1"/>
          <p:nvPr/>
        </p:nvSpPr>
        <p:spPr>
          <a:xfrm>
            <a:off x="6314941" y="5515479"/>
            <a:ext cx="1023805"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TOTAL BE</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60" name="TextBox 159">
            <a:extLst>
              <a:ext uri="{FF2B5EF4-FFF2-40B4-BE49-F238E27FC236}">
                <a16:creationId xmlns:a16="http://schemas.microsoft.com/office/drawing/2014/main" id="{2B68C79D-8E52-4CB4-B8A6-EEC16CA52D93}"/>
              </a:ext>
            </a:extLst>
          </p:cNvPr>
          <p:cNvSpPr txBox="1"/>
          <p:nvPr/>
        </p:nvSpPr>
        <p:spPr>
          <a:xfrm>
            <a:off x="7336441" y="5870714"/>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5%</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C206D3E1-FD76-474B-BFF7-BC9AF1BD928E}"/>
              </a:ext>
            </a:extLst>
          </p:cNvPr>
          <p:cNvSpPr txBox="1"/>
          <p:nvPr/>
        </p:nvSpPr>
        <p:spPr>
          <a:xfrm>
            <a:off x="9062444" y="5864303"/>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16%</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sp>
        <p:nvSpPr>
          <p:cNvPr id="162" name="TextBox 161">
            <a:extLst>
              <a:ext uri="{FF2B5EF4-FFF2-40B4-BE49-F238E27FC236}">
                <a16:creationId xmlns:a16="http://schemas.microsoft.com/office/drawing/2014/main" id="{9CAF3F11-8A73-424E-BFD1-5E92778E98A9}"/>
              </a:ext>
            </a:extLst>
          </p:cNvPr>
          <p:cNvSpPr txBox="1"/>
          <p:nvPr/>
        </p:nvSpPr>
        <p:spPr>
          <a:xfrm>
            <a:off x="10788447" y="5869960"/>
            <a:ext cx="824492" cy="276999"/>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5%</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grpSp>
        <p:nvGrpSpPr>
          <p:cNvPr id="165" name="Group 164">
            <a:extLst>
              <a:ext uri="{FF2B5EF4-FFF2-40B4-BE49-F238E27FC236}">
                <a16:creationId xmlns:a16="http://schemas.microsoft.com/office/drawing/2014/main" id="{D2ECDA0F-E133-4F29-BC5F-0B76D37ECBD2}"/>
              </a:ext>
            </a:extLst>
          </p:cNvPr>
          <p:cNvGrpSpPr/>
          <p:nvPr/>
        </p:nvGrpSpPr>
        <p:grpSpPr>
          <a:xfrm>
            <a:off x="6767645" y="3657115"/>
            <a:ext cx="5029489" cy="1210360"/>
            <a:chOff x="8057589" y="1542148"/>
            <a:chExt cx="5029489" cy="1210360"/>
          </a:xfrm>
        </p:grpSpPr>
        <p:grpSp>
          <p:nvGrpSpPr>
            <p:cNvPr id="166" name="Group 6">
              <a:extLst>
                <a:ext uri="{FF2B5EF4-FFF2-40B4-BE49-F238E27FC236}">
                  <a16:creationId xmlns:a16="http://schemas.microsoft.com/office/drawing/2014/main" id="{17152863-E2FA-4837-A88B-9E3BF0397564}"/>
                </a:ext>
              </a:extLst>
            </p:cNvPr>
            <p:cNvGrpSpPr/>
            <p:nvPr/>
          </p:nvGrpSpPr>
          <p:grpSpPr>
            <a:xfrm>
              <a:off x="8057589" y="1754902"/>
              <a:ext cx="4863674" cy="997606"/>
              <a:chOff x="2237967" y="1590719"/>
              <a:chExt cx="4821250" cy="997606"/>
            </a:xfrm>
          </p:grpSpPr>
          <p:sp>
            <p:nvSpPr>
              <p:cNvPr id="168" name="Rectangle 8">
                <a:extLst>
                  <a:ext uri="{FF2B5EF4-FFF2-40B4-BE49-F238E27FC236}">
                    <a16:creationId xmlns:a16="http://schemas.microsoft.com/office/drawing/2014/main" id="{908B59AB-3599-45D5-9937-691CFCED0BCC}"/>
                  </a:ext>
                </a:extLst>
              </p:cNvPr>
              <p:cNvSpPr/>
              <p:nvPr/>
            </p:nvSpPr>
            <p:spPr>
              <a:xfrm>
                <a:off x="2237967" y="1590719"/>
                <a:ext cx="4821250" cy="988954"/>
              </a:xfrm>
              <a:prstGeom prst="rect">
                <a:avLst/>
              </a:prstGeom>
              <a:solidFill>
                <a:srgbClr val="FEDA00">
                  <a:alpha val="4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Rectangle 7">
                <a:extLst>
                  <a:ext uri="{FF2B5EF4-FFF2-40B4-BE49-F238E27FC236}">
                    <a16:creationId xmlns:a16="http://schemas.microsoft.com/office/drawing/2014/main" id="{A1DAB1DB-5534-432B-B88B-3C121B4BDAE9}"/>
                  </a:ext>
                </a:extLst>
              </p:cNvPr>
              <p:cNvSpPr/>
              <p:nvPr/>
            </p:nvSpPr>
            <p:spPr>
              <a:xfrm>
                <a:off x="2402336" y="1634218"/>
                <a:ext cx="457064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Everyone agrees: local &amp; organic producers have to reinforce their (brand) presence in the minds of consumers to appeal to more visitors and prove their utility (and distinction with supermarket retailers)</a:t>
                </a:r>
              </a:p>
            </p:txBody>
          </p:sp>
        </p:grpSp>
        <p:sp>
          <p:nvSpPr>
            <p:cNvPr id="167" name="TextBox 48">
              <a:extLst>
                <a:ext uri="{FF2B5EF4-FFF2-40B4-BE49-F238E27FC236}">
                  <a16:creationId xmlns:a16="http://schemas.microsoft.com/office/drawing/2014/main" id="{B85D5F92-4CDC-48BD-83AD-4E65D22277C0}"/>
                </a:ext>
              </a:extLst>
            </p:cNvPr>
            <p:cNvSpPr txBox="1"/>
            <p:nvPr/>
          </p:nvSpPr>
          <p:spPr>
            <a:xfrm>
              <a:off x="8285736" y="1542148"/>
              <a:ext cx="48013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LOCAL &amp; ORGANIC MUST PROVE UTILITY</a:t>
              </a:r>
            </a:p>
          </p:txBody>
        </p:sp>
      </p:grpSp>
      <p:sp>
        <p:nvSpPr>
          <p:cNvPr id="171" name="TextBox 170">
            <a:extLst>
              <a:ext uri="{FF2B5EF4-FFF2-40B4-BE49-F238E27FC236}">
                <a16:creationId xmlns:a16="http://schemas.microsoft.com/office/drawing/2014/main" id="{1BCA3E54-B154-4D9D-9ECB-EAD954783D2A}"/>
              </a:ext>
            </a:extLst>
          </p:cNvPr>
          <p:cNvSpPr txBox="1"/>
          <p:nvPr/>
        </p:nvSpPr>
        <p:spPr>
          <a:xfrm>
            <a:off x="6309344" y="5819737"/>
            <a:ext cx="1023805" cy="2769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18-34 </a:t>
            </a:r>
            <a:r>
              <a:rPr kumimoji="0" lang="en-US" sz="1200" b="1" i="0" u="none" strike="noStrike" kern="1200" cap="none" spc="0" normalizeH="0" baseline="0" noProof="0" err="1">
                <a:ln>
                  <a:noFill/>
                </a:ln>
                <a:solidFill>
                  <a:prstClr val="black"/>
                </a:solidFill>
                <a:effectLst/>
                <a:uLnTx/>
                <a:uFillTx/>
                <a:latin typeface="Arial"/>
                <a:ea typeface="+mn-ea"/>
                <a:cs typeface="+mn-cs"/>
              </a:rPr>
              <a:t>y.o</a:t>
            </a:r>
            <a:r>
              <a:rPr kumimoji="0" lang="en-US" sz="1200" b="1" i="0" u="none" strike="noStrike" kern="1200" cap="none" spc="0" normalizeH="0" baseline="0" noProof="0">
                <a:ln>
                  <a:noFill/>
                </a:ln>
                <a:solidFill>
                  <a:prstClr val="black"/>
                </a:solidFill>
                <a:effectLst/>
                <a:uLnTx/>
                <a:uFillTx/>
                <a:latin typeface="Arial"/>
                <a:ea typeface="+mn-ea"/>
                <a:cs typeface="+mn-cs"/>
              </a:rPr>
              <a:t>.</a:t>
            </a:r>
            <a:endParaRPr kumimoji="0" lang="en-BE" sz="1200" b="1" i="0" u="none" strike="noStrike" kern="1200" cap="none" spc="0" normalizeH="0" baseline="0" noProof="0" err="1">
              <a:ln>
                <a:noFill/>
              </a:ln>
              <a:solidFill>
                <a:prstClr val="black"/>
              </a:solidFill>
              <a:effectLst/>
              <a:uLnTx/>
              <a:uFillTx/>
              <a:latin typeface="Arial"/>
              <a:ea typeface="+mn-ea"/>
              <a:cs typeface="+mn-cs"/>
            </a:endParaRPr>
          </a:p>
        </p:txBody>
      </p:sp>
      <p:pic>
        <p:nvPicPr>
          <p:cNvPr id="172" name="Picture 171">
            <a:extLst>
              <a:ext uri="{FF2B5EF4-FFF2-40B4-BE49-F238E27FC236}">
                <a16:creationId xmlns:a16="http://schemas.microsoft.com/office/drawing/2014/main" id="{9312044F-04E9-4590-9B91-3036CA663BD9}"/>
              </a:ext>
            </a:extLst>
          </p:cNvPr>
          <p:cNvPicPr>
            <a:picLocks noChangeAspect="1"/>
          </p:cNvPicPr>
          <p:nvPr/>
        </p:nvPicPr>
        <p:blipFill rotWithShape="1">
          <a:blip r:embed="rId18">
            <a:grayscl/>
          </a:blip>
          <a:srcRect b="3572"/>
          <a:stretch/>
        </p:blipFill>
        <p:spPr>
          <a:xfrm>
            <a:off x="6222686" y="6032116"/>
            <a:ext cx="531679" cy="504000"/>
          </a:xfrm>
          <a:prstGeom prst="rect">
            <a:avLst/>
          </a:prstGeom>
        </p:spPr>
      </p:pic>
      <p:pic>
        <p:nvPicPr>
          <p:cNvPr id="173" name="Picture 172" descr="A close up of a logo&#10;&#10;Description generated with high confidence">
            <a:extLst>
              <a:ext uri="{FF2B5EF4-FFF2-40B4-BE49-F238E27FC236}">
                <a16:creationId xmlns:a16="http://schemas.microsoft.com/office/drawing/2014/main" id="{826A8871-C95D-4276-A56C-B48C8D8BCBBE}"/>
              </a:ext>
            </a:extLst>
          </p:cNvPr>
          <p:cNvPicPr>
            <a:picLocks noChangeAspect="1"/>
          </p:cNvPicPr>
          <p:nvPr/>
        </p:nvPicPr>
        <p:blipFill rotWithShape="1">
          <a:blip r:embed="rId19">
            <a:grayscl/>
          </a:blip>
          <a:srcRect t="8340" b="10126"/>
          <a:stretch/>
        </p:blipFill>
        <p:spPr>
          <a:xfrm>
            <a:off x="6767645" y="6032116"/>
            <a:ext cx="503923" cy="504000"/>
          </a:xfrm>
          <a:prstGeom prst="rect">
            <a:avLst/>
          </a:prstGeom>
        </p:spPr>
      </p:pic>
      <p:pic>
        <p:nvPicPr>
          <p:cNvPr id="174" name="Picture 173" descr="A close up of a logo&#10;&#10;Description automatically generated">
            <a:extLst>
              <a:ext uri="{FF2B5EF4-FFF2-40B4-BE49-F238E27FC236}">
                <a16:creationId xmlns:a16="http://schemas.microsoft.com/office/drawing/2014/main" id="{D6B76CF6-7FAE-4EE5-BB50-2F801888A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044" y="4948913"/>
            <a:ext cx="450066" cy="450066"/>
          </a:xfrm>
          <a:prstGeom prst="rect">
            <a:avLst/>
          </a:prstGeom>
        </p:spPr>
      </p:pic>
      <p:pic>
        <p:nvPicPr>
          <p:cNvPr id="175" name="Picture 8" descr="Bio-Planet opens fifth store in Belgium">
            <a:extLst>
              <a:ext uri="{FF2B5EF4-FFF2-40B4-BE49-F238E27FC236}">
                <a16:creationId xmlns:a16="http://schemas.microsoft.com/office/drawing/2014/main" id="{A8BD328A-5F85-4FC9-89AD-2516535BBC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098" y="4927813"/>
            <a:ext cx="450066" cy="593901"/>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75" descr="A close up of a logo&#10;&#10;Description automatically generated">
            <a:extLst>
              <a:ext uri="{FF2B5EF4-FFF2-40B4-BE49-F238E27FC236}">
                <a16:creationId xmlns:a16="http://schemas.microsoft.com/office/drawing/2014/main" id="{06CDFF64-6E91-49E2-9A1D-7664A992044C}"/>
              </a:ext>
            </a:extLst>
          </p:cNvPr>
          <p:cNvPicPr>
            <a:picLocks noChangeAspect="1"/>
          </p:cNvPicPr>
          <p:nvPr/>
        </p:nvPicPr>
        <p:blipFill rotWithShape="1">
          <a:blip r:embed="rId14">
            <a:extLst>
              <a:ext uri="{28A0092B-C50C-407E-A947-70E740481C1C}">
                <a14:useLocalDpi xmlns:a14="http://schemas.microsoft.com/office/drawing/2010/main" val="0"/>
              </a:ext>
            </a:extLst>
          </a:blip>
          <a:srcRect l="6527" r="5558" b="13889"/>
          <a:stretch/>
        </p:blipFill>
        <p:spPr>
          <a:xfrm>
            <a:off x="10976471" y="4957004"/>
            <a:ext cx="453453" cy="444153"/>
          </a:xfrm>
          <a:prstGeom prst="rect">
            <a:avLst/>
          </a:prstGeom>
        </p:spPr>
      </p:pic>
    </p:spTree>
    <p:extLst>
      <p:ext uri="{BB962C8B-B14F-4D97-AF65-F5344CB8AC3E}">
        <p14:creationId xmlns:p14="http://schemas.microsoft.com/office/powerpoint/2010/main" val="401831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63FF6FBC-85C9-4C9E-9EEB-5BB93FB53B85}"/>
              </a:ext>
            </a:extLst>
          </p:cNvPr>
          <p:cNvGrpSpPr/>
          <p:nvPr/>
        </p:nvGrpSpPr>
        <p:grpSpPr>
          <a:xfrm>
            <a:off x="414489" y="2199338"/>
            <a:ext cx="1741203" cy="1429055"/>
            <a:chOff x="377545" y="2772000"/>
            <a:chExt cx="1741203" cy="1429055"/>
          </a:xfrm>
        </p:grpSpPr>
        <p:grpSp>
          <p:nvGrpSpPr>
            <p:cNvPr id="26" name="Group 25">
              <a:extLst>
                <a:ext uri="{FF2B5EF4-FFF2-40B4-BE49-F238E27FC236}">
                  <a16:creationId xmlns:a16="http://schemas.microsoft.com/office/drawing/2014/main" id="{413888AD-3525-41F8-967C-9F630346F658}"/>
                </a:ext>
              </a:extLst>
            </p:cNvPr>
            <p:cNvGrpSpPr/>
            <p:nvPr/>
          </p:nvGrpSpPr>
          <p:grpSpPr>
            <a:xfrm>
              <a:off x="377545" y="3220578"/>
              <a:ext cx="1741203" cy="980477"/>
              <a:chOff x="1235549" y="1583542"/>
              <a:chExt cx="1741203" cy="980477"/>
            </a:xfrm>
          </p:grpSpPr>
          <p:pic>
            <p:nvPicPr>
              <p:cNvPr id="8" name="Picture 7" descr="A close up of a logo&#10;&#10;Description automatically generated">
                <a:extLst>
                  <a:ext uri="{FF2B5EF4-FFF2-40B4-BE49-F238E27FC236}">
                    <a16:creationId xmlns:a16="http://schemas.microsoft.com/office/drawing/2014/main" id="{6B3954F6-DB17-4AB6-9B40-EA52ED273B2A}"/>
                  </a:ext>
                </a:extLst>
              </p:cNvPr>
              <p:cNvPicPr>
                <a:picLocks noChangeAspect="1"/>
              </p:cNvPicPr>
              <p:nvPr/>
            </p:nvPicPr>
            <p:blipFill rotWithShape="1">
              <a:blip r:embed="rId2">
                <a:extLst>
                  <a:ext uri="{28A0092B-C50C-407E-A947-70E740481C1C}">
                    <a14:useLocalDpi xmlns:a14="http://schemas.microsoft.com/office/drawing/2010/main" val="0"/>
                  </a:ext>
                </a:extLst>
              </a:blip>
              <a:srcRect l="10091" t="2722" r="10318" b="16735"/>
              <a:stretch/>
            </p:blipFill>
            <p:spPr>
              <a:xfrm>
                <a:off x="2229694" y="1583542"/>
                <a:ext cx="747058" cy="756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9C067EF0-3E2E-4BA4-8095-701E174C1870}"/>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9403" t="-442" r="20748" b="15379"/>
              <a:stretch/>
            </p:blipFill>
            <p:spPr>
              <a:xfrm>
                <a:off x="1519291" y="1583542"/>
                <a:ext cx="531920" cy="756000"/>
              </a:xfrm>
              <a:prstGeom prst="rect">
                <a:avLst/>
              </a:prstGeom>
            </p:spPr>
          </p:pic>
          <p:sp>
            <p:nvSpPr>
              <p:cNvPr id="24" name="TextBox 23">
                <a:extLst>
                  <a:ext uri="{FF2B5EF4-FFF2-40B4-BE49-F238E27FC236}">
                    <a16:creationId xmlns:a16="http://schemas.microsoft.com/office/drawing/2014/main" id="{A83ACCC0-A87E-4FE7-A0DE-690CC5DACEBF}"/>
                  </a:ext>
                </a:extLst>
              </p:cNvPr>
              <p:cNvSpPr txBox="1"/>
              <p:nvPr/>
            </p:nvSpPr>
            <p:spPr>
              <a:xfrm>
                <a:off x="1952201" y="2357542"/>
                <a:ext cx="1024551" cy="206477"/>
              </a:xfrm>
              <a:prstGeom prst="rect">
                <a:avLst/>
              </a:prstGeom>
            </p:spPr>
            <p:txBody>
              <a:bodyPr wrap="square" lIns="18000" tIns="10800" rIns="18000" bIns="10800" rtlCol="0">
                <a:spAutoFit/>
              </a:bodyPr>
              <a:lstStyle/>
              <a:p>
                <a:pPr algn="ctr"/>
                <a:r>
                  <a:rPr lang="fr-BE" sz="1200" i="1"/>
                  <a:t>49%</a:t>
                </a:r>
              </a:p>
            </p:txBody>
          </p:sp>
          <p:sp>
            <p:nvSpPr>
              <p:cNvPr id="25" name="TextBox 24">
                <a:extLst>
                  <a:ext uri="{FF2B5EF4-FFF2-40B4-BE49-F238E27FC236}">
                    <a16:creationId xmlns:a16="http://schemas.microsoft.com/office/drawing/2014/main" id="{50070CEF-5E22-46CC-B845-50D47D19B765}"/>
                  </a:ext>
                </a:extLst>
              </p:cNvPr>
              <p:cNvSpPr txBox="1"/>
              <p:nvPr/>
            </p:nvSpPr>
            <p:spPr>
              <a:xfrm>
                <a:off x="1235549" y="2357542"/>
                <a:ext cx="1024551" cy="206477"/>
              </a:xfrm>
              <a:prstGeom prst="rect">
                <a:avLst/>
              </a:prstGeom>
            </p:spPr>
            <p:txBody>
              <a:bodyPr wrap="square" lIns="18000" tIns="10800" rIns="18000" bIns="10800" rtlCol="0">
                <a:spAutoFit/>
              </a:bodyPr>
              <a:lstStyle/>
              <a:p>
                <a:pPr algn="ctr"/>
                <a:r>
                  <a:rPr lang="fr-BE" sz="1200" i="1" dirty="0"/>
                  <a:t>51%</a:t>
                </a:r>
              </a:p>
            </p:txBody>
          </p:sp>
        </p:grpSp>
        <p:sp>
          <p:nvSpPr>
            <p:cNvPr id="47" name="TextBox 46">
              <a:extLst>
                <a:ext uri="{FF2B5EF4-FFF2-40B4-BE49-F238E27FC236}">
                  <a16:creationId xmlns:a16="http://schemas.microsoft.com/office/drawing/2014/main" id="{7AD21542-716F-4235-9CD5-D1B66C7E4748}"/>
                </a:ext>
              </a:extLst>
            </p:cNvPr>
            <p:cNvSpPr txBox="1"/>
            <p:nvPr/>
          </p:nvSpPr>
          <p:spPr>
            <a:xfrm>
              <a:off x="406219" y="2772000"/>
              <a:ext cx="1500098" cy="338554"/>
            </a:xfrm>
            <a:prstGeom prst="rect">
              <a:avLst/>
            </a:prstGeom>
          </p:spPr>
          <p:txBody>
            <a:bodyPr wrap="square" lIns="18000" rtlCol="0">
              <a:spAutoFit/>
            </a:bodyPr>
            <a:lstStyle/>
            <a:p>
              <a:r>
                <a:rPr lang="fr-BE" sz="1600" b="1" i="1" err="1"/>
                <a:t>Gender</a:t>
              </a:r>
              <a:endParaRPr lang="fr-BE" sz="1600" b="1" i="1"/>
            </a:p>
          </p:txBody>
        </p:sp>
      </p:grpSp>
      <p:grpSp>
        <p:nvGrpSpPr>
          <p:cNvPr id="53" name="Group 52">
            <a:extLst>
              <a:ext uri="{FF2B5EF4-FFF2-40B4-BE49-F238E27FC236}">
                <a16:creationId xmlns:a16="http://schemas.microsoft.com/office/drawing/2014/main" id="{F03018FC-D1E4-4FFA-A72D-3E25BA173F93}"/>
              </a:ext>
            </a:extLst>
          </p:cNvPr>
          <p:cNvGrpSpPr/>
          <p:nvPr/>
        </p:nvGrpSpPr>
        <p:grpSpPr>
          <a:xfrm>
            <a:off x="442800" y="4473419"/>
            <a:ext cx="3493361" cy="1429055"/>
            <a:chOff x="2566943" y="2772000"/>
            <a:chExt cx="3493361" cy="1429055"/>
          </a:xfrm>
        </p:grpSpPr>
        <p:grpSp>
          <p:nvGrpSpPr>
            <p:cNvPr id="23" name="Group 22">
              <a:extLst>
                <a:ext uri="{FF2B5EF4-FFF2-40B4-BE49-F238E27FC236}">
                  <a16:creationId xmlns:a16="http://schemas.microsoft.com/office/drawing/2014/main" id="{7C2256EC-563E-435F-BF13-29892D308095}"/>
                </a:ext>
              </a:extLst>
            </p:cNvPr>
            <p:cNvGrpSpPr/>
            <p:nvPr/>
          </p:nvGrpSpPr>
          <p:grpSpPr>
            <a:xfrm>
              <a:off x="2818553" y="3166578"/>
              <a:ext cx="3241751" cy="1034477"/>
              <a:chOff x="3312316" y="1656000"/>
              <a:chExt cx="3241751" cy="1034477"/>
            </a:xfrm>
          </p:grpSpPr>
          <p:grpSp>
            <p:nvGrpSpPr>
              <p:cNvPr id="19" name="Group 18">
                <a:extLst>
                  <a:ext uri="{FF2B5EF4-FFF2-40B4-BE49-F238E27FC236}">
                    <a16:creationId xmlns:a16="http://schemas.microsoft.com/office/drawing/2014/main" id="{0DCBD803-A872-4FBF-B294-1C59713DC1A4}"/>
                  </a:ext>
                </a:extLst>
              </p:cNvPr>
              <p:cNvGrpSpPr/>
              <p:nvPr/>
            </p:nvGrpSpPr>
            <p:grpSpPr>
              <a:xfrm>
                <a:off x="3312316" y="1656000"/>
                <a:ext cx="3241751" cy="828000"/>
                <a:chOff x="3312316" y="1656000"/>
                <a:chExt cx="3241751" cy="828000"/>
              </a:xfrm>
            </p:grpSpPr>
            <p:pic>
              <p:nvPicPr>
                <p:cNvPr id="13" name="Picture 12" descr="A close up of a map&#10;&#10;Description automatically generated">
                  <a:extLst>
                    <a:ext uri="{FF2B5EF4-FFF2-40B4-BE49-F238E27FC236}">
                      <a16:creationId xmlns:a16="http://schemas.microsoft.com/office/drawing/2014/main" id="{FBB96F22-E06D-4C48-B443-DBFD5DF7A7DA}"/>
                    </a:ext>
                  </a:extLst>
                </p:cNvPr>
                <p:cNvPicPr>
                  <a:picLocks noChangeAspect="1"/>
                </p:cNvPicPr>
                <p:nvPr/>
              </p:nvPicPr>
              <p:blipFill rotWithShape="1">
                <a:blip r:embed="rId5">
                  <a:clrChange>
                    <a:clrFrom>
                      <a:srgbClr val="FFFFFF"/>
                    </a:clrFrom>
                    <a:clrTo>
                      <a:srgbClr val="FFFFFF">
                        <a:alpha val="0"/>
                      </a:srgbClr>
                    </a:clrTo>
                  </a:clrChange>
                  <a:alphaModFix/>
                </a:blip>
                <a:srcRect l="21672" r="21581"/>
                <a:stretch/>
              </p:blipFill>
              <p:spPr>
                <a:xfrm>
                  <a:off x="3312316" y="1656000"/>
                  <a:ext cx="1024551" cy="828000"/>
                </a:xfrm>
                <a:prstGeom prst="rect">
                  <a:avLst/>
                </a:prstGeom>
                <a:solidFill>
                  <a:schemeClr val="bg1"/>
                </a:solidFill>
                <a:ln>
                  <a:noFill/>
                </a:ln>
              </p:spPr>
            </p:pic>
            <p:pic>
              <p:nvPicPr>
                <p:cNvPr id="16" name="Picture 15" descr="A close up of a map&#10;&#10;Description automatically generated">
                  <a:extLst>
                    <a:ext uri="{FF2B5EF4-FFF2-40B4-BE49-F238E27FC236}">
                      <a16:creationId xmlns:a16="http://schemas.microsoft.com/office/drawing/2014/main" id="{1470042B-E153-4481-BB94-81CEF02B0F05}"/>
                    </a:ext>
                  </a:extLst>
                </p:cNvPr>
                <p:cNvPicPr>
                  <a:picLocks noChangeAspect="1"/>
                </p:cNvPicPr>
                <p:nvPr/>
              </p:nvPicPr>
              <p:blipFill rotWithShape="1">
                <a:blip r:embed="rId6">
                  <a:extLst>
                    <a:ext uri="{28A0092B-C50C-407E-A947-70E740481C1C}">
                      <a14:useLocalDpi xmlns:a14="http://schemas.microsoft.com/office/drawing/2010/main" val="0"/>
                    </a:ext>
                  </a:extLst>
                </a:blip>
                <a:srcRect l="13760" r="14171"/>
                <a:stretch/>
              </p:blipFill>
              <p:spPr>
                <a:xfrm>
                  <a:off x="4422312" y="1656000"/>
                  <a:ext cx="1027571" cy="828000"/>
                </a:xfrm>
                <a:prstGeom prst="rect">
                  <a:avLst/>
                </a:prstGeom>
              </p:spPr>
            </p:pic>
            <p:pic>
              <p:nvPicPr>
                <p:cNvPr id="18" name="Picture 17" descr="A close up of a map&#10;&#10;Description automatically generated">
                  <a:extLst>
                    <a:ext uri="{FF2B5EF4-FFF2-40B4-BE49-F238E27FC236}">
                      <a16:creationId xmlns:a16="http://schemas.microsoft.com/office/drawing/2014/main" id="{F9095DC3-658D-4527-A9D4-8C9DB2608E9B}"/>
                    </a:ext>
                  </a:extLst>
                </p:cNvPr>
                <p:cNvPicPr>
                  <a:picLocks noChangeAspect="1"/>
                </p:cNvPicPr>
                <p:nvPr/>
              </p:nvPicPr>
              <p:blipFill rotWithShape="1">
                <a:blip r:embed="rId7">
                  <a:extLst>
                    <a:ext uri="{28A0092B-C50C-407E-A947-70E740481C1C}">
                      <a14:useLocalDpi xmlns:a14="http://schemas.microsoft.com/office/drawing/2010/main" val="0"/>
                    </a:ext>
                  </a:extLst>
                </a:blip>
                <a:srcRect l="14129" r="14129"/>
                <a:stretch/>
              </p:blipFill>
              <p:spPr>
                <a:xfrm>
                  <a:off x="5531180" y="1656000"/>
                  <a:ext cx="1022887" cy="828000"/>
                </a:xfrm>
                <a:prstGeom prst="rect">
                  <a:avLst/>
                </a:prstGeom>
              </p:spPr>
            </p:pic>
          </p:grpSp>
          <p:sp>
            <p:nvSpPr>
              <p:cNvPr id="20" name="TextBox 19">
                <a:extLst>
                  <a:ext uri="{FF2B5EF4-FFF2-40B4-BE49-F238E27FC236}">
                    <a16:creationId xmlns:a16="http://schemas.microsoft.com/office/drawing/2014/main" id="{4DC396D0-40AB-4924-B536-1D713FDB4C71}"/>
                  </a:ext>
                </a:extLst>
              </p:cNvPr>
              <p:cNvSpPr txBox="1"/>
              <p:nvPr/>
            </p:nvSpPr>
            <p:spPr>
              <a:xfrm>
                <a:off x="3318126" y="2484000"/>
                <a:ext cx="998591" cy="206477"/>
              </a:xfrm>
              <a:prstGeom prst="rect">
                <a:avLst/>
              </a:prstGeom>
            </p:spPr>
            <p:txBody>
              <a:bodyPr wrap="square" lIns="18000" tIns="10800" rIns="18000" bIns="10800" rtlCol="0">
                <a:spAutoFit/>
              </a:bodyPr>
              <a:lstStyle/>
              <a:p>
                <a:pPr algn="ctr"/>
                <a:r>
                  <a:rPr lang="fr-BE" sz="1200" i="1"/>
                  <a:t>59%</a:t>
                </a:r>
              </a:p>
            </p:txBody>
          </p:sp>
          <p:sp>
            <p:nvSpPr>
              <p:cNvPr id="21" name="TextBox 20">
                <a:extLst>
                  <a:ext uri="{FF2B5EF4-FFF2-40B4-BE49-F238E27FC236}">
                    <a16:creationId xmlns:a16="http://schemas.microsoft.com/office/drawing/2014/main" id="{D7653980-82BC-4295-8011-8AF72A1B5791}"/>
                  </a:ext>
                </a:extLst>
              </p:cNvPr>
              <p:cNvSpPr txBox="1"/>
              <p:nvPr/>
            </p:nvSpPr>
            <p:spPr>
              <a:xfrm>
                <a:off x="4579241" y="2484000"/>
                <a:ext cx="856983" cy="206477"/>
              </a:xfrm>
              <a:prstGeom prst="rect">
                <a:avLst/>
              </a:prstGeom>
            </p:spPr>
            <p:txBody>
              <a:bodyPr wrap="square" lIns="18000" tIns="10800" rIns="18000" bIns="10800" rtlCol="0">
                <a:spAutoFit/>
              </a:bodyPr>
              <a:lstStyle/>
              <a:p>
                <a:pPr algn="ctr"/>
                <a:r>
                  <a:rPr lang="fr-BE" sz="1200" i="1"/>
                  <a:t>10%</a:t>
                </a:r>
              </a:p>
            </p:txBody>
          </p:sp>
          <p:sp>
            <p:nvSpPr>
              <p:cNvPr id="22" name="TextBox 21">
                <a:extLst>
                  <a:ext uri="{FF2B5EF4-FFF2-40B4-BE49-F238E27FC236}">
                    <a16:creationId xmlns:a16="http://schemas.microsoft.com/office/drawing/2014/main" id="{0E0509BB-8EA0-4BE8-91C0-32031A45FA4F}"/>
                  </a:ext>
                </a:extLst>
              </p:cNvPr>
              <p:cNvSpPr txBox="1"/>
              <p:nvPr/>
            </p:nvSpPr>
            <p:spPr>
              <a:xfrm>
                <a:off x="5593154" y="2484000"/>
                <a:ext cx="960913" cy="206477"/>
              </a:xfrm>
              <a:prstGeom prst="rect">
                <a:avLst/>
              </a:prstGeom>
            </p:spPr>
            <p:txBody>
              <a:bodyPr wrap="square" lIns="18000" tIns="10800" rIns="18000" bIns="10800" rtlCol="0">
                <a:spAutoFit/>
              </a:bodyPr>
              <a:lstStyle/>
              <a:p>
                <a:pPr algn="ctr"/>
                <a:r>
                  <a:rPr lang="fr-BE" sz="1200" i="1"/>
                  <a:t>31%</a:t>
                </a:r>
              </a:p>
            </p:txBody>
          </p:sp>
        </p:grpSp>
        <p:sp>
          <p:nvSpPr>
            <p:cNvPr id="48" name="TextBox 47">
              <a:extLst>
                <a:ext uri="{FF2B5EF4-FFF2-40B4-BE49-F238E27FC236}">
                  <a16:creationId xmlns:a16="http://schemas.microsoft.com/office/drawing/2014/main" id="{89DB6DB6-42FC-405B-AB44-54C7B93E8A6A}"/>
                </a:ext>
              </a:extLst>
            </p:cNvPr>
            <p:cNvSpPr txBox="1"/>
            <p:nvPr/>
          </p:nvSpPr>
          <p:spPr>
            <a:xfrm>
              <a:off x="2566943" y="2772000"/>
              <a:ext cx="1500098" cy="338554"/>
            </a:xfrm>
            <a:prstGeom prst="rect">
              <a:avLst/>
            </a:prstGeom>
          </p:spPr>
          <p:txBody>
            <a:bodyPr wrap="square" lIns="18000" rtlCol="0">
              <a:spAutoFit/>
            </a:bodyPr>
            <a:lstStyle/>
            <a:p>
              <a:r>
                <a:rPr lang="fr-BE" sz="1600" b="1" i="1" err="1"/>
                <a:t>Region</a:t>
              </a:r>
              <a:endParaRPr lang="fr-BE" sz="1600" b="1" i="1"/>
            </a:p>
          </p:txBody>
        </p:sp>
      </p:grpSp>
      <p:grpSp>
        <p:nvGrpSpPr>
          <p:cNvPr id="54" name="Group 53">
            <a:extLst>
              <a:ext uri="{FF2B5EF4-FFF2-40B4-BE49-F238E27FC236}">
                <a16:creationId xmlns:a16="http://schemas.microsoft.com/office/drawing/2014/main" id="{6514AB82-1CFE-40D3-8039-D955524F1DD1}"/>
              </a:ext>
            </a:extLst>
          </p:cNvPr>
          <p:cNvGrpSpPr/>
          <p:nvPr/>
        </p:nvGrpSpPr>
        <p:grpSpPr>
          <a:xfrm>
            <a:off x="2758895" y="2199338"/>
            <a:ext cx="2005266" cy="1430477"/>
            <a:chOff x="6693599" y="2772000"/>
            <a:chExt cx="2005266" cy="1430477"/>
          </a:xfrm>
        </p:grpSpPr>
        <p:grpSp>
          <p:nvGrpSpPr>
            <p:cNvPr id="36" name="Group 35">
              <a:extLst>
                <a:ext uri="{FF2B5EF4-FFF2-40B4-BE49-F238E27FC236}">
                  <a16:creationId xmlns:a16="http://schemas.microsoft.com/office/drawing/2014/main" id="{45DB5870-01D9-436D-93AF-EF64EE971DD2}"/>
                </a:ext>
              </a:extLst>
            </p:cNvPr>
            <p:cNvGrpSpPr/>
            <p:nvPr/>
          </p:nvGrpSpPr>
          <p:grpSpPr>
            <a:xfrm>
              <a:off x="6883040" y="3172761"/>
              <a:ext cx="1815825" cy="1029716"/>
              <a:chOff x="7658253" y="3636000"/>
              <a:chExt cx="1815825" cy="1029716"/>
            </a:xfrm>
          </p:grpSpPr>
          <p:pic>
            <p:nvPicPr>
              <p:cNvPr id="31" name="Picture 30" descr="A close up of a logo&#10;&#10;Description automatically generated">
                <a:extLst>
                  <a:ext uri="{FF2B5EF4-FFF2-40B4-BE49-F238E27FC236}">
                    <a16:creationId xmlns:a16="http://schemas.microsoft.com/office/drawing/2014/main" id="{6B1F7515-07F7-4306-9A8B-10BE10C4E4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8253" y="3636000"/>
                <a:ext cx="828000" cy="828000"/>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8F9D4EDB-9B63-4E5B-ACA7-DC7A3A2D6F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078" y="3636000"/>
                <a:ext cx="828000" cy="828000"/>
              </a:xfrm>
              <a:prstGeom prst="rect">
                <a:avLst/>
              </a:prstGeom>
            </p:spPr>
          </p:pic>
          <p:sp>
            <p:nvSpPr>
              <p:cNvPr id="34" name="TextBox 33">
                <a:extLst>
                  <a:ext uri="{FF2B5EF4-FFF2-40B4-BE49-F238E27FC236}">
                    <a16:creationId xmlns:a16="http://schemas.microsoft.com/office/drawing/2014/main" id="{0E71FE96-27A6-45B3-B844-A61949F3775A}"/>
                  </a:ext>
                </a:extLst>
              </p:cNvPr>
              <p:cNvSpPr txBox="1"/>
              <p:nvPr/>
            </p:nvSpPr>
            <p:spPr>
              <a:xfrm>
                <a:off x="7658254" y="4459239"/>
                <a:ext cx="828000" cy="206477"/>
              </a:xfrm>
              <a:prstGeom prst="rect">
                <a:avLst/>
              </a:prstGeom>
            </p:spPr>
            <p:txBody>
              <a:bodyPr wrap="square" lIns="18000" tIns="10800" rIns="18000" bIns="10800" rtlCol="0">
                <a:spAutoFit/>
              </a:bodyPr>
              <a:lstStyle/>
              <a:p>
                <a:pPr algn="ctr"/>
                <a:r>
                  <a:rPr lang="fr-BE" sz="1200" i="1"/>
                  <a:t>58%</a:t>
                </a:r>
              </a:p>
            </p:txBody>
          </p:sp>
          <p:sp>
            <p:nvSpPr>
              <p:cNvPr id="35" name="TextBox 34">
                <a:extLst>
                  <a:ext uri="{FF2B5EF4-FFF2-40B4-BE49-F238E27FC236}">
                    <a16:creationId xmlns:a16="http://schemas.microsoft.com/office/drawing/2014/main" id="{E0A29CAD-AA17-4332-99DD-349A5F0AF829}"/>
                  </a:ext>
                </a:extLst>
              </p:cNvPr>
              <p:cNvSpPr txBox="1"/>
              <p:nvPr/>
            </p:nvSpPr>
            <p:spPr>
              <a:xfrm>
                <a:off x="8646078" y="4459239"/>
                <a:ext cx="828000" cy="206477"/>
              </a:xfrm>
              <a:prstGeom prst="rect">
                <a:avLst/>
              </a:prstGeom>
            </p:spPr>
            <p:txBody>
              <a:bodyPr wrap="square" lIns="18000" tIns="10800" rIns="18000" bIns="10800" rtlCol="0">
                <a:spAutoFit/>
              </a:bodyPr>
              <a:lstStyle/>
              <a:p>
                <a:pPr algn="ctr"/>
                <a:r>
                  <a:rPr lang="fr-BE" sz="1200" i="1"/>
                  <a:t>42%</a:t>
                </a:r>
              </a:p>
            </p:txBody>
          </p:sp>
        </p:grpSp>
        <p:sp>
          <p:nvSpPr>
            <p:cNvPr id="49" name="TextBox 48">
              <a:extLst>
                <a:ext uri="{FF2B5EF4-FFF2-40B4-BE49-F238E27FC236}">
                  <a16:creationId xmlns:a16="http://schemas.microsoft.com/office/drawing/2014/main" id="{D6F9CDA0-B706-4125-A2C8-A5A2CA6DB1DE}"/>
                </a:ext>
              </a:extLst>
            </p:cNvPr>
            <p:cNvSpPr txBox="1"/>
            <p:nvPr/>
          </p:nvSpPr>
          <p:spPr>
            <a:xfrm>
              <a:off x="6693599" y="2772000"/>
              <a:ext cx="1500098" cy="338554"/>
            </a:xfrm>
            <a:prstGeom prst="rect">
              <a:avLst/>
            </a:prstGeom>
          </p:spPr>
          <p:txBody>
            <a:bodyPr wrap="square" lIns="18000" rtlCol="0">
              <a:spAutoFit/>
            </a:bodyPr>
            <a:lstStyle/>
            <a:p>
              <a:r>
                <a:rPr lang="fr-BE" sz="1600" b="1" i="1" err="1"/>
                <a:t>Language</a:t>
              </a:r>
              <a:endParaRPr lang="fr-BE" sz="1600" b="1" i="1"/>
            </a:p>
          </p:txBody>
        </p:sp>
      </p:grpSp>
      <p:grpSp>
        <p:nvGrpSpPr>
          <p:cNvPr id="79" name="Group 78">
            <a:extLst>
              <a:ext uri="{FF2B5EF4-FFF2-40B4-BE49-F238E27FC236}">
                <a16:creationId xmlns:a16="http://schemas.microsoft.com/office/drawing/2014/main" id="{8EDB89F8-545C-4AEE-AF69-DCFF7544CA6D}"/>
              </a:ext>
            </a:extLst>
          </p:cNvPr>
          <p:cNvGrpSpPr/>
          <p:nvPr/>
        </p:nvGrpSpPr>
        <p:grpSpPr>
          <a:xfrm>
            <a:off x="7298542" y="2199338"/>
            <a:ext cx="4067899" cy="1752622"/>
            <a:chOff x="6153234" y="2319420"/>
            <a:chExt cx="4067899" cy="1752622"/>
          </a:xfrm>
        </p:grpSpPr>
        <p:sp>
          <p:nvSpPr>
            <p:cNvPr id="51" name="TextBox 50">
              <a:extLst>
                <a:ext uri="{FF2B5EF4-FFF2-40B4-BE49-F238E27FC236}">
                  <a16:creationId xmlns:a16="http://schemas.microsoft.com/office/drawing/2014/main" id="{BABE4EA5-8922-4B06-AA17-DE2DABCB4EC4}"/>
                </a:ext>
              </a:extLst>
            </p:cNvPr>
            <p:cNvSpPr txBox="1"/>
            <p:nvPr/>
          </p:nvSpPr>
          <p:spPr>
            <a:xfrm>
              <a:off x="6153234" y="2319420"/>
              <a:ext cx="1500098" cy="338554"/>
            </a:xfrm>
            <a:prstGeom prst="rect">
              <a:avLst/>
            </a:prstGeom>
          </p:spPr>
          <p:txBody>
            <a:bodyPr wrap="square" lIns="18000" rtlCol="0">
              <a:spAutoFit/>
            </a:bodyPr>
            <a:lstStyle/>
            <a:p>
              <a:r>
                <a:rPr lang="fr-BE" sz="1600" b="1" i="1"/>
                <a:t>Age</a:t>
              </a:r>
            </a:p>
          </p:txBody>
        </p:sp>
        <p:grpSp>
          <p:nvGrpSpPr>
            <p:cNvPr id="72" name="Group 71">
              <a:extLst>
                <a:ext uri="{FF2B5EF4-FFF2-40B4-BE49-F238E27FC236}">
                  <a16:creationId xmlns:a16="http://schemas.microsoft.com/office/drawing/2014/main" id="{C12CDA66-6435-40EE-8334-1FFF9E1A2C35}"/>
                </a:ext>
              </a:extLst>
            </p:cNvPr>
            <p:cNvGrpSpPr/>
            <p:nvPr/>
          </p:nvGrpSpPr>
          <p:grpSpPr>
            <a:xfrm>
              <a:off x="6343822" y="2818938"/>
              <a:ext cx="3877311" cy="1253104"/>
              <a:chOff x="459805" y="4778764"/>
              <a:chExt cx="3877311" cy="1253104"/>
            </a:xfrm>
          </p:grpSpPr>
          <p:grpSp>
            <p:nvGrpSpPr>
              <p:cNvPr id="66" name="Group 65">
                <a:extLst>
                  <a:ext uri="{FF2B5EF4-FFF2-40B4-BE49-F238E27FC236}">
                    <a16:creationId xmlns:a16="http://schemas.microsoft.com/office/drawing/2014/main" id="{6102BAB1-F3B6-4C0F-8108-730C7C341D3E}"/>
                  </a:ext>
                </a:extLst>
              </p:cNvPr>
              <p:cNvGrpSpPr/>
              <p:nvPr/>
            </p:nvGrpSpPr>
            <p:grpSpPr>
              <a:xfrm>
                <a:off x="468823" y="4778764"/>
                <a:ext cx="3868293" cy="720000"/>
                <a:chOff x="468823" y="4778764"/>
                <a:chExt cx="3868293" cy="720000"/>
              </a:xfrm>
            </p:grpSpPr>
            <p:pic>
              <p:nvPicPr>
                <p:cNvPr id="60" name="Picture 59">
                  <a:extLst>
                    <a:ext uri="{FF2B5EF4-FFF2-40B4-BE49-F238E27FC236}">
                      <a16:creationId xmlns:a16="http://schemas.microsoft.com/office/drawing/2014/main" id="{3C0C2889-AF68-4D63-96AA-51E81ADED1AC}"/>
                    </a:ext>
                  </a:extLst>
                </p:cNvPr>
                <p:cNvPicPr>
                  <a:picLocks noChangeAspect="1"/>
                </p:cNvPicPr>
                <p:nvPr/>
              </p:nvPicPr>
              <p:blipFill>
                <a:blip r:embed="rId10">
                  <a:grayscl/>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3664542" y="4778764"/>
                  <a:ext cx="672574" cy="720000"/>
                </a:xfrm>
                <a:prstGeom prst="rect">
                  <a:avLst/>
                </a:prstGeom>
              </p:spPr>
            </p:pic>
            <p:pic>
              <p:nvPicPr>
                <p:cNvPr id="61" name="Picture 60">
                  <a:extLst>
                    <a:ext uri="{FF2B5EF4-FFF2-40B4-BE49-F238E27FC236}">
                      <a16:creationId xmlns:a16="http://schemas.microsoft.com/office/drawing/2014/main" id="{B213E715-0039-44CA-AAAA-8A676F106315}"/>
                    </a:ext>
                  </a:extLst>
                </p:cNvPr>
                <p:cNvPicPr>
                  <a:picLocks noChangeAspect="1"/>
                </p:cNvPicPr>
                <p:nvPr/>
              </p:nvPicPr>
              <p:blipFill rotWithShape="1">
                <a:blip r:embed="rId12">
                  <a:grayscl/>
                </a:blip>
                <a:srcRect b="3572"/>
                <a:stretch/>
              </p:blipFill>
              <p:spPr>
                <a:xfrm>
                  <a:off x="468823" y="4778764"/>
                  <a:ext cx="759541" cy="720000"/>
                </a:xfrm>
                <a:prstGeom prst="rect">
                  <a:avLst/>
                </a:prstGeom>
              </p:spPr>
            </p:pic>
            <p:pic>
              <p:nvPicPr>
                <p:cNvPr id="62" name="Picture 61" descr="A close up of a logo&#10;&#10;Description generated with high confidence">
                  <a:extLst>
                    <a:ext uri="{FF2B5EF4-FFF2-40B4-BE49-F238E27FC236}">
                      <a16:creationId xmlns:a16="http://schemas.microsoft.com/office/drawing/2014/main" id="{1F54AF7D-D96C-46C2-A95B-191A6A71988D}"/>
                    </a:ext>
                  </a:extLst>
                </p:cNvPr>
                <p:cNvPicPr>
                  <a:picLocks noChangeAspect="1"/>
                </p:cNvPicPr>
                <p:nvPr/>
              </p:nvPicPr>
              <p:blipFill rotWithShape="1">
                <a:blip r:embed="rId13">
                  <a:grayscl/>
                </a:blip>
                <a:srcRect t="8340" b="10126"/>
                <a:stretch/>
              </p:blipFill>
              <p:spPr>
                <a:xfrm>
                  <a:off x="1242383" y="4778764"/>
                  <a:ext cx="719891" cy="720000"/>
                </a:xfrm>
                <a:prstGeom prst="rect">
                  <a:avLst/>
                </a:prstGeom>
              </p:spPr>
            </p:pic>
            <p:pic>
              <p:nvPicPr>
                <p:cNvPr id="63" name="Picture 62">
                  <a:extLst>
                    <a:ext uri="{FF2B5EF4-FFF2-40B4-BE49-F238E27FC236}">
                      <a16:creationId xmlns:a16="http://schemas.microsoft.com/office/drawing/2014/main" id="{7F89345A-984D-4B5D-9607-41A69CE1D27F}"/>
                    </a:ext>
                  </a:extLst>
                </p:cNvPr>
                <p:cNvPicPr>
                  <a:picLocks noChangeAspect="1"/>
                </p:cNvPicPr>
                <p:nvPr/>
              </p:nvPicPr>
              <p:blipFill rotWithShape="1">
                <a:blip r:embed="rId14">
                  <a:grayscl/>
                </a:blip>
                <a:srcRect t="10714"/>
                <a:stretch/>
              </p:blipFill>
              <p:spPr>
                <a:xfrm>
                  <a:off x="2007913" y="4778764"/>
                  <a:ext cx="688508" cy="720000"/>
                </a:xfrm>
                <a:prstGeom prst="rect">
                  <a:avLst/>
                </a:prstGeom>
              </p:spPr>
            </p:pic>
            <p:pic>
              <p:nvPicPr>
                <p:cNvPr id="65" name="Picture 64" descr="A close up of a logo&#10;&#10;Description automatically generated">
                  <a:extLst>
                    <a:ext uri="{FF2B5EF4-FFF2-40B4-BE49-F238E27FC236}">
                      <a16:creationId xmlns:a16="http://schemas.microsoft.com/office/drawing/2014/main" id="{9E10FCC9-B160-4E4E-9C2F-548DDA893FBF}"/>
                    </a:ext>
                  </a:extLst>
                </p:cNvPr>
                <p:cNvPicPr>
                  <a:picLocks noChangeAspect="1"/>
                </p:cNvPicPr>
                <p:nvPr/>
              </p:nvPicPr>
              <p:blipFill rotWithShape="1">
                <a:blip r:embed="rId15">
                  <a:grayscl/>
                  <a:extLst>
                    <a:ext uri="{28A0092B-C50C-407E-A947-70E740481C1C}">
                      <a14:useLocalDpi xmlns:a14="http://schemas.microsoft.com/office/drawing/2010/main" val="0"/>
                    </a:ext>
                  </a:extLst>
                </a:blip>
                <a:srcRect b="9178"/>
                <a:stretch/>
              </p:blipFill>
              <p:spPr>
                <a:xfrm>
                  <a:off x="2743599" y="4778764"/>
                  <a:ext cx="779247" cy="720000"/>
                </a:xfrm>
                <a:prstGeom prst="rect">
                  <a:avLst/>
                </a:prstGeom>
              </p:spPr>
            </p:pic>
          </p:grpSp>
          <p:sp>
            <p:nvSpPr>
              <p:cNvPr id="67" name="TextBox 66">
                <a:extLst>
                  <a:ext uri="{FF2B5EF4-FFF2-40B4-BE49-F238E27FC236}">
                    <a16:creationId xmlns:a16="http://schemas.microsoft.com/office/drawing/2014/main" id="{1F49E25E-8A49-4A6D-A964-AF04DC21DF5C}"/>
                  </a:ext>
                </a:extLst>
              </p:cNvPr>
              <p:cNvSpPr txBox="1"/>
              <p:nvPr/>
            </p:nvSpPr>
            <p:spPr>
              <a:xfrm>
                <a:off x="459805" y="5502226"/>
                <a:ext cx="714930" cy="344976"/>
              </a:xfrm>
              <a:prstGeom prst="rect">
                <a:avLst/>
              </a:prstGeom>
            </p:spPr>
            <p:txBody>
              <a:bodyPr wrap="square" lIns="18000" tIns="10800" rIns="18000" bIns="10800" rtlCol="0">
                <a:spAutoFit/>
              </a:bodyPr>
              <a:lstStyle/>
              <a:p>
                <a:pPr algn="ctr"/>
                <a:r>
                  <a:rPr lang="fr-BE" sz="1200" i="1"/>
                  <a:t>12%</a:t>
                </a:r>
              </a:p>
              <a:p>
                <a:pPr algn="ctr"/>
                <a:r>
                  <a:rPr lang="fr-BE" sz="900" i="1"/>
                  <a:t>18-24 </a:t>
                </a:r>
                <a:r>
                  <a:rPr lang="fr-BE" sz="900" i="1" err="1"/>
                  <a:t>y.o</a:t>
                </a:r>
                <a:r>
                  <a:rPr lang="fr-BE" sz="900" i="1"/>
                  <a:t>.</a:t>
                </a:r>
              </a:p>
            </p:txBody>
          </p:sp>
          <p:sp>
            <p:nvSpPr>
              <p:cNvPr id="68" name="TextBox 67">
                <a:extLst>
                  <a:ext uri="{FF2B5EF4-FFF2-40B4-BE49-F238E27FC236}">
                    <a16:creationId xmlns:a16="http://schemas.microsoft.com/office/drawing/2014/main" id="{5D601C51-1ADA-4961-AE84-15194DAC2317}"/>
                  </a:ext>
                </a:extLst>
              </p:cNvPr>
              <p:cNvSpPr txBox="1"/>
              <p:nvPr/>
            </p:nvSpPr>
            <p:spPr>
              <a:xfrm>
                <a:off x="1337187" y="5502226"/>
                <a:ext cx="576000" cy="344976"/>
              </a:xfrm>
              <a:prstGeom prst="rect">
                <a:avLst/>
              </a:prstGeom>
            </p:spPr>
            <p:txBody>
              <a:bodyPr wrap="square" lIns="18000" tIns="10800" rIns="18000" bIns="10800" rtlCol="0">
                <a:spAutoFit/>
              </a:bodyPr>
              <a:lstStyle/>
              <a:p>
                <a:pPr algn="ctr"/>
                <a:r>
                  <a:rPr lang="fr-BE" sz="1200" i="1"/>
                  <a:t>18%</a:t>
                </a:r>
              </a:p>
              <a:p>
                <a:pPr lvl="0" algn="ctr"/>
                <a:r>
                  <a:rPr lang="fr-BE" sz="900" i="1">
                    <a:solidFill>
                      <a:prstClr val="black"/>
                    </a:solidFill>
                  </a:rPr>
                  <a:t>25-34 </a:t>
                </a:r>
                <a:r>
                  <a:rPr lang="fr-BE" sz="900" i="1" err="1">
                    <a:solidFill>
                      <a:prstClr val="black"/>
                    </a:solidFill>
                  </a:rPr>
                  <a:t>y.o</a:t>
                </a:r>
                <a:r>
                  <a:rPr lang="fr-BE" sz="900" i="1">
                    <a:solidFill>
                      <a:prstClr val="black"/>
                    </a:solidFill>
                  </a:rPr>
                  <a:t>.</a:t>
                </a:r>
              </a:p>
            </p:txBody>
          </p:sp>
          <p:sp>
            <p:nvSpPr>
              <p:cNvPr id="69" name="TextBox 68">
                <a:extLst>
                  <a:ext uri="{FF2B5EF4-FFF2-40B4-BE49-F238E27FC236}">
                    <a16:creationId xmlns:a16="http://schemas.microsoft.com/office/drawing/2014/main" id="{2FABB1A5-3997-49D3-A90B-B5BCFA5B0541}"/>
                  </a:ext>
                </a:extLst>
              </p:cNvPr>
              <p:cNvSpPr txBox="1"/>
              <p:nvPr/>
            </p:nvSpPr>
            <p:spPr>
              <a:xfrm>
                <a:off x="2071013" y="5502226"/>
                <a:ext cx="576000" cy="344976"/>
              </a:xfrm>
              <a:prstGeom prst="rect">
                <a:avLst/>
              </a:prstGeom>
            </p:spPr>
            <p:txBody>
              <a:bodyPr wrap="square" lIns="18000" tIns="10800" rIns="18000" bIns="10800" rtlCol="0">
                <a:spAutoFit/>
              </a:bodyPr>
              <a:lstStyle/>
              <a:p>
                <a:pPr algn="ctr"/>
                <a:r>
                  <a:rPr lang="fr-BE" sz="1200" i="1"/>
                  <a:t>26%</a:t>
                </a:r>
              </a:p>
              <a:p>
                <a:pPr lvl="0" algn="ctr"/>
                <a:r>
                  <a:rPr lang="fr-BE" sz="900" i="1">
                    <a:solidFill>
                      <a:prstClr val="black"/>
                    </a:solidFill>
                  </a:rPr>
                  <a:t>35-49 </a:t>
                </a:r>
                <a:r>
                  <a:rPr lang="fr-BE" sz="900" i="1" err="1">
                    <a:solidFill>
                      <a:prstClr val="black"/>
                    </a:solidFill>
                  </a:rPr>
                  <a:t>y.o</a:t>
                </a:r>
                <a:r>
                  <a:rPr lang="fr-BE" sz="900" i="1">
                    <a:solidFill>
                      <a:prstClr val="black"/>
                    </a:solidFill>
                  </a:rPr>
                  <a:t>.</a:t>
                </a:r>
              </a:p>
            </p:txBody>
          </p:sp>
          <p:sp>
            <p:nvSpPr>
              <p:cNvPr id="70" name="TextBox 69">
                <a:extLst>
                  <a:ext uri="{FF2B5EF4-FFF2-40B4-BE49-F238E27FC236}">
                    <a16:creationId xmlns:a16="http://schemas.microsoft.com/office/drawing/2014/main" id="{D3CAEE0E-9670-472D-81E8-FDECB1169A9E}"/>
                  </a:ext>
                </a:extLst>
              </p:cNvPr>
              <p:cNvSpPr txBox="1"/>
              <p:nvPr/>
            </p:nvSpPr>
            <p:spPr>
              <a:xfrm>
                <a:off x="2864834" y="5502226"/>
                <a:ext cx="576000" cy="344976"/>
              </a:xfrm>
              <a:prstGeom prst="rect">
                <a:avLst/>
              </a:prstGeom>
            </p:spPr>
            <p:txBody>
              <a:bodyPr wrap="square" lIns="18000" tIns="10800" rIns="18000" bIns="10800" rtlCol="0">
                <a:spAutoFit/>
              </a:bodyPr>
              <a:lstStyle/>
              <a:p>
                <a:pPr algn="ctr"/>
                <a:r>
                  <a:rPr lang="fr-BE" sz="1200" i="1"/>
                  <a:t>25%</a:t>
                </a:r>
              </a:p>
              <a:p>
                <a:pPr lvl="0" algn="ctr"/>
                <a:r>
                  <a:rPr lang="fr-BE" sz="900" i="1">
                    <a:solidFill>
                      <a:prstClr val="black"/>
                    </a:solidFill>
                  </a:rPr>
                  <a:t>50-64 </a:t>
                </a:r>
                <a:r>
                  <a:rPr lang="fr-BE" sz="900" i="1" err="1">
                    <a:solidFill>
                      <a:prstClr val="black"/>
                    </a:solidFill>
                  </a:rPr>
                  <a:t>y.o</a:t>
                </a:r>
                <a:r>
                  <a:rPr lang="fr-BE" sz="900" i="1">
                    <a:solidFill>
                      <a:prstClr val="black"/>
                    </a:solidFill>
                  </a:rPr>
                  <a:t>.</a:t>
                </a:r>
              </a:p>
            </p:txBody>
          </p:sp>
          <p:sp>
            <p:nvSpPr>
              <p:cNvPr id="71" name="TextBox 70">
                <a:extLst>
                  <a:ext uri="{FF2B5EF4-FFF2-40B4-BE49-F238E27FC236}">
                    <a16:creationId xmlns:a16="http://schemas.microsoft.com/office/drawing/2014/main" id="{854246CA-75F8-471A-8F38-E8B88B655568}"/>
                  </a:ext>
                </a:extLst>
              </p:cNvPr>
              <p:cNvSpPr txBox="1"/>
              <p:nvPr/>
            </p:nvSpPr>
            <p:spPr>
              <a:xfrm>
                <a:off x="3712794" y="5502226"/>
                <a:ext cx="576000" cy="529642"/>
              </a:xfrm>
              <a:prstGeom prst="rect">
                <a:avLst/>
              </a:prstGeom>
            </p:spPr>
            <p:txBody>
              <a:bodyPr wrap="square" lIns="18000" tIns="10800" rIns="18000" bIns="10800" rtlCol="0">
                <a:spAutoFit/>
              </a:bodyPr>
              <a:lstStyle/>
              <a:p>
                <a:pPr algn="ctr"/>
                <a:r>
                  <a:rPr lang="fr-BE" sz="1200" i="1"/>
                  <a:t>19%</a:t>
                </a:r>
              </a:p>
              <a:p>
                <a:pPr lvl="0" algn="ctr"/>
                <a:r>
                  <a:rPr lang="fr-BE" sz="900" i="1">
                    <a:solidFill>
                      <a:prstClr val="black"/>
                    </a:solidFill>
                  </a:rPr>
                  <a:t>65+</a:t>
                </a:r>
              </a:p>
              <a:p>
                <a:pPr algn="ctr"/>
                <a:endParaRPr lang="fr-BE" sz="1200" i="1"/>
              </a:p>
            </p:txBody>
          </p:sp>
        </p:grpSp>
      </p:grpSp>
      <p:grpSp>
        <p:nvGrpSpPr>
          <p:cNvPr id="106" name="Group 105">
            <a:extLst>
              <a:ext uri="{FF2B5EF4-FFF2-40B4-BE49-F238E27FC236}">
                <a16:creationId xmlns:a16="http://schemas.microsoft.com/office/drawing/2014/main" id="{5B2594A0-7EC3-4C59-9A6E-BB4B54E913FC}"/>
              </a:ext>
            </a:extLst>
          </p:cNvPr>
          <p:cNvGrpSpPr/>
          <p:nvPr/>
        </p:nvGrpSpPr>
        <p:grpSpPr>
          <a:xfrm>
            <a:off x="5403600" y="4456889"/>
            <a:ext cx="6271160" cy="1768930"/>
            <a:chOff x="5403600" y="4207512"/>
            <a:chExt cx="6271160" cy="1768930"/>
          </a:xfrm>
        </p:grpSpPr>
        <p:sp>
          <p:nvSpPr>
            <p:cNvPr id="73" name="TextBox 72">
              <a:extLst>
                <a:ext uri="{FF2B5EF4-FFF2-40B4-BE49-F238E27FC236}">
                  <a16:creationId xmlns:a16="http://schemas.microsoft.com/office/drawing/2014/main" id="{DFE945EF-1621-4C27-94EF-9CC93932F344}"/>
                </a:ext>
              </a:extLst>
            </p:cNvPr>
            <p:cNvSpPr txBox="1"/>
            <p:nvPr/>
          </p:nvSpPr>
          <p:spPr>
            <a:xfrm>
              <a:off x="5403600" y="4207512"/>
              <a:ext cx="2331709" cy="338554"/>
            </a:xfrm>
            <a:prstGeom prst="rect">
              <a:avLst/>
            </a:prstGeom>
          </p:spPr>
          <p:txBody>
            <a:bodyPr wrap="square" lIns="18000" rtlCol="0">
              <a:spAutoFit/>
            </a:bodyPr>
            <a:lstStyle/>
            <a:p>
              <a:r>
                <a:rPr lang="fr-BE" sz="1600" b="1" i="1"/>
                <a:t>Professional situation</a:t>
              </a:r>
            </a:p>
          </p:txBody>
        </p:sp>
        <p:grpSp>
          <p:nvGrpSpPr>
            <p:cNvPr id="105" name="Group 104">
              <a:extLst>
                <a:ext uri="{FF2B5EF4-FFF2-40B4-BE49-F238E27FC236}">
                  <a16:creationId xmlns:a16="http://schemas.microsoft.com/office/drawing/2014/main" id="{3081F075-E7E8-4808-959D-C7D2F41D3AB1}"/>
                </a:ext>
              </a:extLst>
            </p:cNvPr>
            <p:cNvGrpSpPr/>
            <p:nvPr/>
          </p:nvGrpSpPr>
          <p:grpSpPr>
            <a:xfrm>
              <a:off x="5666353" y="4669200"/>
              <a:ext cx="6008407" cy="1307242"/>
              <a:chOff x="5573993" y="4669200"/>
              <a:chExt cx="6008407" cy="1307242"/>
            </a:xfrm>
          </p:grpSpPr>
          <p:pic>
            <p:nvPicPr>
              <p:cNvPr id="42" name="Picture 41" descr="A close up of a logo&#10;&#10;Description automatically generated">
                <a:extLst>
                  <a:ext uri="{FF2B5EF4-FFF2-40B4-BE49-F238E27FC236}">
                    <a16:creationId xmlns:a16="http://schemas.microsoft.com/office/drawing/2014/main" id="{DCB86FCF-C4A0-471C-A04B-A8886BFB97C1}"/>
                  </a:ext>
                </a:extLst>
              </p:cNvPr>
              <p:cNvPicPr>
                <a:picLocks noChangeAspect="1"/>
              </p:cNvPicPr>
              <p:nvPr/>
            </p:nvPicPr>
            <p:blipFill rotWithShape="1">
              <a:blip r:embed="rId16">
                <a:extLst>
                  <a:ext uri="{28A0092B-C50C-407E-A947-70E740481C1C}">
                    <a14:useLocalDpi xmlns:a14="http://schemas.microsoft.com/office/drawing/2010/main" val="0"/>
                  </a:ext>
                </a:extLst>
              </a:blip>
              <a:srcRect l="25623" t="269" r="25353" b="14479"/>
              <a:stretch/>
            </p:blipFill>
            <p:spPr>
              <a:xfrm>
                <a:off x="6730701" y="4670718"/>
                <a:ext cx="414028" cy="720000"/>
              </a:xfrm>
              <a:prstGeom prst="rect">
                <a:avLst/>
              </a:prstGeom>
            </p:spPr>
          </p:pic>
          <p:pic>
            <p:nvPicPr>
              <p:cNvPr id="82" name="Picture 81">
                <a:extLst>
                  <a:ext uri="{FF2B5EF4-FFF2-40B4-BE49-F238E27FC236}">
                    <a16:creationId xmlns:a16="http://schemas.microsoft.com/office/drawing/2014/main" id="{674C9476-0F7E-4CC9-803E-8B7033FC9118}"/>
                  </a:ext>
                </a:extLst>
              </p:cNvPr>
              <p:cNvPicPr>
                <a:picLocks noChangeAspect="1"/>
              </p:cNvPicPr>
              <p:nvPr/>
            </p:nvPicPr>
            <p:blipFill rotWithShape="1">
              <a:blip r:embed="rId17">
                <a:extLst>
                  <a:ext uri="{28A0092B-C50C-407E-A947-70E740481C1C}">
                    <a14:useLocalDpi xmlns:a14="http://schemas.microsoft.com/office/drawing/2010/main" val="0"/>
                  </a:ext>
                </a:extLst>
              </a:blip>
              <a:srcRect l="23504" t="17569" r="24258" b="32654"/>
              <a:stretch/>
            </p:blipFill>
            <p:spPr>
              <a:xfrm>
                <a:off x="8721181" y="4669200"/>
                <a:ext cx="755589" cy="720000"/>
              </a:xfrm>
              <a:prstGeom prst="rect">
                <a:avLst/>
              </a:prstGeom>
            </p:spPr>
          </p:pic>
          <p:pic>
            <p:nvPicPr>
              <p:cNvPr id="84" name="Picture 83" descr="A close up of a logo&#10;&#10;Description automatically generated">
                <a:extLst>
                  <a:ext uri="{FF2B5EF4-FFF2-40B4-BE49-F238E27FC236}">
                    <a16:creationId xmlns:a16="http://schemas.microsoft.com/office/drawing/2014/main" id="{EFE036F2-EE7E-4297-8E24-686877C9CA0E}"/>
                  </a:ext>
                </a:extLst>
              </p:cNvPr>
              <p:cNvPicPr>
                <a:picLocks noChangeAspect="1"/>
              </p:cNvPicPr>
              <p:nvPr/>
            </p:nvPicPr>
            <p:blipFill rotWithShape="1">
              <a:blip r:embed="rId18">
                <a:extLst>
                  <a:ext uri="{28A0092B-C50C-407E-A947-70E740481C1C}">
                    <a14:useLocalDpi xmlns:a14="http://schemas.microsoft.com/office/drawing/2010/main" val="0"/>
                  </a:ext>
                </a:extLst>
              </a:blip>
              <a:srcRect l="10037" t="12930" r="9454" b="22155"/>
              <a:stretch/>
            </p:blipFill>
            <p:spPr>
              <a:xfrm>
                <a:off x="7537207" y="4680701"/>
                <a:ext cx="803637" cy="648000"/>
              </a:xfrm>
              <a:prstGeom prst="rect">
                <a:avLst/>
              </a:prstGeom>
            </p:spPr>
          </p:pic>
          <p:pic>
            <p:nvPicPr>
              <p:cNvPr id="88" name="Picture 87" descr="A close up of a logo&#10;&#10;Description automatically generated">
                <a:extLst>
                  <a:ext uri="{FF2B5EF4-FFF2-40B4-BE49-F238E27FC236}">
                    <a16:creationId xmlns:a16="http://schemas.microsoft.com/office/drawing/2014/main" id="{FA796B02-0A99-4244-820A-DD15ACDF79F6}"/>
                  </a:ext>
                </a:extLst>
              </p:cNvPr>
              <p:cNvPicPr>
                <a:picLocks noChangeAspect="1"/>
              </p:cNvPicPr>
              <p:nvPr/>
            </p:nvPicPr>
            <p:blipFill rotWithShape="1">
              <a:blip r:embed="rId19">
                <a:extLst>
                  <a:ext uri="{28A0092B-C50C-407E-A947-70E740481C1C}">
                    <a14:useLocalDpi xmlns:a14="http://schemas.microsoft.com/office/drawing/2010/main" val="0"/>
                  </a:ext>
                </a:extLst>
              </a:blip>
              <a:srcRect l="7112" t="6465" r="7112" b="20623"/>
              <a:stretch/>
            </p:blipFill>
            <p:spPr>
              <a:xfrm>
                <a:off x="9749820" y="4680000"/>
                <a:ext cx="762327" cy="648000"/>
              </a:xfrm>
              <a:prstGeom prst="rect">
                <a:avLst/>
              </a:prstGeom>
            </p:spPr>
          </p:pic>
          <p:pic>
            <p:nvPicPr>
              <p:cNvPr id="90" name="Picture 89" descr="A close up of a logo&#10;&#10;Description automatically generated">
                <a:extLst>
                  <a:ext uri="{FF2B5EF4-FFF2-40B4-BE49-F238E27FC236}">
                    <a16:creationId xmlns:a16="http://schemas.microsoft.com/office/drawing/2014/main" id="{9F1492DD-50E5-4E40-8097-A76C3A79C092}"/>
                  </a:ext>
                </a:extLst>
              </p:cNvPr>
              <p:cNvPicPr>
                <a:picLocks noChangeAspect="1"/>
              </p:cNvPicPr>
              <p:nvPr/>
            </p:nvPicPr>
            <p:blipFill rotWithShape="1">
              <a:blip r:embed="rId20">
                <a:extLst>
                  <a:ext uri="{28A0092B-C50C-407E-A947-70E740481C1C}">
                    <a14:useLocalDpi xmlns:a14="http://schemas.microsoft.com/office/drawing/2010/main" val="0"/>
                  </a:ext>
                </a:extLst>
              </a:blip>
              <a:srcRect l="6739" t="2694" r="7112" b="17569"/>
              <a:stretch/>
            </p:blipFill>
            <p:spPr>
              <a:xfrm>
                <a:off x="10804503" y="4680000"/>
                <a:ext cx="777897" cy="720000"/>
              </a:xfrm>
              <a:prstGeom prst="rect">
                <a:avLst/>
              </a:prstGeom>
            </p:spPr>
          </p:pic>
          <p:pic>
            <p:nvPicPr>
              <p:cNvPr id="96" name="Picture 95" descr="A close up of a logo&#10;&#10;Description automatically generated">
                <a:extLst>
                  <a:ext uri="{FF2B5EF4-FFF2-40B4-BE49-F238E27FC236}">
                    <a16:creationId xmlns:a16="http://schemas.microsoft.com/office/drawing/2014/main" id="{DBD2754A-A0CF-4471-9128-5EEF735A6F8E}"/>
                  </a:ext>
                </a:extLst>
              </p:cNvPr>
              <p:cNvPicPr>
                <a:picLocks noChangeAspect="1"/>
              </p:cNvPicPr>
              <p:nvPr/>
            </p:nvPicPr>
            <p:blipFill rotWithShape="1">
              <a:blip r:embed="rId21">
                <a:extLst>
                  <a:ext uri="{28A0092B-C50C-407E-A947-70E740481C1C}">
                    <a14:useLocalDpi xmlns:a14="http://schemas.microsoft.com/office/drawing/2010/main" val="0"/>
                  </a:ext>
                </a:extLst>
              </a:blip>
              <a:srcRect l="17806" t="8889" r="16892" b="25926"/>
              <a:stretch/>
            </p:blipFill>
            <p:spPr>
              <a:xfrm>
                <a:off x="5733236" y="4670718"/>
                <a:ext cx="649157" cy="648000"/>
              </a:xfrm>
              <a:prstGeom prst="rect">
                <a:avLst/>
              </a:prstGeom>
            </p:spPr>
          </p:pic>
          <p:grpSp>
            <p:nvGrpSpPr>
              <p:cNvPr id="104" name="Group 103">
                <a:extLst>
                  <a:ext uri="{FF2B5EF4-FFF2-40B4-BE49-F238E27FC236}">
                    <a16:creationId xmlns:a16="http://schemas.microsoft.com/office/drawing/2014/main" id="{067CFBA8-87B7-4774-AE7D-F06F191617EF}"/>
                  </a:ext>
                </a:extLst>
              </p:cNvPr>
              <p:cNvGrpSpPr/>
              <p:nvPr/>
            </p:nvGrpSpPr>
            <p:grpSpPr>
              <a:xfrm>
                <a:off x="5573993" y="5446800"/>
                <a:ext cx="5767906" cy="529642"/>
                <a:chOff x="5573993" y="5446800"/>
                <a:chExt cx="5767906" cy="529642"/>
              </a:xfrm>
            </p:grpSpPr>
            <p:grpSp>
              <p:nvGrpSpPr>
                <p:cNvPr id="102" name="Group 101">
                  <a:extLst>
                    <a:ext uri="{FF2B5EF4-FFF2-40B4-BE49-F238E27FC236}">
                      <a16:creationId xmlns:a16="http://schemas.microsoft.com/office/drawing/2014/main" id="{11FAFBB7-6342-4BA2-BE8B-4281F42A80EF}"/>
                    </a:ext>
                  </a:extLst>
                </p:cNvPr>
                <p:cNvGrpSpPr/>
                <p:nvPr/>
              </p:nvGrpSpPr>
              <p:grpSpPr>
                <a:xfrm>
                  <a:off x="5573993" y="5446800"/>
                  <a:ext cx="4840121" cy="529642"/>
                  <a:chOff x="5573993" y="5446800"/>
                  <a:chExt cx="4840121" cy="529642"/>
                </a:xfrm>
              </p:grpSpPr>
              <p:sp>
                <p:nvSpPr>
                  <p:cNvPr id="97" name="TextBox 96">
                    <a:extLst>
                      <a:ext uri="{FF2B5EF4-FFF2-40B4-BE49-F238E27FC236}">
                        <a16:creationId xmlns:a16="http://schemas.microsoft.com/office/drawing/2014/main" id="{8032D792-6933-4D48-92F6-4FF12B1DD2F3}"/>
                      </a:ext>
                    </a:extLst>
                  </p:cNvPr>
                  <p:cNvSpPr txBox="1"/>
                  <p:nvPr/>
                </p:nvSpPr>
                <p:spPr>
                  <a:xfrm>
                    <a:off x="5573993" y="5446800"/>
                    <a:ext cx="856983" cy="344976"/>
                  </a:xfrm>
                  <a:prstGeom prst="rect">
                    <a:avLst/>
                  </a:prstGeom>
                </p:spPr>
                <p:txBody>
                  <a:bodyPr wrap="square" lIns="18000" tIns="10800" rIns="18000" bIns="10800" rtlCol="0">
                    <a:spAutoFit/>
                  </a:bodyPr>
                  <a:lstStyle/>
                  <a:p>
                    <a:pPr algn="ctr"/>
                    <a:r>
                      <a:rPr lang="fr-BE" sz="1200" i="1"/>
                      <a:t>1%</a:t>
                    </a:r>
                  </a:p>
                  <a:p>
                    <a:pPr algn="ctr"/>
                    <a:r>
                      <a:rPr lang="fr-BE" sz="900" i="1"/>
                      <a:t>self-</a:t>
                    </a:r>
                    <a:r>
                      <a:rPr lang="fr-BE" sz="900" i="1" err="1"/>
                      <a:t>employed</a:t>
                    </a:r>
                    <a:r>
                      <a:rPr lang="fr-BE" sz="900" i="1"/>
                      <a:t>.</a:t>
                    </a:r>
                  </a:p>
                </p:txBody>
              </p:sp>
              <p:sp>
                <p:nvSpPr>
                  <p:cNvPr id="98" name="TextBox 97">
                    <a:extLst>
                      <a:ext uri="{FF2B5EF4-FFF2-40B4-BE49-F238E27FC236}">
                        <a16:creationId xmlns:a16="http://schemas.microsoft.com/office/drawing/2014/main" id="{37A991F2-535F-4EAE-A42A-4CCF8B5BC790}"/>
                      </a:ext>
                    </a:extLst>
                  </p:cNvPr>
                  <p:cNvSpPr txBox="1"/>
                  <p:nvPr/>
                </p:nvSpPr>
                <p:spPr>
                  <a:xfrm>
                    <a:off x="6615699" y="5446800"/>
                    <a:ext cx="711610" cy="483476"/>
                  </a:xfrm>
                  <a:prstGeom prst="rect">
                    <a:avLst/>
                  </a:prstGeom>
                </p:spPr>
                <p:txBody>
                  <a:bodyPr wrap="square" lIns="18000" tIns="10800" rIns="18000" bIns="10800" rtlCol="0">
                    <a:spAutoFit/>
                  </a:bodyPr>
                  <a:lstStyle/>
                  <a:p>
                    <a:pPr algn="ctr"/>
                    <a:r>
                      <a:rPr lang="fr-BE" sz="1200" i="1"/>
                      <a:t>8%</a:t>
                    </a:r>
                  </a:p>
                  <a:p>
                    <a:pPr lvl="0" algn="ctr"/>
                    <a:r>
                      <a:rPr lang="fr-BE" sz="900" i="1" err="1">
                        <a:solidFill>
                          <a:prstClr val="black"/>
                        </a:solidFill>
                      </a:rPr>
                      <a:t>liberal</a:t>
                    </a:r>
                    <a:r>
                      <a:rPr lang="fr-BE" sz="900" i="1">
                        <a:solidFill>
                          <a:prstClr val="black"/>
                        </a:solidFill>
                      </a:rPr>
                      <a:t> prof. &amp; management</a:t>
                    </a:r>
                  </a:p>
                </p:txBody>
              </p:sp>
              <p:sp>
                <p:nvSpPr>
                  <p:cNvPr id="99" name="TextBox 98">
                    <a:extLst>
                      <a:ext uri="{FF2B5EF4-FFF2-40B4-BE49-F238E27FC236}">
                        <a16:creationId xmlns:a16="http://schemas.microsoft.com/office/drawing/2014/main" id="{77D87FEA-C1E1-4473-BC64-7907FF447FF9}"/>
                      </a:ext>
                    </a:extLst>
                  </p:cNvPr>
                  <p:cNvSpPr txBox="1"/>
                  <p:nvPr/>
                </p:nvSpPr>
                <p:spPr>
                  <a:xfrm>
                    <a:off x="7614444" y="5446800"/>
                    <a:ext cx="576000" cy="344976"/>
                  </a:xfrm>
                  <a:prstGeom prst="rect">
                    <a:avLst/>
                  </a:prstGeom>
                </p:spPr>
                <p:txBody>
                  <a:bodyPr wrap="square" lIns="18000" tIns="10800" rIns="18000" bIns="10800" rtlCol="0">
                    <a:spAutoFit/>
                  </a:bodyPr>
                  <a:lstStyle/>
                  <a:p>
                    <a:pPr algn="ctr"/>
                    <a:r>
                      <a:rPr lang="fr-BE" sz="1200" i="1"/>
                      <a:t>32%</a:t>
                    </a:r>
                  </a:p>
                  <a:p>
                    <a:pPr lvl="0" algn="ctr"/>
                    <a:r>
                      <a:rPr lang="fr-BE" sz="900" i="1" err="1">
                        <a:solidFill>
                          <a:prstClr val="black"/>
                        </a:solidFill>
                      </a:rPr>
                      <a:t>employee</a:t>
                    </a:r>
                    <a:endParaRPr lang="fr-BE" sz="900" i="1">
                      <a:solidFill>
                        <a:prstClr val="black"/>
                      </a:solidFill>
                    </a:endParaRPr>
                  </a:p>
                </p:txBody>
              </p:sp>
              <p:sp>
                <p:nvSpPr>
                  <p:cNvPr id="100" name="TextBox 99">
                    <a:extLst>
                      <a:ext uri="{FF2B5EF4-FFF2-40B4-BE49-F238E27FC236}">
                        <a16:creationId xmlns:a16="http://schemas.microsoft.com/office/drawing/2014/main" id="{44572A62-C163-4DE6-A7BF-948992E580A6}"/>
                      </a:ext>
                    </a:extLst>
                  </p:cNvPr>
                  <p:cNvSpPr txBox="1"/>
                  <p:nvPr/>
                </p:nvSpPr>
                <p:spPr>
                  <a:xfrm>
                    <a:off x="8703826" y="5446800"/>
                    <a:ext cx="576000" cy="344976"/>
                  </a:xfrm>
                  <a:prstGeom prst="rect">
                    <a:avLst/>
                  </a:prstGeom>
                </p:spPr>
                <p:txBody>
                  <a:bodyPr wrap="square" lIns="18000" tIns="10800" rIns="18000" bIns="10800" rtlCol="0">
                    <a:spAutoFit/>
                  </a:bodyPr>
                  <a:lstStyle/>
                  <a:p>
                    <a:pPr algn="ctr"/>
                    <a:r>
                      <a:rPr lang="fr-BE" sz="1200" i="1"/>
                      <a:t>11%</a:t>
                    </a:r>
                  </a:p>
                  <a:p>
                    <a:pPr lvl="0" algn="ctr"/>
                    <a:r>
                      <a:rPr lang="fr-BE" sz="900" i="1" err="1">
                        <a:solidFill>
                          <a:prstClr val="black"/>
                        </a:solidFill>
                      </a:rPr>
                      <a:t>worker</a:t>
                    </a:r>
                    <a:endParaRPr lang="fr-BE" sz="900" i="1">
                      <a:solidFill>
                        <a:prstClr val="black"/>
                      </a:solidFill>
                    </a:endParaRPr>
                  </a:p>
                </p:txBody>
              </p:sp>
              <p:sp>
                <p:nvSpPr>
                  <p:cNvPr id="101" name="TextBox 100">
                    <a:extLst>
                      <a:ext uri="{FF2B5EF4-FFF2-40B4-BE49-F238E27FC236}">
                        <a16:creationId xmlns:a16="http://schemas.microsoft.com/office/drawing/2014/main" id="{326244F8-2ADD-4720-BE35-CBF74D105364}"/>
                      </a:ext>
                    </a:extLst>
                  </p:cNvPr>
                  <p:cNvSpPr txBox="1"/>
                  <p:nvPr/>
                </p:nvSpPr>
                <p:spPr>
                  <a:xfrm>
                    <a:off x="9838114" y="5446800"/>
                    <a:ext cx="576000" cy="529642"/>
                  </a:xfrm>
                  <a:prstGeom prst="rect">
                    <a:avLst/>
                  </a:prstGeom>
                </p:spPr>
                <p:txBody>
                  <a:bodyPr wrap="square" lIns="18000" tIns="10800" rIns="18000" bIns="10800" rtlCol="0">
                    <a:spAutoFit/>
                  </a:bodyPr>
                  <a:lstStyle/>
                  <a:p>
                    <a:pPr algn="ctr"/>
                    <a:r>
                      <a:rPr lang="fr-BE" sz="1200" i="1"/>
                      <a:t>8%</a:t>
                    </a:r>
                  </a:p>
                  <a:p>
                    <a:pPr lvl="0" algn="ctr"/>
                    <a:r>
                      <a:rPr lang="fr-BE" sz="900" i="1" err="1">
                        <a:solidFill>
                          <a:prstClr val="black"/>
                        </a:solidFill>
                      </a:rPr>
                      <a:t>student</a:t>
                    </a:r>
                    <a:endParaRPr lang="fr-BE" sz="900" i="1">
                      <a:solidFill>
                        <a:prstClr val="black"/>
                      </a:solidFill>
                    </a:endParaRPr>
                  </a:p>
                  <a:p>
                    <a:pPr algn="ctr"/>
                    <a:endParaRPr lang="fr-BE" sz="1200" i="1"/>
                  </a:p>
                </p:txBody>
              </p:sp>
            </p:grpSp>
            <p:sp>
              <p:nvSpPr>
                <p:cNvPr id="103" name="TextBox 102">
                  <a:extLst>
                    <a:ext uri="{FF2B5EF4-FFF2-40B4-BE49-F238E27FC236}">
                      <a16:creationId xmlns:a16="http://schemas.microsoft.com/office/drawing/2014/main" id="{1D350334-61D6-4F42-805A-2B2B82AA6B38}"/>
                    </a:ext>
                  </a:extLst>
                </p:cNvPr>
                <p:cNvSpPr txBox="1"/>
                <p:nvPr/>
              </p:nvSpPr>
              <p:spPr>
                <a:xfrm>
                  <a:off x="10765899" y="5446800"/>
                  <a:ext cx="576000" cy="529642"/>
                </a:xfrm>
                <a:prstGeom prst="rect">
                  <a:avLst/>
                </a:prstGeom>
              </p:spPr>
              <p:txBody>
                <a:bodyPr wrap="square" lIns="18000" tIns="10800" rIns="18000" bIns="10800" rtlCol="0">
                  <a:spAutoFit/>
                </a:bodyPr>
                <a:lstStyle/>
                <a:p>
                  <a:pPr algn="ctr"/>
                  <a:r>
                    <a:rPr lang="fr-BE" sz="1200" i="1"/>
                    <a:t>22%</a:t>
                  </a:r>
                </a:p>
                <a:p>
                  <a:pPr lvl="0" algn="ctr"/>
                  <a:r>
                    <a:rPr lang="fr-BE" sz="900" i="1" err="1">
                      <a:solidFill>
                        <a:prstClr val="black"/>
                      </a:solidFill>
                    </a:rPr>
                    <a:t>retired</a:t>
                  </a:r>
                  <a:endParaRPr lang="fr-BE" sz="900" i="1">
                    <a:solidFill>
                      <a:prstClr val="black"/>
                    </a:solidFill>
                  </a:endParaRPr>
                </a:p>
                <a:p>
                  <a:pPr algn="ctr"/>
                  <a:endParaRPr lang="fr-BE" sz="1200" i="1"/>
                </a:p>
              </p:txBody>
            </p:sp>
          </p:grpSp>
        </p:grpSp>
      </p:grpSp>
      <p:sp>
        <p:nvSpPr>
          <p:cNvPr id="122" name="Title 121">
            <a:extLst>
              <a:ext uri="{FF2B5EF4-FFF2-40B4-BE49-F238E27FC236}">
                <a16:creationId xmlns:a16="http://schemas.microsoft.com/office/drawing/2014/main" id="{54ACC4A7-1ECB-4C9A-BA04-02A0E0966E4C}"/>
              </a:ext>
            </a:extLst>
          </p:cNvPr>
          <p:cNvSpPr>
            <a:spLocks noGrp="1"/>
          </p:cNvSpPr>
          <p:nvPr>
            <p:ph type="title"/>
          </p:nvPr>
        </p:nvSpPr>
        <p:spPr>
          <a:xfrm>
            <a:off x="1961334" y="253970"/>
            <a:ext cx="6055503" cy="438299"/>
          </a:xfrm>
        </p:spPr>
        <p:txBody>
          <a:bodyPr/>
          <a:lstStyle/>
          <a:p>
            <a:pPr algn="l"/>
            <a:r>
              <a:rPr lang="fr-BE">
                <a:latin typeface="+mj-lt"/>
              </a:rPr>
              <a:t>METHODOLOGY &amp; SAMPLING</a:t>
            </a:r>
          </a:p>
        </p:txBody>
      </p:sp>
      <p:grpSp>
        <p:nvGrpSpPr>
          <p:cNvPr id="5" name="Group 4">
            <a:extLst>
              <a:ext uri="{FF2B5EF4-FFF2-40B4-BE49-F238E27FC236}">
                <a16:creationId xmlns:a16="http://schemas.microsoft.com/office/drawing/2014/main" id="{FFB017FA-2936-42E2-86E8-2EEFC54389D0}"/>
              </a:ext>
            </a:extLst>
          </p:cNvPr>
          <p:cNvGrpSpPr/>
          <p:nvPr/>
        </p:nvGrpSpPr>
        <p:grpSpPr>
          <a:xfrm>
            <a:off x="5402438" y="2198318"/>
            <a:ext cx="1280542" cy="1430477"/>
            <a:chOff x="5402438" y="2198318"/>
            <a:chExt cx="1280542" cy="1430477"/>
          </a:xfrm>
        </p:grpSpPr>
        <p:grpSp>
          <p:nvGrpSpPr>
            <p:cNvPr id="80" name="Group 79">
              <a:extLst>
                <a:ext uri="{FF2B5EF4-FFF2-40B4-BE49-F238E27FC236}">
                  <a16:creationId xmlns:a16="http://schemas.microsoft.com/office/drawing/2014/main" id="{7578B670-9D62-4F27-9B2B-4453F6B1BD1D}"/>
                </a:ext>
              </a:extLst>
            </p:cNvPr>
            <p:cNvGrpSpPr/>
            <p:nvPr/>
          </p:nvGrpSpPr>
          <p:grpSpPr>
            <a:xfrm>
              <a:off x="5402438" y="2198318"/>
              <a:ext cx="1280542" cy="1430477"/>
              <a:chOff x="5402438" y="2318400"/>
              <a:chExt cx="1280542" cy="1430477"/>
            </a:xfrm>
          </p:grpSpPr>
          <p:sp>
            <p:nvSpPr>
              <p:cNvPr id="43" name="TextBox 42">
                <a:extLst>
                  <a:ext uri="{FF2B5EF4-FFF2-40B4-BE49-F238E27FC236}">
                    <a16:creationId xmlns:a16="http://schemas.microsoft.com/office/drawing/2014/main" id="{1D9F5045-6279-4B2F-8A79-D3E0A009AB4D}"/>
                  </a:ext>
                </a:extLst>
              </p:cNvPr>
              <p:cNvSpPr txBox="1"/>
              <p:nvPr/>
            </p:nvSpPr>
            <p:spPr>
              <a:xfrm>
                <a:off x="5684731" y="3542400"/>
                <a:ext cx="855679" cy="206477"/>
              </a:xfrm>
              <a:prstGeom prst="rect">
                <a:avLst/>
              </a:prstGeom>
            </p:spPr>
            <p:txBody>
              <a:bodyPr wrap="square" lIns="18000" tIns="10800" rIns="18000" bIns="10800" rtlCol="0">
                <a:spAutoFit/>
              </a:bodyPr>
              <a:lstStyle/>
              <a:p>
                <a:pPr algn="ctr"/>
                <a:r>
                  <a:rPr lang="fr-BE" sz="1200" i="1"/>
                  <a:t>52%</a:t>
                </a:r>
              </a:p>
            </p:txBody>
          </p:sp>
          <p:sp>
            <p:nvSpPr>
              <p:cNvPr id="50" name="TextBox 49">
                <a:extLst>
                  <a:ext uri="{FF2B5EF4-FFF2-40B4-BE49-F238E27FC236}">
                    <a16:creationId xmlns:a16="http://schemas.microsoft.com/office/drawing/2014/main" id="{2F74B1E9-39D0-4679-9DB0-BD3F8122AB17}"/>
                  </a:ext>
                </a:extLst>
              </p:cNvPr>
              <p:cNvSpPr txBox="1"/>
              <p:nvPr/>
            </p:nvSpPr>
            <p:spPr>
              <a:xfrm>
                <a:off x="5402438" y="2318400"/>
                <a:ext cx="1280542" cy="338554"/>
              </a:xfrm>
              <a:prstGeom prst="rect">
                <a:avLst/>
              </a:prstGeom>
            </p:spPr>
            <p:txBody>
              <a:bodyPr wrap="square" lIns="18000" rtlCol="0">
                <a:spAutoFit/>
              </a:bodyPr>
              <a:lstStyle/>
              <a:p>
                <a:r>
                  <a:rPr lang="fr-BE" sz="1600" b="1" i="1"/>
                  <a:t>Prof. active</a:t>
                </a:r>
              </a:p>
            </p:txBody>
          </p:sp>
        </p:grpSp>
        <p:pic>
          <p:nvPicPr>
            <p:cNvPr id="4" name="Picture 3" descr="A close up of a logo&#10;&#10;Description automatically generated">
              <a:extLst>
                <a:ext uri="{FF2B5EF4-FFF2-40B4-BE49-F238E27FC236}">
                  <a16:creationId xmlns:a16="http://schemas.microsoft.com/office/drawing/2014/main" id="{2E0ED383-1FF0-482A-8945-080AD3EFB8AD}"/>
                </a:ext>
              </a:extLst>
            </p:cNvPr>
            <p:cNvPicPr>
              <a:picLocks noChangeAspect="1"/>
            </p:cNvPicPr>
            <p:nvPr/>
          </p:nvPicPr>
          <p:blipFill rotWithShape="1">
            <a:blip r:embed="rId22">
              <a:extLst>
                <a:ext uri="{28A0092B-C50C-407E-A947-70E740481C1C}">
                  <a14:useLocalDpi xmlns:a14="http://schemas.microsoft.com/office/drawing/2010/main" val="0"/>
                </a:ext>
              </a:extLst>
            </a:blip>
            <a:srcRect l="32847" t="29017" r="33153" b="42816"/>
            <a:stretch/>
          </p:blipFill>
          <p:spPr>
            <a:xfrm>
              <a:off x="5726404" y="2698856"/>
              <a:ext cx="869086" cy="720000"/>
            </a:xfrm>
            <a:prstGeom prst="rect">
              <a:avLst/>
            </a:prstGeom>
          </p:spPr>
        </p:pic>
      </p:grpSp>
      <p:grpSp>
        <p:nvGrpSpPr>
          <p:cNvPr id="9" name="Group 8">
            <a:extLst>
              <a:ext uri="{FF2B5EF4-FFF2-40B4-BE49-F238E27FC236}">
                <a16:creationId xmlns:a16="http://schemas.microsoft.com/office/drawing/2014/main" id="{F5F761D6-EEA3-4555-A6E4-33A53FA4AF6E}"/>
              </a:ext>
            </a:extLst>
          </p:cNvPr>
          <p:cNvGrpSpPr/>
          <p:nvPr/>
        </p:nvGrpSpPr>
        <p:grpSpPr>
          <a:xfrm>
            <a:off x="8050342" y="-39600"/>
            <a:ext cx="3993319" cy="1264793"/>
            <a:chOff x="8050342" y="-39600"/>
            <a:chExt cx="3993319" cy="1264793"/>
          </a:xfrm>
        </p:grpSpPr>
        <p:grpSp>
          <p:nvGrpSpPr>
            <p:cNvPr id="125" name="Group 124">
              <a:extLst>
                <a:ext uri="{FF2B5EF4-FFF2-40B4-BE49-F238E27FC236}">
                  <a16:creationId xmlns:a16="http://schemas.microsoft.com/office/drawing/2014/main" id="{78BC0CE2-E720-414B-84AE-EC30C9C10E8D}"/>
                </a:ext>
              </a:extLst>
            </p:cNvPr>
            <p:cNvGrpSpPr/>
            <p:nvPr/>
          </p:nvGrpSpPr>
          <p:grpSpPr>
            <a:xfrm>
              <a:off x="8050342" y="-38095"/>
              <a:ext cx="3092911" cy="1263288"/>
              <a:chOff x="507055" y="1442621"/>
              <a:chExt cx="3092911" cy="1263288"/>
            </a:xfrm>
          </p:grpSpPr>
          <p:pic>
            <p:nvPicPr>
              <p:cNvPr id="2050" name="Picture 2" descr="Terms and Condition">
                <a:extLst>
                  <a:ext uri="{FF2B5EF4-FFF2-40B4-BE49-F238E27FC236}">
                    <a16:creationId xmlns:a16="http://schemas.microsoft.com/office/drawing/2014/main" id="{0070DB99-875D-469A-A35C-1B1154A3AE8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18540" b="15908"/>
              <a:stretch/>
            </p:blipFill>
            <p:spPr bwMode="auto">
              <a:xfrm>
                <a:off x="522417" y="2297393"/>
                <a:ext cx="1354195" cy="396000"/>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E3988A65-7FC2-4C3B-B0FE-A528B8E355B1}"/>
                  </a:ext>
                </a:extLst>
              </p:cNvPr>
              <p:cNvSpPr txBox="1"/>
              <p:nvPr/>
            </p:nvSpPr>
            <p:spPr>
              <a:xfrm>
                <a:off x="2534327" y="2336577"/>
                <a:ext cx="1065639" cy="369332"/>
              </a:xfrm>
              <a:prstGeom prst="rect">
                <a:avLst/>
              </a:prstGeom>
            </p:spPr>
            <p:txBody>
              <a:bodyPr wrap="square" lIns="18000" rtlCol="0">
                <a:spAutoFit/>
              </a:bodyPr>
              <a:lstStyle/>
              <a:p>
                <a:r>
                  <a:rPr lang="fr-BE" sz="900" i="1" err="1"/>
                  <a:t>Fri</a:t>
                </a:r>
                <a:r>
                  <a:rPr lang="fr-BE" sz="900" i="1"/>
                  <a:t> April 10th –</a:t>
                </a:r>
              </a:p>
              <a:p>
                <a:r>
                  <a:rPr lang="fr-BE" sz="900" i="1" err="1"/>
                  <a:t>Wed</a:t>
                </a:r>
                <a:r>
                  <a:rPr lang="fr-BE" sz="900" i="1"/>
                  <a:t> April 15th  </a:t>
                </a:r>
              </a:p>
            </p:txBody>
          </p:sp>
          <p:pic>
            <p:nvPicPr>
              <p:cNvPr id="109" name="Picture 108" descr="A close up of a logo&#10;&#10;Description automatically generated">
                <a:extLst>
                  <a:ext uri="{FF2B5EF4-FFF2-40B4-BE49-F238E27FC236}">
                    <a16:creationId xmlns:a16="http://schemas.microsoft.com/office/drawing/2014/main" id="{0A9B1651-BB1E-4A85-9EA6-34ACB0E0965A}"/>
                  </a:ext>
                </a:extLst>
              </p:cNvPr>
              <p:cNvPicPr>
                <a:picLocks noChangeAspect="1"/>
              </p:cNvPicPr>
              <p:nvPr/>
            </p:nvPicPr>
            <p:blipFill rotWithShape="1">
              <a:blip r:embed="rId24">
                <a:extLst>
                  <a:ext uri="{28A0092B-C50C-407E-A947-70E740481C1C}">
                    <a14:useLocalDpi xmlns:a14="http://schemas.microsoft.com/office/drawing/2010/main" val="0"/>
                  </a:ext>
                </a:extLst>
              </a:blip>
              <a:srcRect l="8085" t="8755" r="7833" b="23232"/>
              <a:stretch/>
            </p:blipFill>
            <p:spPr>
              <a:xfrm>
                <a:off x="2046971" y="2314658"/>
                <a:ext cx="445055" cy="360000"/>
              </a:xfrm>
              <a:prstGeom prst="rect">
                <a:avLst/>
              </a:prstGeom>
            </p:spPr>
          </p:pic>
          <p:sp>
            <p:nvSpPr>
              <p:cNvPr id="111" name="TextBox 110">
                <a:extLst>
                  <a:ext uri="{FF2B5EF4-FFF2-40B4-BE49-F238E27FC236}">
                    <a16:creationId xmlns:a16="http://schemas.microsoft.com/office/drawing/2014/main" id="{F4442914-C11B-4996-844F-D416988AADD6}"/>
                  </a:ext>
                </a:extLst>
              </p:cNvPr>
              <p:cNvSpPr txBox="1"/>
              <p:nvPr/>
            </p:nvSpPr>
            <p:spPr>
              <a:xfrm>
                <a:off x="508035" y="2084221"/>
                <a:ext cx="1065639" cy="261610"/>
              </a:xfrm>
              <a:prstGeom prst="rect">
                <a:avLst/>
              </a:prstGeom>
            </p:spPr>
            <p:txBody>
              <a:bodyPr wrap="square" lIns="18000" rtlCol="0">
                <a:spAutoFit/>
              </a:bodyPr>
              <a:lstStyle/>
              <a:p>
                <a:r>
                  <a:rPr lang="fr-BE" sz="1050"/>
                  <a:t>panel provider</a:t>
                </a:r>
              </a:p>
            </p:txBody>
          </p:sp>
          <p:grpSp>
            <p:nvGrpSpPr>
              <p:cNvPr id="123" name="Group 122">
                <a:extLst>
                  <a:ext uri="{FF2B5EF4-FFF2-40B4-BE49-F238E27FC236}">
                    <a16:creationId xmlns:a16="http://schemas.microsoft.com/office/drawing/2014/main" id="{6524DB9E-F258-48B8-BA29-B9EF81565950}"/>
                  </a:ext>
                </a:extLst>
              </p:cNvPr>
              <p:cNvGrpSpPr/>
              <p:nvPr/>
            </p:nvGrpSpPr>
            <p:grpSpPr>
              <a:xfrm>
                <a:off x="2005885" y="1696385"/>
                <a:ext cx="1082680" cy="396000"/>
                <a:chOff x="1802684" y="1696385"/>
                <a:chExt cx="1082680" cy="396000"/>
              </a:xfrm>
            </p:grpSpPr>
            <p:pic>
              <p:nvPicPr>
                <p:cNvPr id="113" name="Picture 112" descr="A close up of a logo&#10;&#10;Description automatically generated">
                  <a:extLst>
                    <a:ext uri="{FF2B5EF4-FFF2-40B4-BE49-F238E27FC236}">
                      <a16:creationId xmlns:a16="http://schemas.microsoft.com/office/drawing/2014/main" id="{8A17F705-6AB9-49F4-8BF1-7F1452C6B9AC}"/>
                    </a:ext>
                  </a:extLst>
                </p:cNvPr>
                <p:cNvPicPr>
                  <a:picLocks noChangeAspect="1"/>
                </p:cNvPicPr>
                <p:nvPr/>
              </p:nvPicPr>
              <p:blipFill rotWithShape="1">
                <a:blip r:embed="rId25">
                  <a:extLst>
                    <a:ext uri="{28A0092B-C50C-407E-A947-70E740481C1C}">
                      <a14:useLocalDpi xmlns:a14="http://schemas.microsoft.com/office/drawing/2010/main" val="0"/>
                    </a:ext>
                  </a:extLst>
                </a:blip>
                <a:srcRect t="7737" b="22693"/>
                <a:stretch/>
              </p:blipFill>
              <p:spPr>
                <a:xfrm>
                  <a:off x="1802684" y="1696385"/>
                  <a:ext cx="569212" cy="396000"/>
                </a:xfrm>
                <a:prstGeom prst="rect">
                  <a:avLst/>
                </a:prstGeom>
              </p:spPr>
            </p:pic>
            <p:sp>
              <p:nvSpPr>
                <p:cNvPr id="115" name="TextBox 114">
                  <a:extLst>
                    <a:ext uri="{FF2B5EF4-FFF2-40B4-BE49-F238E27FC236}">
                      <a16:creationId xmlns:a16="http://schemas.microsoft.com/office/drawing/2014/main" id="{464B265B-E001-4C01-8B71-45593E6CC9A7}"/>
                    </a:ext>
                  </a:extLst>
                </p:cNvPr>
                <p:cNvSpPr txBox="1"/>
                <p:nvPr/>
              </p:nvSpPr>
              <p:spPr>
                <a:xfrm>
                  <a:off x="2330637" y="1734686"/>
                  <a:ext cx="554727" cy="261610"/>
                </a:xfrm>
                <a:prstGeom prst="rect">
                  <a:avLst/>
                </a:prstGeom>
              </p:spPr>
              <p:txBody>
                <a:bodyPr wrap="square" lIns="18000" rtlCol="0">
                  <a:spAutoFit/>
                </a:bodyPr>
                <a:lstStyle/>
                <a:p>
                  <a:r>
                    <a:rPr lang="fr-BE" sz="1100" i="1"/>
                    <a:t>CASI</a:t>
                  </a:r>
                </a:p>
              </p:txBody>
            </p:sp>
          </p:grpSp>
          <p:sp>
            <p:nvSpPr>
              <p:cNvPr id="116" name="TextBox 115">
                <a:extLst>
                  <a:ext uri="{FF2B5EF4-FFF2-40B4-BE49-F238E27FC236}">
                    <a16:creationId xmlns:a16="http://schemas.microsoft.com/office/drawing/2014/main" id="{6CACF526-4171-497C-AE20-3CA87C689C11}"/>
                  </a:ext>
                </a:extLst>
              </p:cNvPr>
              <p:cNvSpPr txBox="1"/>
              <p:nvPr/>
            </p:nvSpPr>
            <p:spPr>
              <a:xfrm>
                <a:off x="2015134" y="1442621"/>
                <a:ext cx="950285" cy="253916"/>
              </a:xfrm>
              <a:prstGeom prst="rect">
                <a:avLst/>
              </a:prstGeom>
            </p:spPr>
            <p:txBody>
              <a:bodyPr wrap="square" lIns="18000" rtlCol="0">
                <a:spAutoFit/>
              </a:bodyPr>
              <a:lstStyle/>
              <a:p>
                <a:r>
                  <a:rPr lang="fr-BE" sz="1050" err="1"/>
                  <a:t>methodology</a:t>
                </a:r>
                <a:endParaRPr lang="fr-BE" sz="1050"/>
              </a:p>
            </p:txBody>
          </p:sp>
          <p:sp>
            <p:nvSpPr>
              <p:cNvPr id="117" name="TextBox 116">
                <a:extLst>
                  <a:ext uri="{FF2B5EF4-FFF2-40B4-BE49-F238E27FC236}">
                    <a16:creationId xmlns:a16="http://schemas.microsoft.com/office/drawing/2014/main" id="{620A4646-F792-44CA-B24E-A8FE1B0CF5D7}"/>
                  </a:ext>
                </a:extLst>
              </p:cNvPr>
              <p:cNvSpPr txBox="1"/>
              <p:nvPr/>
            </p:nvSpPr>
            <p:spPr>
              <a:xfrm>
                <a:off x="507055" y="1442621"/>
                <a:ext cx="950285" cy="253916"/>
              </a:xfrm>
              <a:prstGeom prst="rect">
                <a:avLst/>
              </a:prstGeom>
            </p:spPr>
            <p:txBody>
              <a:bodyPr wrap="square" lIns="18000" rtlCol="0">
                <a:spAutoFit/>
              </a:bodyPr>
              <a:lstStyle/>
              <a:p>
                <a:pPr algn="ctr"/>
                <a:r>
                  <a:rPr lang="fr-BE" sz="1050"/>
                  <a:t>questionnaire</a:t>
                </a:r>
              </a:p>
            </p:txBody>
          </p:sp>
          <p:grpSp>
            <p:nvGrpSpPr>
              <p:cNvPr id="124" name="Group 123">
                <a:extLst>
                  <a:ext uri="{FF2B5EF4-FFF2-40B4-BE49-F238E27FC236}">
                    <a16:creationId xmlns:a16="http://schemas.microsoft.com/office/drawing/2014/main" id="{04CECB63-16EF-47F7-876A-DB052DA4766A}"/>
                  </a:ext>
                </a:extLst>
              </p:cNvPr>
              <p:cNvGrpSpPr/>
              <p:nvPr/>
            </p:nvGrpSpPr>
            <p:grpSpPr>
              <a:xfrm>
                <a:off x="714460" y="1696007"/>
                <a:ext cx="1137217" cy="360000"/>
                <a:chOff x="714460" y="1696007"/>
                <a:chExt cx="1137217" cy="360000"/>
              </a:xfrm>
            </p:grpSpPr>
            <p:grpSp>
              <p:nvGrpSpPr>
                <p:cNvPr id="120" name="Group 119">
                  <a:extLst>
                    <a:ext uri="{FF2B5EF4-FFF2-40B4-BE49-F238E27FC236}">
                      <a16:creationId xmlns:a16="http://schemas.microsoft.com/office/drawing/2014/main" id="{1114D126-5D99-4FBA-9787-660DCB571AAC}"/>
                    </a:ext>
                  </a:extLst>
                </p:cNvPr>
                <p:cNvGrpSpPr/>
                <p:nvPr/>
              </p:nvGrpSpPr>
              <p:grpSpPr>
                <a:xfrm>
                  <a:off x="1030699" y="1696007"/>
                  <a:ext cx="820978" cy="360000"/>
                  <a:chOff x="1030699" y="1945386"/>
                  <a:chExt cx="820978" cy="360000"/>
                </a:xfrm>
              </p:grpSpPr>
              <p:pic>
                <p:nvPicPr>
                  <p:cNvPr id="118" name="Picture 117" descr="A close up of a sign&#10;&#10;Description automatically generated">
                    <a:extLst>
                      <a:ext uri="{FF2B5EF4-FFF2-40B4-BE49-F238E27FC236}">
                        <a16:creationId xmlns:a16="http://schemas.microsoft.com/office/drawing/2014/main" id="{93AC49B0-FDB5-4990-8DE0-AB6BE8F2B3C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30699" y="1945386"/>
                    <a:ext cx="627217" cy="360000"/>
                  </a:xfrm>
                  <a:prstGeom prst="rect">
                    <a:avLst/>
                  </a:prstGeom>
                </p:spPr>
              </p:pic>
              <p:pic>
                <p:nvPicPr>
                  <p:cNvPr id="119" name="Picture 118" descr="A picture containing drawing, table&#10;&#10;Description automatically generated">
                    <a:extLst>
                      <a:ext uri="{FF2B5EF4-FFF2-40B4-BE49-F238E27FC236}">
                        <a16:creationId xmlns:a16="http://schemas.microsoft.com/office/drawing/2014/main" id="{81B1FCC4-B2D1-44DA-8341-A18A8CC5A34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20600043">
                    <a:off x="1685623" y="2125386"/>
                    <a:ext cx="166054" cy="144000"/>
                  </a:xfrm>
                  <a:prstGeom prst="rect">
                    <a:avLst/>
                  </a:prstGeom>
                </p:spPr>
              </p:pic>
            </p:grpSp>
            <p:pic>
              <p:nvPicPr>
                <p:cNvPr id="2052" name="Picture 4" descr="h/commerce (@havas_commerce) | Twitter">
                  <a:extLst>
                    <a:ext uri="{FF2B5EF4-FFF2-40B4-BE49-F238E27FC236}">
                      <a16:creationId xmlns:a16="http://schemas.microsoft.com/office/drawing/2014/main" id="{DE974ED8-4477-429A-90E5-84DD670A7C9C}"/>
                    </a:ext>
                  </a:extLst>
                </p:cNvPr>
                <p:cNvPicPr>
                  <a:picLocks noChangeAspect="1" noChangeArrowheads="1"/>
                </p:cNvPicPr>
                <p:nvPr/>
              </p:nvPicPr>
              <p:blipFill rotWithShape="1">
                <a:blip r:embed="rId28">
                  <a:clrChange>
                    <a:clrFrom>
                      <a:srgbClr val="FFFFFF"/>
                    </a:clrFrom>
                    <a:clrTo>
                      <a:srgbClr val="FFFFFF">
                        <a:alpha val="0"/>
                      </a:srgbClr>
                    </a:clrTo>
                  </a:clrChange>
                  <a:extLst>
                    <a:ext uri="{BEBA8EAE-BF5A-486C-A8C5-ECC9F3942E4B}">
                      <a14:imgProps xmlns:a14="http://schemas.microsoft.com/office/drawing/2010/main">
                        <a14:imgLayer r:embed="rId29">
                          <a14:imgEffect>
                            <a14:saturation sat="33000"/>
                          </a14:imgEffect>
                        </a14:imgLayer>
                      </a14:imgProps>
                    </a:ext>
                    <a:ext uri="{28A0092B-C50C-407E-A947-70E740481C1C}">
                      <a14:useLocalDpi xmlns:a14="http://schemas.microsoft.com/office/drawing/2010/main" val="0"/>
                    </a:ext>
                  </a:extLst>
                </a:blip>
                <a:srcRect l="23192" t="11276" r="14203" b="8457"/>
                <a:stretch/>
              </p:blipFill>
              <p:spPr bwMode="auto">
                <a:xfrm>
                  <a:off x="714460" y="1696007"/>
                  <a:ext cx="280785"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126" name="TextBox 125">
                <a:extLst>
                  <a:ext uri="{FF2B5EF4-FFF2-40B4-BE49-F238E27FC236}">
                    <a16:creationId xmlns:a16="http://schemas.microsoft.com/office/drawing/2014/main" id="{7F2F964C-AB64-4ECF-9F82-AC615F317A7E}"/>
                  </a:ext>
                </a:extLst>
              </p:cNvPr>
              <p:cNvSpPr txBox="1"/>
              <p:nvPr/>
            </p:nvSpPr>
            <p:spPr>
              <a:xfrm>
                <a:off x="2016912" y="2085516"/>
                <a:ext cx="1065639" cy="261610"/>
              </a:xfrm>
              <a:prstGeom prst="rect">
                <a:avLst/>
              </a:prstGeom>
            </p:spPr>
            <p:txBody>
              <a:bodyPr wrap="square" lIns="18000" rtlCol="0">
                <a:spAutoFit/>
              </a:bodyPr>
              <a:lstStyle/>
              <a:p>
                <a:r>
                  <a:rPr lang="fr-BE" sz="1050" err="1"/>
                  <a:t>field</a:t>
                </a:r>
                <a:endParaRPr lang="fr-BE" sz="1050"/>
              </a:p>
            </p:txBody>
          </p:sp>
        </p:grpSp>
        <p:pic>
          <p:nvPicPr>
            <p:cNvPr id="2051" name="Picture 2050" descr="A close up of a logo&#10;&#10;Description automatically generated">
              <a:extLst>
                <a:ext uri="{FF2B5EF4-FFF2-40B4-BE49-F238E27FC236}">
                  <a16:creationId xmlns:a16="http://schemas.microsoft.com/office/drawing/2014/main" id="{81EBCBDD-64AD-4A59-B763-500F9E82C618}"/>
                </a:ext>
              </a:extLst>
            </p:cNvPr>
            <p:cNvPicPr>
              <a:picLocks noChangeAspect="1"/>
            </p:cNvPicPr>
            <p:nvPr/>
          </p:nvPicPr>
          <p:blipFill rotWithShape="1">
            <a:blip r:embed="rId30">
              <a:extLst>
                <a:ext uri="{28A0092B-C50C-407E-A947-70E740481C1C}">
                  <a14:useLocalDpi xmlns:a14="http://schemas.microsoft.com/office/drawing/2010/main" val="0"/>
                </a:ext>
              </a:extLst>
            </a:blip>
            <a:srcRect l="40020" t="959" r="34271" b="15825"/>
            <a:stretch/>
          </p:blipFill>
          <p:spPr>
            <a:xfrm>
              <a:off x="11008112" y="216000"/>
              <a:ext cx="122341" cy="396000"/>
            </a:xfrm>
            <a:prstGeom prst="rect">
              <a:avLst/>
            </a:prstGeom>
          </p:spPr>
        </p:pic>
        <p:sp>
          <p:nvSpPr>
            <p:cNvPr id="134" name="TextBox 133">
              <a:extLst>
                <a:ext uri="{FF2B5EF4-FFF2-40B4-BE49-F238E27FC236}">
                  <a16:creationId xmlns:a16="http://schemas.microsoft.com/office/drawing/2014/main" id="{B62F74F2-B42D-4907-967B-592CB6107AF2}"/>
                </a:ext>
              </a:extLst>
            </p:cNvPr>
            <p:cNvSpPr txBox="1"/>
            <p:nvPr/>
          </p:nvSpPr>
          <p:spPr>
            <a:xfrm>
              <a:off x="10822148" y="-39600"/>
              <a:ext cx="950285" cy="253916"/>
            </a:xfrm>
            <a:prstGeom prst="rect">
              <a:avLst/>
            </a:prstGeom>
          </p:spPr>
          <p:txBody>
            <a:bodyPr wrap="square" lIns="18000" rtlCol="0">
              <a:spAutoFit/>
            </a:bodyPr>
            <a:lstStyle/>
            <a:p>
              <a:r>
                <a:rPr lang="fr-BE" sz="1050" err="1"/>
                <a:t>sample</a:t>
              </a:r>
              <a:endParaRPr lang="fr-BE" sz="1050"/>
            </a:p>
          </p:txBody>
        </p:sp>
        <p:sp>
          <p:nvSpPr>
            <p:cNvPr id="135" name="TextBox 134">
              <a:extLst>
                <a:ext uri="{FF2B5EF4-FFF2-40B4-BE49-F238E27FC236}">
                  <a16:creationId xmlns:a16="http://schemas.microsoft.com/office/drawing/2014/main" id="{58FFA02F-CC9A-4C41-ABCC-6594F973A2EA}"/>
                </a:ext>
              </a:extLst>
            </p:cNvPr>
            <p:cNvSpPr txBox="1"/>
            <p:nvPr/>
          </p:nvSpPr>
          <p:spPr>
            <a:xfrm>
              <a:off x="11298525" y="929224"/>
              <a:ext cx="745136" cy="261610"/>
            </a:xfrm>
            <a:prstGeom prst="rect">
              <a:avLst/>
            </a:prstGeom>
          </p:spPr>
          <p:txBody>
            <a:bodyPr wrap="square" lIns="18000" rtlCol="0">
              <a:spAutoFit/>
            </a:bodyPr>
            <a:lstStyle/>
            <a:p>
              <a:r>
                <a:rPr lang="fr-BE" sz="1100" i="1"/>
                <a:t>13m13s</a:t>
              </a:r>
            </a:p>
          </p:txBody>
        </p:sp>
        <p:pic>
          <p:nvPicPr>
            <p:cNvPr id="7" name="Picture 6" descr="A close up of a logo&#10;&#10;Description automatically generated">
              <a:extLst>
                <a:ext uri="{FF2B5EF4-FFF2-40B4-BE49-F238E27FC236}">
                  <a16:creationId xmlns:a16="http://schemas.microsoft.com/office/drawing/2014/main" id="{40F1C87B-5ED0-48EE-B549-6BA30304DDAA}"/>
                </a:ext>
              </a:extLst>
            </p:cNvPr>
            <p:cNvPicPr>
              <a:picLocks noChangeAspect="1"/>
            </p:cNvPicPr>
            <p:nvPr/>
          </p:nvPicPr>
          <p:blipFill rotWithShape="1">
            <a:blip r:embed="rId31">
              <a:extLst>
                <a:ext uri="{28A0092B-C50C-407E-A947-70E740481C1C}">
                  <a14:useLocalDpi xmlns:a14="http://schemas.microsoft.com/office/drawing/2010/main" val="0"/>
                </a:ext>
              </a:extLst>
            </a:blip>
            <a:srcRect l="14299" r="13601" b="13933"/>
            <a:stretch/>
          </p:blipFill>
          <p:spPr>
            <a:xfrm>
              <a:off x="10943185" y="833588"/>
              <a:ext cx="301580" cy="360000"/>
            </a:xfrm>
            <a:prstGeom prst="rect">
              <a:avLst/>
            </a:prstGeom>
          </p:spPr>
        </p:pic>
        <p:sp>
          <p:nvSpPr>
            <p:cNvPr id="87" name="TextBox 86">
              <a:extLst>
                <a:ext uri="{FF2B5EF4-FFF2-40B4-BE49-F238E27FC236}">
                  <a16:creationId xmlns:a16="http://schemas.microsoft.com/office/drawing/2014/main" id="{FBEA79A4-A053-487C-85B3-911E72437A7A}"/>
                </a:ext>
              </a:extLst>
            </p:cNvPr>
            <p:cNvSpPr txBox="1"/>
            <p:nvPr/>
          </p:nvSpPr>
          <p:spPr>
            <a:xfrm>
              <a:off x="10818218" y="604800"/>
              <a:ext cx="950285" cy="253916"/>
            </a:xfrm>
            <a:prstGeom prst="rect">
              <a:avLst/>
            </a:prstGeom>
          </p:spPr>
          <p:txBody>
            <a:bodyPr wrap="square" lIns="18000" rtlCol="0">
              <a:spAutoFit/>
            </a:bodyPr>
            <a:lstStyle/>
            <a:p>
              <a:r>
                <a:rPr lang="fr-BE" sz="1050" err="1"/>
                <a:t>avg</a:t>
              </a:r>
              <a:r>
                <a:rPr lang="fr-BE" sz="1050"/>
                <a:t> duration</a:t>
              </a:r>
            </a:p>
          </p:txBody>
        </p:sp>
        <p:sp>
          <p:nvSpPr>
            <p:cNvPr id="89" name="TextBox 88">
              <a:extLst>
                <a:ext uri="{FF2B5EF4-FFF2-40B4-BE49-F238E27FC236}">
                  <a16:creationId xmlns:a16="http://schemas.microsoft.com/office/drawing/2014/main" id="{C1880476-8CE1-470E-9BE9-A3C6DD3A6D2F}"/>
                </a:ext>
              </a:extLst>
            </p:cNvPr>
            <p:cNvSpPr txBox="1"/>
            <p:nvPr/>
          </p:nvSpPr>
          <p:spPr>
            <a:xfrm>
              <a:off x="11299501" y="408000"/>
              <a:ext cx="554727" cy="261610"/>
            </a:xfrm>
            <a:prstGeom prst="rect">
              <a:avLst/>
            </a:prstGeom>
          </p:spPr>
          <p:txBody>
            <a:bodyPr wrap="square" lIns="18000" rtlCol="0">
              <a:spAutoFit/>
            </a:bodyPr>
            <a:lstStyle/>
            <a:p>
              <a:r>
                <a:rPr lang="fr-BE" sz="1100" i="1"/>
                <a:t>n=500</a:t>
              </a:r>
            </a:p>
          </p:txBody>
        </p:sp>
      </p:grpSp>
    </p:spTree>
    <p:extLst>
      <p:ext uri="{BB962C8B-B14F-4D97-AF65-F5344CB8AC3E}">
        <p14:creationId xmlns:p14="http://schemas.microsoft.com/office/powerpoint/2010/main" val="27723257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D6CD8F-C859-4E97-BAA2-B46528EE01BE}"/>
              </a:ext>
            </a:extLst>
          </p:cNvPr>
          <p:cNvSpPr>
            <a:spLocks noGrp="1"/>
          </p:cNvSpPr>
          <p:nvPr>
            <p:ph type="body" sz="quarter" idx="10"/>
          </p:nvPr>
        </p:nvSpPr>
        <p:spPr/>
        <p:txBody>
          <a:bodyPr/>
          <a:lstStyle/>
          <a:p>
            <a:r>
              <a:rPr lang="fr-BE" dirty="0">
                <a:solidFill>
                  <a:srgbClr val="ED7119"/>
                </a:solidFill>
              </a:rPr>
              <a:t>COLRUYT</a:t>
            </a:r>
            <a:r>
              <a:rPr lang="fr-BE" dirty="0"/>
              <a:t>, </a:t>
            </a:r>
            <a:r>
              <a:rPr lang="fr-BE" dirty="0">
                <a:solidFill>
                  <a:srgbClr val="1B2F91"/>
                </a:solidFill>
              </a:rPr>
              <a:t>LIDL</a:t>
            </a:r>
            <a:r>
              <a:rPr lang="fr-BE" dirty="0"/>
              <a:t> &amp; </a:t>
            </a:r>
            <a:r>
              <a:rPr lang="fr-BE" dirty="0">
                <a:solidFill>
                  <a:srgbClr val="E51F29"/>
                </a:solidFill>
              </a:rPr>
              <a:t>CARREFOUR</a:t>
            </a:r>
            <a:r>
              <a:rPr lang="fr-BE" dirty="0"/>
              <a:t> BEST IN MEETING EXPECTATIONS</a:t>
            </a:r>
          </a:p>
        </p:txBody>
      </p:sp>
      <p:sp>
        <p:nvSpPr>
          <p:cNvPr id="4" name="Text Placeholder 3">
            <a:extLst>
              <a:ext uri="{FF2B5EF4-FFF2-40B4-BE49-F238E27FC236}">
                <a16:creationId xmlns:a16="http://schemas.microsoft.com/office/drawing/2014/main" id="{C855F505-DF64-40A8-A0B8-C127D8A74B04}"/>
              </a:ext>
            </a:extLst>
          </p:cNvPr>
          <p:cNvSpPr>
            <a:spLocks noGrp="1"/>
          </p:cNvSpPr>
          <p:nvPr>
            <p:ph type="body" idx="1"/>
          </p:nvPr>
        </p:nvSpPr>
        <p:spPr/>
        <p:txBody>
          <a:bodyPr/>
          <a:lstStyle/>
          <a:p>
            <a:endParaRPr lang="fr-BE"/>
          </a:p>
        </p:txBody>
      </p:sp>
      <p:sp>
        <p:nvSpPr>
          <p:cNvPr id="7" name="TextBox 6">
            <a:extLst>
              <a:ext uri="{FF2B5EF4-FFF2-40B4-BE49-F238E27FC236}">
                <a16:creationId xmlns:a16="http://schemas.microsoft.com/office/drawing/2014/main" id="{93D8BD36-2427-4BD6-8414-03C460BEDF22}"/>
              </a:ext>
            </a:extLst>
          </p:cNvPr>
          <p:cNvSpPr txBox="1"/>
          <p:nvPr/>
        </p:nvSpPr>
        <p:spPr>
          <a:xfrm>
            <a:off x="5842163" y="1254799"/>
            <a:ext cx="7185636" cy="307777"/>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Did these retailer brands meet your expectations?</a:t>
            </a:r>
          </a:p>
        </p:txBody>
      </p:sp>
      <p:graphicFrame>
        <p:nvGraphicFramePr>
          <p:cNvPr id="13" name="Chart 12">
            <a:extLst>
              <a:ext uri="{FF2B5EF4-FFF2-40B4-BE49-F238E27FC236}">
                <a16:creationId xmlns:a16="http://schemas.microsoft.com/office/drawing/2014/main" id="{A1FC09A7-7650-4ECE-8CF5-73B054ECD175}"/>
              </a:ext>
            </a:extLst>
          </p:cNvPr>
          <p:cNvGraphicFramePr/>
          <p:nvPr/>
        </p:nvGraphicFramePr>
        <p:xfrm>
          <a:off x="6324285" y="1490243"/>
          <a:ext cx="5821090" cy="5061428"/>
        </p:xfrm>
        <a:graphic>
          <a:graphicData uri="http://schemas.openxmlformats.org/drawingml/2006/chart">
            <c:chart xmlns:c="http://schemas.openxmlformats.org/drawingml/2006/chart" xmlns:r="http://schemas.openxmlformats.org/officeDocument/2006/relationships" r:id="rId2"/>
          </a:graphicData>
        </a:graphic>
      </p:graphicFrame>
      <p:grpSp>
        <p:nvGrpSpPr>
          <p:cNvPr id="31" name="Group 30">
            <a:extLst>
              <a:ext uri="{FF2B5EF4-FFF2-40B4-BE49-F238E27FC236}">
                <a16:creationId xmlns:a16="http://schemas.microsoft.com/office/drawing/2014/main" id="{F09922C3-BA98-4125-AFCB-AB20075B7406}"/>
              </a:ext>
            </a:extLst>
          </p:cNvPr>
          <p:cNvGrpSpPr/>
          <p:nvPr/>
        </p:nvGrpSpPr>
        <p:grpSpPr>
          <a:xfrm>
            <a:off x="5550931" y="1739590"/>
            <a:ext cx="1081734" cy="4764496"/>
            <a:chOff x="935909" y="1739590"/>
            <a:chExt cx="1081734" cy="4764496"/>
          </a:xfrm>
        </p:grpSpPr>
        <p:pic>
          <p:nvPicPr>
            <p:cNvPr id="16" name="Picture 15" descr="A close up of a logo&#10;&#10;Description automatically generated">
              <a:extLst>
                <a:ext uri="{FF2B5EF4-FFF2-40B4-BE49-F238E27FC236}">
                  <a16:creationId xmlns:a16="http://schemas.microsoft.com/office/drawing/2014/main" id="{6C33EF2C-D792-4BDB-880F-ADD742753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023" y="5429204"/>
              <a:ext cx="309806" cy="309806"/>
            </a:xfrm>
            <a:prstGeom prst="rect">
              <a:avLst/>
            </a:prstGeom>
          </p:spPr>
        </p:pic>
        <p:sp>
          <p:nvSpPr>
            <p:cNvPr id="28" name="TextBox 27">
              <a:extLst>
                <a:ext uri="{FF2B5EF4-FFF2-40B4-BE49-F238E27FC236}">
                  <a16:creationId xmlns:a16="http://schemas.microsoft.com/office/drawing/2014/main" id="{C6CD4A4D-FE44-4687-BE7C-54B9B0249BE3}"/>
                </a:ext>
              </a:extLst>
            </p:cNvPr>
            <p:cNvSpPr txBox="1"/>
            <p:nvPr/>
          </p:nvSpPr>
          <p:spPr>
            <a:xfrm>
              <a:off x="943314" y="5739010"/>
              <a:ext cx="1074329"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a:ea typeface="+mn-ea"/>
                  <a:cs typeface="+mn-cs"/>
                </a:rPr>
                <a:t>local or organic producer/shop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CB986FEB-9C01-41FA-A0FA-41888D14DFBF}"/>
                </a:ext>
              </a:extLst>
            </p:cNvPr>
            <p:cNvGrpSpPr/>
            <p:nvPr/>
          </p:nvGrpSpPr>
          <p:grpSpPr>
            <a:xfrm>
              <a:off x="935909" y="1739590"/>
              <a:ext cx="1074329" cy="4764496"/>
              <a:chOff x="4475181" y="1739590"/>
              <a:chExt cx="1074329" cy="4764496"/>
            </a:xfrm>
          </p:grpSpPr>
          <p:pic>
            <p:nvPicPr>
              <p:cNvPr id="17" name="Picture 6">
                <a:extLst>
                  <a:ext uri="{FF2B5EF4-FFF2-40B4-BE49-F238E27FC236}">
                    <a16:creationId xmlns:a16="http://schemas.microsoft.com/office/drawing/2014/main" id="{3040991F-F96D-4BD7-8448-7B8972D6B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042" y="4711433"/>
                <a:ext cx="289896" cy="2417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atei:ALDI Nord Logo 2015.png – Wikipedia">
                <a:extLst>
                  <a:ext uri="{FF2B5EF4-FFF2-40B4-BE49-F238E27FC236}">
                    <a16:creationId xmlns:a16="http://schemas.microsoft.com/office/drawing/2014/main" id="{7DF4FBDB-B310-4FC8-9DF0-DA9F839E0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1045" y="3939759"/>
                <a:ext cx="262953" cy="2761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Bio-Planet opens fifth store in Belgium">
                <a:extLst>
                  <a:ext uri="{FF2B5EF4-FFF2-40B4-BE49-F238E27FC236}">
                    <a16:creationId xmlns:a16="http://schemas.microsoft.com/office/drawing/2014/main" id="{66324544-9FB9-4DB9-BB2F-A2BD5D5980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326" y="4277483"/>
                <a:ext cx="289896" cy="3825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olruyt logo.svg - Wikipedia">
                <a:extLst>
                  <a:ext uri="{FF2B5EF4-FFF2-40B4-BE49-F238E27FC236}">
                    <a16:creationId xmlns:a16="http://schemas.microsoft.com/office/drawing/2014/main" id="{2C13C070-BC94-4F60-ACC8-BB167BCC07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5381" y="1739590"/>
                <a:ext cx="527501" cy="1628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Index of /images/img_upload/com">
                <a:extLst>
                  <a:ext uri="{FF2B5EF4-FFF2-40B4-BE49-F238E27FC236}">
                    <a16:creationId xmlns:a16="http://schemas.microsoft.com/office/drawing/2014/main" id="{40B8D6EA-9ACF-4B17-BE52-10E9219359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0163" y="3201679"/>
                <a:ext cx="260143" cy="2601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Acasa">
                <a:extLst>
                  <a:ext uri="{FF2B5EF4-FFF2-40B4-BE49-F238E27FC236}">
                    <a16:creationId xmlns:a16="http://schemas.microsoft.com/office/drawing/2014/main" id="{2FE062BE-50AD-4523-9824-BA58493E3A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82" t="25710" r="26176" b="27255"/>
              <a:stretch/>
            </p:blipFill>
            <p:spPr bwMode="auto">
              <a:xfrm>
                <a:off x="4740739" y="3603922"/>
                <a:ext cx="289762" cy="2866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830079B5-B86B-4C51-9F84-6148D6F6BA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0990" y="3592711"/>
                <a:ext cx="321486" cy="3214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Lidl vector logo download free">
                <a:extLst>
                  <a:ext uri="{FF2B5EF4-FFF2-40B4-BE49-F238E27FC236}">
                    <a16:creationId xmlns:a16="http://schemas.microsoft.com/office/drawing/2014/main" id="{8D8690CE-7EFF-4601-A905-51ECC44A25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7398" y="2019957"/>
                <a:ext cx="303454" cy="3034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ttps://tse3.mm.bing.net/th?id=OIP.uWxcfWIQ0sRr4TN7JyqsjQAAAA&amp;pid=Api">
                <a:extLst>
                  <a:ext uri="{FF2B5EF4-FFF2-40B4-BE49-F238E27FC236}">
                    <a16:creationId xmlns:a16="http://schemas.microsoft.com/office/drawing/2014/main" id="{CF5D0F37-096C-4FC1-B8CE-4EC14217C59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613"/>
              <a:stretch/>
            </p:blipFill>
            <p:spPr bwMode="auto">
              <a:xfrm>
                <a:off x="4834315" y="2435240"/>
                <a:ext cx="331841" cy="2866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Albert Heijn — Wikipédia">
                <a:extLst>
                  <a:ext uri="{FF2B5EF4-FFF2-40B4-BE49-F238E27FC236}">
                    <a16:creationId xmlns:a16="http://schemas.microsoft.com/office/drawing/2014/main" id="{AA16710B-70DB-4C60-9608-2E1AEFC3B6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67398" y="2782641"/>
                <a:ext cx="289896" cy="3034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close up of a logo&#10;&#10;Description automatically generated">
                <a:extLst>
                  <a:ext uri="{FF2B5EF4-FFF2-40B4-BE49-F238E27FC236}">
                    <a16:creationId xmlns:a16="http://schemas.microsoft.com/office/drawing/2014/main" id="{41F93396-8020-492E-ACA7-B08FBAD50EBE}"/>
                  </a:ext>
                </a:extLst>
              </p:cNvPr>
              <p:cNvPicPr>
                <a:picLocks noChangeAspect="1"/>
              </p:cNvPicPr>
              <p:nvPr/>
            </p:nvPicPr>
            <p:blipFill rotWithShape="1">
              <a:blip r:embed="rId14">
                <a:extLst>
                  <a:ext uri="{28A0092B-C50C-407E-A947-70E740481C1C}">
                    <a14:useLocalDpi xmlns:a14="http://schemas.microsoft.com/office/drawing/2010/main" val="0"/>
                  </a:ext>
                </a:extLst>
              </a:blip>
              <a:srcRect l="6527" r="5558" b="13889"/>
              <a:stretch/>
            </p:blipFill>
            <p:spPr>
              <a:xfrm>
                <a:off x="4861045" y="5988863"/>
                <a:ext cx="309807" cy="303453"/>
              </a:xfrm>
              <a:prstGeom prst="rect">
                <a:avLst/>
              </a:prstGeom>
            </p:spPr>
          </p:pic>
          <p:sp>
            <p:nvSpPr>
              <p:cNvPr id="29" name="TextBox 28">
                <a:extLst>
                  <a:ext uri="{FF2B5EF4-FFF2-40B4-BE49-F238E27FC236}">
                    <a16:creationId xmlns:a16="http://schemas.microsoft.com/office/drawing/2014/main" id="{08D247EB-2FA1-41E6-8A62-8F585CC3945D}"/>
                  </a:ext>
                </a:extLst>
              </p:cNvPr>
              <p:cNvSpPr txBox="1"/>
              <p:nvPr/>
            </p:nvSpPr>
            <p:spPr>
              <a:xfrm>
                <a:off x="4475181" y="6288642"/>
                <a:ext cx="1074329" cy="21544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drive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200" b="0" i="0" u="none" strike="noStrike" kern="1200" cap="none" spc="0" normalizeH="0" baseline="0" noProof="0" err="1">
                  <a:ln>
                    <a:noFill/>
                  </a:ln>
                  <a:solidFill>
                    <a:prstClr val="black"/>
                  </a:solidFill>
                  <a:effectLst/>
                  <a:uLnTx/>
                  <a:uFillTx/>
                  <a:latin typeface="Arial"/>
                  <a:ea typeface="+mn-ea"/>
                  <a:cs typeface="+mn-cs"/>
                </a:endParaRPr>
              </a:p>
            </p:txBody>
          </p:sp>
        </p:grpSp>
      </p:grpSp>
      <p:sp>
        <p:nvSpPr>
          <p:cNvPr id="32" name="TextBox 48">
            <a:extLst>
              <a:ext uri="{FF2B5EF4-FFF2-40B4-BE49-F238E27FC236}">
                <a16:creationId xmlns:a16="http://schemas.microsoft.com/office/drawing/2014/main" id="{4A50D47D-9A05-42AC-ADDC-D7093AA62A41}"/>
              </a:ext>
            </a:extLst>
          </p:cNvPr>
          <p:cNvSpPr txBox="1"/>
          <p:nvPr/>
        </p:nvSpPr>
        <p:spPr>
          <a:xfrm>
            <a:off x="281736" y="2121560"/>
            <a:ext cx="50341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BEST IN CLASS</a:t>
            </a:r>
          </a:p>
        </p:txBody>
      </p:sp>
      <p:sp>
        <p:nvSpPr>
          <p:cNvPr id="33" name="Oval 32">
            <a:extLst>
              <a:ext uri="{FF2B5EF4-FFF2-40B4-BE49-F238E27FC236}">
                <a16:creationId xmlns:a16="http://schemas.microsoft.com/office/drawing/2014/main" id="{EBF140E8-1624-4406-86DC-9E9FDF194592}"/>
              </a:ext>
            </a:extLst>
          </p:cNvPr>
          <p:cNvSpPr/>
          <p:nvPr/>
        </p:nvSpPr>
        <p:spPr>
          <a:xfrm>
            <a:off x="1211028" y="2792984"/>
            <a:ext cx="720000" cy="720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1</a:t>
            </a: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sp>
        <p:nvSpPr>
          <p:cNvPr id="34" name="Oval 33">
            <a:extLst>
              <a:ext uri="{FF2B5EF4-FFF2-40B4-BE49-F238E27FC236}">
                <a16:creationId xmlns:a16="http://schemas.microsoft.com/office/drawing/2014/main" id="{C41E6832-07EF-4BD4-AE7C-296B124079E6}"/>
              </a:ext>
            </a:extLst>
          </p:cNvPr>
          <p:cNvSpPr/>
          <p:nvPr/>
        </p:nvSpPr>
        <p:spPr>
          <a:xfrm>
            <a:off x="245268" y="3692076"/>
            <a:ext cx="720000" cy="720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2</a:t>
            </a: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sp>
        <p:nvSpPr>
          <p:cNvPr id="35" name="Oval 34">
            <a:extLst>
              <a:ext uri="{FF2B5EF4-FFF2-40B4-BE49-F238E27FC236}">
                <a16:creationId xmlns:a16="http://schemas.microsoft.com/office/drawing/2014/main" id="{11BD169E-AC6A-49C1-AE38-86F352BC242D}"/>
              </a:ext>
            </a:extLst>
          </p:cNvPr>
          <p:cNvSpPr/>
          <p:nvPr/>
        </p:nvSpPr>
        <p:spPr>
          <a:xfrm>
            <a:off x="1212460" y="4609547"/>
            <a:ext cx="720000" cy="720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3</a:t>
            </a: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pic>
        <p:nvPicPr>
          <p:cNvPr id="36" name="Picture 4" descr="File:Colruyt logo.svg - Wikipedia">
            <a:extLst>
              <a:ext uri="{FF2B5EF4-FFF2-40B4-BE49-F238E27FC236}">
                <a16:creationId xmlns:a16="http://schemas.microsoft.com/office/drawing/2014/main" id="{27617D7B-9D0F-47D0-A6E7-BE3CD6C8C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4169" y="2746873"/>
            <a:ext cx="2332513" cy="72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Lidl vector logo download free">
            <a:extLst>
              <a:ext uri="{FF2B5EF4-FFF2-40B4-BE49-F238E27FC236}">
                <a16:creationId xmlns:a16="http://schemas.microsoft.com/office/drawing/2014/main" id="{FBB3A4ED-8F02-4F64-929C-C1DF0CDA15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574" y="3618233"/>
            <a:ext cx="828000" cy="82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ttps://tse3.mm.bing.net/th?id=OIP.uWxcfWIQ0sRr4TN7JyqsjQAAAA&amp;pid=Api">
            <a:extLst>
              <a:ext uri="{FF2B5EF4-FFF2-40B4-BE49-F238E27FC236}">
                <a16:creationId xmlns:a16="http://schemas.microsoft.com/office/drawing/2014/main" id="{DB91578E-A62B-4CB0-A122-11D1DA2A9B6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613"/>
          <a:stretch/>
        </p:blipFill>
        <p:spPr bwMode="auto">
          <a:xfrm>
            <a:off x="2050689" y="4609547"/>
            <a:ext cx="833451"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7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27835B-ACD7-4A65-BE27-7E8D79FE80D3}"/>
              </a:ext>
            </a:extLst>
          </p:cNvPr>
          <p:cNvSpPr>
            <a:spLocks noGrp="1"/>
          </p:cNvSpPr>
          <p:nvPr>
            <p:ph type="body" idx="1"/>
          </p:nvPr>
        </p:nvSpPr>
        <p:spPr/>
        <p:txBody>
          <a:bodyPr/>
          <a:lstStyle/>
          <a:p>
            <a:endParaRPr lang="fr-BE"/>
          </a:p>
        </p:txBody>
      </p:sp>
      <p:sp>
        <p:nvSpPr>
          <p:cNvPr id="3" name="Text Placeholder 2">
            <a:extLst>
              <a:ext uri="{FF2B5EF4-FFF2-40B4-BE49-F238E27FC236}">
                <a16:creationId xmlns:a16="http://schemas.microsoft.com/office/drawing/2014/main" id="{92E36A69-3EB8-4133-8785-98AB13229C62}"/>
              </a:ext>
            </a:extLst>
          </p:cNvPr>
          <p:cNvSpPr>
            <a:spLocks noGrp="1"/>
          </p:cNvSpPr>
          <p:nvPr>
            <p:ph type="body" sz="quarter" idx="10"/>
          </p:nvPr>
        </p:nvSpPr>
        <p:spPr/>
        <p:txBody>
          <a:bodyPr/>
          <a:lstStyle/>
          <a:p>
            <a:r>
              <a:rPr lang="fr-BE" dirty="0"/>
              <a:t>SOME FIRST CONCLUSIONS (and more to come)</a:t>
            </a:r>
          </a:p>
        </p:txBody>
      </p:sp>
      <p:grpSp>
        <p:nvGrpSpPr>
          <p:cNvPr id="4" name="Group 3">
            <a:extLst>
              <a:ext uri="{FF2B5EF4-FFF2-40B4-BE49-F238E27FC236}">
                <a16:creationId xmlns:a16="http://schemas.microsoft.com/office/drawing/2014/main" id="{EC9EF660-800A-4008-B514-B92CB02B59F5}"/>
              </a:ext>
            </a:extLst>
          </p:cNvPr>
          <p:cNvGrpSpPr/>
          <p:nvPr/>
        </p:nvGrpSpPr>
        <p:grpSpPr>
          <a:xfrm>
            <a:off x="574231" y="1325020"/>
            <a:ext cx="6480298" cy="994917"/>
            <a:chOff x="7889431" y="1542148"/>
            <a:chExt cx="6480298" cy="994917"/>
          </a:xfrm>
        </p:grpSpPr>
        <p:grpSp>
          <p:nvGrpSpPr>
            <p:cNvPr id="5" name="Group 6">
              <a:extLst>
                <a:ext uri="{FF2B5EF4-FFF2-40B4-BE49-F238E27FC236}">
                  <a16:creationId xmlns:a16="http://schemas.microsoft.com/office/drawing/2014/main" id="{7D3442BA-EDD0-4EDC-A27F-BB3520D9871F}"/>
                </a:ext>
              </a:extLst>
            </p:cNvPr>
            <p:cNvGrpSpPr/>
            <p:nvPr/>
          </p:nvGrpSpPr>
          <p:grpSpPr>
            <a:xfrm>
              <a:off x="8057588" y="1754902"/>
              <a:ext cx="6312141" cy="782163"/>
              <a:chOff x="2237966" y="1590719"/>
              <a:chExt cx="6257084" cy="782163"/>
            </a:xfrm>
          </p:grpSpPr>
          <p:sp>
            <p:nvSpPr>
              <p:cNvPr id="9" name="Rectangle 8">
                <a:extLst>
                  <a:ext uri="{FF2B5EF4-FFF2-40B4-BE49-F238E27FC236}">
                    <a16:creationId xmlns:a16="http://schemas.microsoft.com/office/drawing/2014/main" id="{C811FA0C-ECAB-475B-8318-FFC138BDE627}"/>
                  </a:ext>
                </a:extLst>
              </p:cNvPr>
              <p:cNvSpPr/>
              <p:nvPr/>
            </p:nvSpPr>
            <p:spPr>
              <a:xfrm>
                <a:off x="2237966" y="1590719"/>
                <a:ext cx="6257084" cy="775305"/>
              </a:xfrm>
              <a:prstGeom prst="rect">
                <a:avLst/>
              </a:prstGeom>
              <a:solidFill>
                <a:srgbClr val="FEDA00">
                  <a:alpha val="3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Rectangle 7">
                <a:extLst>
                  <a:ext uri="{FF2B5EF4-FFF2-40B4-BE49-F238E27FC236}">
                    <a16:creationId xmlns:a16="http://schemas.microsoft.com/office/drawing/2014/main" id="{AF010300-E617-4DD6-802F-BE83F187F8EF}"/>
                  </a:ext>
                </a:extLst>
              </p:cNvPr>
              <p:cNvSpPr/>
              <p:nvPr/>
            </p:nvSpPr>
            <p:spPr>
              <a:xfrm>
                <a:off x="2573570" y="1634218"/>
                <a:ext cx="592148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Spring cleaning, cooking, watching TV together with other household members, preparing the garden for a new season… There is something reassuring about cultivating habits. Especially when times are uncertain</a:t>
                </a:r>
              </a:p>
            </p:txBody>
          </p:sp>
        </p:grpSp>
        <p:sp>
          <p:nvSpPr>
            <p:cNvPr id="7" name="Oval 5">
              <a:extLst>
                <a:ext uri="{FF2B5EF4-FFF2-40B4-BE49-F238E27FC236}">
                  <a16:creationId xmlns:a16="http://schemas.microsoft.com/office/drawing/2014/main" id="{C2295B93-832A-4C07-931B-14EECD5D549E}"/>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TextBox 48">
              <a:extLst>
                <a:ext uri="{FF2B5EF4-FFF2-40B4-BE49-F238E27FC236}">
                  <a16:creationId xmlns:a16="http://schemas.microsoft.com/office/drawing/2014/main" id="{A8F54DE4-E4C6-487E-87E0-74FEDDA549A9}"/>
                </a:ext>
              </a:extLst>
            </p:cNvPr>
            <p:cNvSpPr txBox="1"/>
            <p:nvPr/>
          </p:nvSpPr>
          <p:spPr>
            <a:xfrm>
              <a:off x="8285736" y="1542148"/>
              <a:ext cx="3440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CREATURES OF HABITS</a:t>
              </a:r>
            </a:p>
          </p:txBody>
        </p:sp>
      </p:grpSp>
      <p:grpSp>
        <p:nvGrpSpPr>
          <p:cNvPr id="11" name="Group 10">
            <a:extLst>
              <a:ext uri="{FF2B5EF4-FFF2-40B4-BE49-F238E27FC236}">
                <a16:creationId xmlns:a16="http://schemas.microsoft.com/office/drawing/2014/main" id="{5A934682-B154-4E2A-B806-486B2B141290}"/>
              </a:ext>
            </a:extLst>
          </p:cNvPr>
          <p:cNvGrpSpPr/>
          <p:nvPr/>
        </p:nvGrpSpPr>
        <p:grpSpPr>
          <a:xfrm>
            <a:off x="1171299" y="2733796"/>
            <a:ext cx="9068076" cy="994917"/>
            <a:chOff x="7889431" y="1542148"/>
            <a:chExt cx="7344050" cy="994917"/>
          </a:xfrm>
        </p:grpSpPr>
        <p:grpSp>
          <p:nvGrpSpPr>
            <p:cNvPr id="12" name="Group 6">
              <a:extLst>
                <a:ext uri="{FF2B5EF4-FFF2-40B4-BE49-F238E27FC236}">
                  <a16:creationId xmlns:a16="http://schemas.microsoft.com/office/drawing/2014/main" id="{51DF6B49-3D84-4CB9-961A-EBAD6A57A156}"/>
                </a:ext>
              </a:extLst>
            </p:cNvPr>
            <p:cNvGrpSpPr/>
            <p:nvPr/>
          </p:nvGrpSpPr>
          <p:grpSpPr>
            <a:xfrm>
              <a:off x="8057589" y="1754902"/>
              <a:ext cx="7175892" cy="782163"/>
              <a:chOff x="2237967" y="1590719"/>
              <a:chExt cx="7113301" cy="782163"/>
            </a:xfrm>
          </p:grpSpPr>
          <p:sp>
            <p:nvSpPr>
              <p:cNvPr id="15" name="Rectangle 14">
                <a:extLst>
                  <a:ext uri="{FF2B5EF4-FFF2-40B4-BE49-F238E27FC236}">
                    <a16:creationId xmlns:a16="http://schemas.microsoft.com/office/drawing/2014/main" id="{16BFAB3D-023B-4EAD-832A-D096E594A246}"/>
                  </a:ext>
                </a:extLst>
              </p:cNvPr>
              <p:cNvSpPr/>
              <p:nvPr/>
            </p:nvSpPr>
            <p:spPr>
              <a:xfrm>
                <a:off x="2237967" y="1590719"/>
                <a:ext cx="7113301" cy="775305"/>
              </a:xfrm>
              <a:prstGeom prst="rect">
                <a:avLst/>
              </a:prstGeom>
              <a:solidFill>
                <a:srgbClr val="FEDA00">
                  <a:alpha val="3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7">
                <a:extLst>
                  <a:ext uri="{FF2B5EF4-FFF2-40B4-BE49-F238E27FC236}">
                    <a16:creationId xmlns:a16="http://schemas.microsoft.com/office/drawing/2014/main" id="{8ACEBB5B-95A1-42CD-A798-F1EE84B9EAC3}"/>
                  </a:ext>
                </a:extLst>
              </p:cNvPr>
              <p:cNvSpPr/>
              <p:nvPr/>
            </p:nvSpPr>
            <p:spPr>
              <a:xfrm>
                <a:off x="2573570" y="1634218"/>
                <a:ext cx="677769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Some favor physical shops, missing the human contact with local merchants (42%), other chose for online food retail services… The fact is: more Belgians than ever have find their way to e-food retailer. Other sectors, not as usual like gardening, also benefits from the lockdown online</a:t>
                </a:r>
              </a:p>
            </p:txBody>
          </p:sp>
        </p:grpSp>
        <p:sp>
          <p:nvSpPr>
            <p:cNvPr id="13" name="Oval 5">
              <a:extLst>
                <a:ext uri="{FF2B5EF4-FFF2-40B4-BE49-F238E27FC236}">
                  <a16:creationId xmlns:a16="http://schemas.microsoft.com/office/drawing/2014/main" id="{ED682B78-8675-4990-B44D-DF2CD940A7B5}"/>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4" name="TextBox 48">
              <a:extLst>
                <a:ext uri="{FF2B5EF4-FFF2-40B4-BE49-F238E27FC236}">
                  <a16:creationId xmlns:a16="http://schemas.microsoft.com/office/drawing/2014/main" id="{939E5315-DD9B-40C4-BB23-43037A8F986D}"/>
                </a:ext>
              </a:extLst>
            </p:cNvPr>
            <p:cNvSpPr txBox="1"/>
            <p:nvPr/>
          </p:nvSpPr>
          <p:spPr>
            <a:xfrm>
              <a:off x="8285736" y="1542148"/>
              <a:ext cx="59160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CREATURES OF HABITS… BUT OPEN FOR NEW ADVENTURES</a:t>
              </a:r>
            </a:p>
          </p:txBody>
        </p:sp>
      </p:grpSp>
      <p:grpSp>
        <p:nvGrpSpPr>
          <p:cNvPr id="17" name="Group 16">
            <a:extLst>
              <a:ext uri="{FF2B5EF4-FFF2-40B4-BE49-F238E27FC236}">
                <a16:creationId xmlns:a16="http://schemas.microsoft.com/office/drawing/2014/main" id="{C561766E-2632-4346-BEF7-9B022109A70D}"/>
              </a:ext>
            </a:extLst>
          </p:cNvPr>
          <p:cNvGrpSpPr/>
          <p:nvPr/>
        </p:nvGrpSpPr>
        <p:grpSpPr>
          <a:xfrm>
            <a:off x="2895325" y="4190157"/>
            <a:ext cx="7344050" cy="994917"/>
            <a:chOff x="7889431" y="1542148"/>
            <a:chExt cx="7344050" cy="994917"/>
          </a:xfrm>
        </p:grpSpPr>
        <p:grpSp>
          <p:nvGrpSpPr>
            <p:cNvPr id="18" name="Group 6">
              <a:extLst>
                <a:ext uri="{FF2B5EF4-FFF2-40B4-BE49-F238E27FC236}">
                  <a16:creationId xmlns:a16="http://schemas.microsoft.com/office/drawing/2014/main" id="{2BE7397E-EE2F-407D-AD0B-D3153203CDA8}"/>
                </a:ext>
              </a:extLst>
            </p:cNvPr>
            <p:cNvGrpSpPr/>
            <p:nvPr/>
          </p:nvGrpSpPr>
          <p:grpSpPr>
            <a:xfrm>
              <a:off x="8057589" y="1754902"/>
              <a:ext cx="7175892" cy="782163"/>
              <a:chOff x="2237967" y="1590719"/>
              <a:chExt cx="7113301" cy="782163"/>
            </a:xfrm>
          </p:grpSpPr>
          <p:sp>
            <p:nvSpPr>
              <p:cNvPr id="21" name="Rectangle 20">
                <a:extLst>
                  <a:ext uri="{FF2B5EF4-FFF2-40B4-BE49-F238E27FC236}">
                    <a16:creationId xmlns:a16="http://schemas.microsoft.com/office/drawing/2014/main" id="{521072EE-4043-4C13-BDCE-B1EB649E5C8D}"/>
                  </a:ext>
                </a:extLst>
              </p:cNvPr>
              <p:cNvSpPr/>
              <p:nvPr/>
            </p:nvSpPr>
            <p:spPr>
              <a:xfrm>
                <a:off x="2237967" y="1590719"/>
                <a:ext cx="7113301" cy="775305"/>
              </a:xfrm>
              <a:prstGeom prst="rect">
                <a:avLst/>
              </a:prstGeom>
              <a:solidFill>
                <a:srgbClr val="FEDA00">
                  <a:alpha val="3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Rectangle 7">
                <a:extLst>
                  <a:ext uri="{FF2B5EF4-FFF2-40B4-BE49-F238E27FC236}">
                    <a16:creationId xmlns:a16="http://schemas.microsoft.com/office/drawing/2014/main" id="{B434997A-D8CD-4A29-98B5-77B0155FC6B3}"/>
                  </a:ext>
                </a:extLst>
              </p:cNvPr>
              <p:cNvSpPr/>
              <p:nvPr/>
            </p:nvSpPr>
            <p:spPr>
              <a:xfrm>
                <a:off x="2573570" y="1634218"/>
                <a:ext cx="677769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Just like eating or sleeping, media are part of our daily routine and rituals. More: they are a basic necessity fulfilling the need for information, reassurance, social exchange and entertainment  </a:t>
                </a:r>
              </a:p>
            </p:txBody>
          </p:sp>
        </p:grpSp>
        <p:sp>
          <p:nvSpPr>
            <p:cNvPr id="19" name="Oval 5">
              <a:extLst>
                <a:ext uri="{FF2B5EF4-FFF2-40B4-BE49-F238E27FC236}">
                  <a16:creationId xmlns:a16="http://schemas.microsoft.com/office/drawing/2014/main" id="{ECD345F1-904E-4355-B9DB-CE0F7654A66F}"/>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3</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20" name="TextBox 48">
              <a:extLst>
                <a:ext uri="{FF2B5EF4-FFF2-40B4-BE49-F238E27FC236}">
                  <a16:creationId xmlns:a16="http://schemas.microsoft.com/office/drawing/2014/main" id="{A3633A1B-3CBF-4792-82A0-8B244C05939D}"/>
                </a:ext>
              </a:extLst>
            </p:cNvPr>
            <p:cNvSpPr txBox="1"/>
            <p:nvPr/>
          </p:nvSpPr>
          <p:spPr>
            <a:xfrm>
              <a:off x="8285736" y="1542148"/>
              <a:ext cx="59160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MEDIA ARE A BASIC NEED</a:t>
              </a:r>
            </a:p>
          </p:txBody>
        </p:sp>
      </p:grpSp>
    </p:spTree>
    <p:extLst>
      <p:ext uri="{BB962C8B-B14F-4D97-AF65-F5344CB8AC3E}">
        <p14:creationId xmlns:p14="http://schemas.microsoft.com/office/powerpoint/2010/main" val="2049669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BF9675-A5A8-4434-8809-1A5BD9164316}"/>
              </a:ext>
            </a:extLst>
          </p:cNvPr>
          <p:cNvSpPr>
            <a:spLocks noGrp="1"/>
          </p:cNvSpPr>
          <p:nvPr>
            <p:ph type="body" idx="1"/>
          </p:nvPr>
        </p:nvSpPr>
        <p:spPr/>
        <p:txBody>
          <a:bodyPr/>
          <a:lstStyle/>
          <a:p>
            <a:endParaRPr lang="fr-BE"/>
          </a:p>
        </p:txBody>
      </p:sp>
      <p:sp>
        <p:nvSpPr>
          <p:cNvPr id="4" name="Title 3">
            <a:extLst>
              <a:ext uri="{FF2B5EF4-FFF2-40B4-BE49-F238E27FC236}">
                <a16:creationId xmlns:a16="http://schemas.microsoft.com/office/drawing/2014/main" id="{3F4C9E58-C8E0-463C-9B3F-731A8766242D}"/>
              </a:ext>
            </a:extLst>
          </p:cNvPr>
          <p:cNvSpPr>
            <a:spLocks noGrp="1"/>
          </p:cNvSpPr>
          <p:nvPr>
            <p:ph type="title"/>
          </p:nvPr>
        </p:nvSpPr>
        <p:spPr/>
        <p:txBody>
          <a:bodyPr/>
          <a:lstStyle/>
          <a:p>
            <a:endParaRPr lang="fr-BE"/>
          </a:p>
        </p:txBody>
      </p:sp>
      <p:sp>
        <p:nvSpPr>
          <p:cNvPr id="6" name="Title 6">
            <a:extLst>
              <a:ext uri="{FF2B5EF4-FFF2-40B4-BE49-F238E27FC236}">
                <a16:creationId xmlns:a16="http://schemas.microsoft.com/office/drawing/2014/main" id="{D87A0614-14FA-42D4-A40C-7029D1F5FC19}"/>
              </a:ext>
            </a:extLst>
          </p:cNvPr>
          <p:cNvSpPr txBox="1">
            <a:spLocks/>
          </p:cNvSpPr>
          <p:nvPr/>
        </p:nvSpPr>
        <p:spPr>
          <a:xfrm>
            <a:off x="3237723" y="3144418"/>
            <a:ext cx="5574407" cy="1280097"/>
          </a:xfrm>
          <a:prstGeom prst="rect">
            <a:avLst/>
          </a:prstGeom>
        </p:spPr>
        <p:txBody>
          <a:bodyPr bIns="0" anchor="b" anchorCtr="0">
            <a:noAutofit/>
          </a:bodyPr>
          <a:lstStyle>
            <a:lvl1pPr algn="ctr" defTabSz="609585" rtl="0" eaLnBrk="1" latinLnBrk="0" hangingPunct="1">
              <a:spcBef>
                <a:spcPct val="0"/>
              </a:spcBef>
              <a:buNone/>
              <a:defRPr sz="2800" b="1" i="0" kern="0" spc="-40">
                <a:solidFill>
                  <a:schemeClr val="tx1"/>
                </a:solidFill>
                <a:latin typeface="Arial" panose="020B0604020202020204" pitchFamily="34" charset="0"/>
                <a:ea typeface="+mj-ea"/>
                <a:cs typeface="Helvetica Neue"/>
              </a:defRPr>
            </a:lvl1pPr>
          </a:lstStyle>
          <a:p>
            <a:r>
              <a:rPr lang="fr-BE" sz="4800" dirty="0"/>
              <a:t>CULTURE &amp; TECH</a:t>
            </a:r>
          </a:p>
        </p:txBody>
      </p:sp>
    </p:spTree>
    <p:extLst>
      <p:ext uri="{BB962C8B-B14F-4D97-AF65-F5344CB8AC3E}">
        <p14:creationId xmlns:p14="http://schemas.microsoft.com/office/powerpoint/2010/main" val="11087529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21E31A-08CA-4D0C-8382-9F2BD489BB94}"/>
              </a:ext>
            </a:extLst>
          </p:cNvPr>
          <p:cNvSpPr>
            <a:spLocks noGrp="1"/>
          </p:cNvSpPr>
          <p:nvPr>
            <p:ph type="body" sz="quarter" idx="10"/>
          </p:nvPr>
        </p:nvSpPr>
        <p:spPr>
          <a:xfrm>
            <a:off x="-618836" y="692487"/>
            <a:ext cx="12588187" cy="376985"/>
          </a:xfrm>
        </p:spPr>
        <p:txBody>
          <a:bodyPr/>
          <a:lstStyle/>
          <a:p>
            <a:r>
              <a:rPr lang="fr-BE" dirty="0"/>
              <a:t>CONSUMPTION OF CULTURAL GOODS ROCKETED AMONGST YOUNG ADULTS</a:t>
            </a:r>
          </a:p>
        </p:txBody>
      </p:sp>
      <p:grpSp>
        <p:nvGrpSpPr>
          <p:cNvPr id="6" name="Group 5">
            <a:extLst>
              <a:ext uri="{FF2B5EF4-FFF2-40B4-BE49-F238E27FC236}">
                <a16:creationId xmlns:a16="http://schemas.microsoft.com/office/drawing/2014/main" id="{E65C3220-EC7E-4130-B85B-876315ACDB7B}"/>
              </a:ext>
            </a:extLst>
          </p:cNvPr>
          <p:cNvGrpSpPr/>
          <p:nvPr/>
        </p:nvGrpSpPr>
        <p:grpSpPr>
          <a:xfrm>
            <a:off x="6228000" y="1618130"/>
            <a:ext cx="6564269" cy="994917"/>
            <a:chOff x="7889431" y="1542148"/>
            <a:chExt cx="6564269" cy="994917"/>
          </a:xfrm>
        </p:grpSpPr>
        <p:grpSp>
          <p:nvGrpSpPr>
            <p:cNvPr id="7" name="Group 6">
              <a:extLst>
                <a:ext uri="{FF2B5EF4-FFF2-40B4-BE49-F238E27FC236}">
                  <a16:creationId xmlns:a16="http://schemas.microsoft.com/office/drawing/2014/main" id="{F1F138F9-5318-444B-A917-C731766C4D8C}"/>
                </a:ext>
              </a:extLst>
            </p:cNvPr>
            <p:cNvGrpSpPr/>
            <p:nvPr/>
          </p:nvGrpSpPr>
          <p:grpSpPr>
            <a:xfrm>
              <a:off x="8057590" y="1754902"/>
              <a:ext cx="5707942" cy="782163"/>
              <a:chOff x="2237968" y="1590719"/>
              <a:chExt cx="5658155" cy="782163"/>
            </a:xfrm>
          </p:grpSpPr>
          <p:sp>
            <p:nvSpPr>
              <p:cNvPr id="11" name="Rectangle 8">
                <a:extLst>
                  <a:ext uri="{FF2B5EF4-FFF2-40B4-BE49-F238E27FC236}">
                    <a16:creationId xmlns:a16="http://schemas.microsoft.com/office/drawing/2014/main" id="{8B22264A-DDB4-45E0-A162-0947BF4D2A17}"/>
                  </a:ext>
                </a:extLst>
              </p:cNvPr>
              <p:cNvSpPr/>
              <p:nvPr/>
            </p:nvSpPr>
            <p:spPr>
              <a:xfrm>
                <a:off x="2237968" y="1590719"/>
                <a:ext cx="5654505" cy="775305"/>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ctangle 7">
                <a:extLst>
                  <a:ext uri="{FF2B5EF4-FFF2-40B4-BE49-F238E27FC236}">
                    <a16:creationId xmlns:a16="http://schemas.microsoft.com/office/drawing/2014/main" id="{71441FA9-3077-4078-88AB-4E34FF76212F}"/>
                  </a:ext>
                </a:extLst>
              </p:cNvPr>
              <p:cNvSpPr/>
              <p:nvPr/>
            </p:nvSpPr>
            <p:spPr>
              <a:xfrm>
                <a:off x="3256502" y="1634218"/>
                <a:ext cx="463962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are buying more books and cultural products. </a:t>
                </a:r>
                <a:r>
                  <a:rPr kumimoji="0" lang="en-US" sz="1400" b="1" i="0" u="none" strike="noStrike" kern="1200" cap="none" spc="0" normalizeH="0" baseline="0" noProof="0" dirty="0">
                    <a:ln>
                      <a:noFill/>
                    </a:ln>
                    <a:solidFill>
                      <a:prstClr val="black"/>
                    </a:solidFill>
                    <a:effectLst/>
                    <a:uLnTx/>
                    <a:uFillTx/>
                    <a:latin typeface="Arial"/>
                    <a:ea typeface="+mn-ea"/>
                    <a:cs typeface="+mn-cs"/>
                  </a:rPr>
                  <a:t>Mostly adults younger than 35 y.o. </a:t>
                </a:r>
                <a:r>
                  <a:rPr kumimoji="0" lang="en-US" sz="1400" b="0" i="0" u="none" strike="noStrike" kern="1200" cap="none" spc="0" normalizeH="0" baseline="0" noProof="0" dirty="0">
                    <a:ln>
                      <a:noFill/>
                    </a:ln>
                    <a:solidFill>
                      <a:prstClr val="black"/>
                    </a:solidFill>
                    <a:effectLst/>
                    <a:uLnTx/>
                    <a:uFillTx/>
                    <a:latin typeface="Arial"/>
                    <a:ea typeface="+mn-ea"/>
                    <a:cs typeface="+mn-cs"/>
                  </a:rPr>
                  <a:t>(24%). Only 10% of Baby boomers (55+) invest more in culture</a:t>
                </a:r>
              </a:p>
            </p:txBody>
          </p:sp>
        </p:grpSp>
        <p:sp>
          <p:nvSpPr>
            <p:cNvPr id="8" name="Rectangle 7">
              <a:extLst>
                <a:ext uri="{FF2B5EF4-FFF2-40B4-BE49-F238E27FC236}">
                  <a16:creationId xmlns:a16="http://schemas.microsoft.com/office/drawing/2014/main" id="{C803037A-993C-430C-AE11-C484F5D63163}"/>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14%</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9" name="Oval 5">
              <a:extLst>
                <a:ext uri="{FF2B5EF4-FFF2-40B4-BE49-F238E27FC236}">
                  <a16:creationId xmlns:a16="http://schemas.microsoft.com/office/drawing/2014/main" id="{46DA7456-FDEE-4E39-BE00-98DCE03734C5}"/>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48">
              <a:extLst>
                <a:ext uri="{FF2B5EF4-FFF2-40B4-BE49-F238E27FC236}">
                  <a16:creationId xmlns:a16="http://schemas.microsoft.com/office/drawing/2014/main" id="{5F751EF9-C58C-412E-A05F-C52E9C220311}"/>
                </a:ext>
              </a:extLst>
            </p:cNvPr>
            <p:cNvSpPr txBox="1"/>
            <p:nvPr/>
          </p:nvSpPr>
          <p:spPr>
            <a:xfrm>
              <a:off x="8285736" y="1542148"/>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 OUT 4 YOUNG ADULTS BUY MORE CULTURAL PRODUCTS </a:t>
              </a:r>
            </a:p>
          </p:txBody>
        </p:sp>
      </p:grpSp>
      <p:grpSp>
        <p:nvGrpSpPr>
          <p:cNvPr id="13" name="Group 12">
            <a:extLst>
              <a:ext uri="{FF2B5EF4-FFF2-40B4-BE49-F238E27FC236}">
                <a16:creationId xmlns:a16="http://schemas.microsoft.com/office/drawing/2014/main" id="{EC90274E-7DD2-445A-8830-E75998FAFCAB}"/>
              </a:ext>
            </a:extLst>
          </p:cNvPr>
          <p:cNvGrpSpPr/>
          <p:nvPr/>
        </p:nvGrpSpPr>
        <p:grpSpPr>
          <a:xfrm>
            <a:off x="133943" y="3267445"/>
            <a:ext cx="7066957" cy="994917"/>
            <a:chOff x="7889431" y="1542148"/>
            <a:chExt cx="7066957" cy="994917"/>
          </a:xfrm>
        </p:grpSpPr>
        <p:grpSp>
          <p:nvGrpSpPr>
            <p:cNvPr id="14" name="Group 13">
              <a:extLst>
                <a:ext uri="{FF2B5EF4-FFF2-40B4-BE49-F238E27FC236}">
                  <a16:creationId xmlns:a16="http://schemas.microsoft.com/office/drawing/2014/main" id="{3E762BBD-D196-4E22-8CE6-60D72C674D5A}"/>
                </a:ext>
              </a:extLst>
            </p:cNvPr>
            <p:cNvGrpSpPr/>
            <p:nvPr/>
          </p:nvGrpSpPr>
          <p:grpSpPr>
            <a:xfrm>
              <a:off x="8057589" y="1754902"/>
              <a:ext cx="5707497" cy="782163"/>
              <a:chOff x="2237967" y="1590719"/>
              <a:chExt cx="5657714" cy="782163"/>
            </a:xfrm>
          </p:grpSpPr>
          <p:sp>
            <p:nvSpPr>
              <p:cNvPr id="18" name="Rectangle 8">
                <a:extLst>
                  <a:ext uri="{FF2B5EF4-FFF2-40B4-BE49-F238E27FC236}">
                    <a16:creationId xmlns:a16="http://schemas.microsoft.com/office/drawing/2014/main" id="{09B39AC6-BBEE-4592-8C10-85D33780B9EC}"/>
                  </a:ext>
                </a:extLst>
              </p:cNvPr>
              <p:cNvSpPr/>
              <p:nvPr/>
            </p:nvSpPr>
            <p:spPr>
              <a:xfrm>
                <a:off x="2237967" y="1590719"/>
                <a:ext cx="5654504" cy="775305"/>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Rectangle 7">
                <a:extLst>
                  <a:ext uri="{FF2B5EF4-FFF2-40B4-BE49-F238E27FC236}">
                    <a16:creationId xmlns:a16="http://schemas.microsoft.com/office/drawing/2014/main" id="{DE510868-7D65-4E1C-AD87-941D0A22EB0C}"/>
                  </a:ext>
                </a:extLst>
              </p:cNvPr>
              <p:cNvSpPr/>
              <p:nvPr/>
            </p:nvSpPr>
            <p:spPr>
              <a:xfrm>
                <a:off x="3256502" y="1634218"/>
                <a:ext cx="463917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18-34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Only 6% of respondents aged 35+ agree confinement have made the purchase of VOD films and streaming more favorable </a:t>
                </a:r>
              </a:p>
            </p:txBody>
          </p:sp>
        </p:grpSp>
        <p:sp>
          <p:nvSpPr>
            <p:cNvPr id="15" name="Rectangle 14">
              <a:extLst>
                <a:ext uri="{FF2B5EF4-FFF2-40B4-BE49-F238E27FC236}">
                  <a16:creationId xmlns:a16="http://schemas.microsoft.com/office/drawing/2014/main" id="{9317DC4F-1844-41D6-8B53-0119F2950BA2}"/>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19%</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16" name="Oval 5">
              <a:extLst>
                <a:ext uri="{FF2B5EF4-FFF2-40B4-BE49-F238E27FC236}">
                  <a16:creationId xmlns:a16="http://schemas.microsoft.com/office/drawing/2014/main" id="{1860A524-44A5-4C58-BEC3-3D7862ECF2FC}"/>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p>
          </p:txBody>
        </p:sp>
        <p:sp>
          <p:nvSpPr>
            <p:cNvPr id="17" name="TextBox 48">
              <a:extLst>
                <a:ext uri="{FF2B5EF4-FFF2-40B4-BE49-F238E27FC236}">
                  <a16:creationId xmlns:a16="http://schemas.microsoft.com/office/drawing/2014/main" id="{359C16B0-42A8-4A4D-AB7A-CCC46BEA1CF5}"/>
                </a:ext>
              </a:extLst>
            </p:cNvPr>
            <p:cNvSpPr txBox="1"/>
            <p:nvPr/>
          </p:nvSpPr>
          <p:spPr>
            <a:xfrm>
              <a:off x="8285736" y="1542148"/>
              <a:ext cx="66706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 OUT OF 5 YOUNG ADULTS BUY MORE VOD &amp; STREAMING</a:t>
              </a:r>
            </a:p>
          </p:txBody>
        </p:sp>
      </p:grpSp>
      <p:grpSp>
        <p:nvGrpSpPr>
          <p:cNvPr id="20" name="Group 19">
            <a:extLst>
              <a:ext uri="{FF2B5EF4-FFF2-40B4-BE49-F238E27FC236}">
                <a16:creationId xmlns:a16="http://schemas.microsoft.com/office/drawing/2014/main" id="{0D7B0F66-8CCA-4E36-8746-59F50A71F410}"/>
              </a:ext>
            </a:extLst>
          </p:cNvPr>
          <p:cNvGrpSpPr/>
          <p:nvPr/>
        </p:nvGrpSpPr>
        <p:grpSpPr>
          <a:xfrm>
            <a:off x="6228000" y="4881550"/>
            <a:ext cx="5875655" cy="994917"/>
            <a:chOff x="7889431" y="1542148"/>
            <a:chExt cx="5875655" cy="994917"/>
          </a:xfrm>
        </p:grpSpPr>
        <p:grpSp>
          <p:nvGrpSpPr>
            <p:cNvPr id="21" name="Group 20">
              <a:extLst>
                <a:ext uri="{FF2B5EF4-FFF2-40B4-BE49-F238E27FC236}">
                  <a16:creationId xmlns:a16="http://schemas.microsoft.com/office/drawing/2014/main" id="{6D8D9440-83BE-4281-A919-494656A93D4B}"/>
                </a:ext>
              </a:extLst>
            </p:cNvPr>
            <p:cNvGrpSpPr/>
            <p:nvPr/>
          </p:nvGrpSpPr>
          <p:grpSpPr>
            <a:xfrm>
              <a:off x="8057590" y="1754902"/>
              <a:ext cx="5707496" cy="782163"/>
              <a:chOff x="2237968" y="1590719"/>
              <a:chExt cx="5657713" cy="782163"/>
            </a:xfrm>
          </p:grpSpPr>
          <p:sp>
            <p:nvSpPr>
              <p:cNvPr id="25" name="Rectangle 8">
                <a:extLst>
                  <a:ext uri="{FF2B5EF4-FFF2-40B4-BE49-F238E27FC236}">
                    <a16:creationId xmlns:a16="http://schemas.microsoft.com/office/drawing/2014/main" id="{392E8D8C-52FC-421D-97D3-542D2625A937}"/>
                  </a:ext>
                </a:extLst>
              </p:cNvPr>
              <p:cNvSpPr/>
              <p:nvPr/>
            </p:nvSpPr>
            <p:spPr>
              <a:xfrm>
                <a:off x="2237968" y="1590719"/>
                <a:ext cx="5656230" cy="775305"/>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Rectangle 7">
                <a:extLst>
                  <a:ext uri="{FF2B5EF4-FFF2-40B4-BE49-F238E27FC236}">
                    <a16:creationId xmlns:a16="http://schemas.microsoft.com/office/drawing/2014/main" id="{24B23F67-8361-4A86-9916-C3421576BDE3}"/>
                  </a:ext>
                </a:extLst>
              </p:cNvPr>
              <p:cNvSpPr/>
              <p:nvPr/>
            </p:nvSpPr>
            <p:spPr>
              <a:xfrm>
                <a:off x="3256502" y="1634218"/>
                <a:ext cx="463917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planning to buy CULTURAL products have postponed their purchase till after the confinement. Flemish people (70%) </a:t>
                </a:r>
                <a:r>
                  <a:rPr kumimoji="0" lang="en-US" sz="1400" b="0" i="0" u="none" strike="noStrike" kern="1200" cap="none" spc="0" normalizeH="0" baseline="0" noProof="0" dirty="0" err="1">
                    <a:ln>
                      <a:noFill/>
                    </a:ln>
                    <a:solidFill>
                      <a:prstClr val="black"/>
                    </a:solidFill>
                    <a:effectLst/>
                    <a:uLnTx/>
                    <a:uFillTx/>
                    <a:latin typeface="Arial"/>
                    <a:ea typeface="+mn-ea"/>
                    <a:cs typeface="+mn-cs"/>
                  </a:rPr>
                  <a:t>ar</a:t>
                </a:r>
                <a:r>
                  <a:rPr kumimoji="0" lang="en-US" sz="1400" b="0" i="0" u="none" strike="noStrike" kern="1200" cap="none" spc="0" normalizeH="0" baseline="0" noProof="0" dirty="0">
                    <a:ln>
                      <a:noFill/>
                    </a:ln>
                    <a:solidFill>
                      <a:prstClr val="black"/>
                    </a:solidFill>
                    <a:effectLst/>
                    <a:uLnTx/>
                    <a:uFillTx/>
                    <a:latin typeface="Arial"/>
                    <a:ea typeface="+mn-ea"/>
                    <a:cs typeface="+mn-cs"/>
                  </a:rPr>
                  <a:t>e more numerous</a:t>
                </a:r>
              </a:p>
            </p:txBody>
          </p:sp>
        </p:grpSp>
        <p:sp>
          <p:nvSpPr>
            <p:cNvPr id="22" name="Rectangle 21">
              <a:extLst>
                <a:ext uri="{FF2B5EF4-FFF2-40B4-BE49-F238E27FC236}">
                  <a16:creationId xmlns:a16="http://schemas.microsoft.com/office/drawing/2014/main" id="{25A6C164-DD31-416A-B959-712F8DBDD916}"/>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60%</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23" name="Oval 5">
              <a:extLst>
                <a:ext uri="{FF2B5EF4-FFF2-40B4-BE49-F238E27FC236}">
                  <a16:creationId xmlns:a16="http://schemas.microsoft.com/office/drawing/2014/main" id="{95530F0B-53F6-447D-8C8E-4FF86A8AA425}"/>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p>
          </p:txBody>
        </p:sp>
        <p:sp>
          <p:nvSpPr>
            <p:cNvPr id="24" name="TextBox 48">
              <a:extLst>
                <a:ext uri="{FF2B5EF4-FFF2-40B4-BE49-F238E27FC236}">
                  <a16:creationId xmlns:a16="http://schemas.microsoft.com/office/drawing/2014/main" id="{DC3B9067-D608-4F6E-9D8E-4F2809DD2A25}"/>
                </a:ext>
              </a:extLst>
            </p:cNvPr>
            <p:cNvSpPr txBox="1"/>
            <p:nvPr/>
          </p:nvSpPr>
          <p:spPr>
            <a:xfrm>
              <a:off x="8285735" y="1542148"/>
              <a:ext cx="51520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FLEMISH POSTPONE CULTURAL PURCHASES</a:t>
              </a:r>
            </a:p>
          </p:txBody>
        </p:sp>
      </p:grpSp>
      <p:sp>
        <p:nvSpPr>
          <p:cNvPr id="28" name="Text Placeholder 4">
            <a:extLst>
              <a:ext uri="{FF2B5EF4-FFF2-40B4-BE49-F238E27FC236}">
                <a16:creationId xmlns:a16="http://schemas.microsoft.com/office/drawing/2014/main" id="{F8EE837E-4942-48D8-8EE7-7443847D6D88}"/>
              </a:ext>
            </a:extLst>
          </p:cNvPr>
          <p:cNvSpPr txBox="1">
            <a:spLocks/>
          </p:cNvSpPr>
          <p:nvPr/>
        </p:nvSpPr>
        <p:spPr>
          <a:xfrm>
            <a:off x="1209964" y="1089025"/>
            <a:ext cx="10759387" cy="376985"/>
          </a:xfrm>
          <a:prstGeom prst="rect">
            <a:avLst/>
          </a:prstGeom>
        </p:spPr>
        <p:txBody>
          <a:bodyPr vert="horz" lIns="91440" tIns="0" rIns="91440" bIns="45720" rtlCol="0" anchor="t" anchorCtr="0">
            <a:noAutofit/>
          </a:bodyPr>
          <a:lstStyle>
            <a:lvl1pPr marL="0" indent="0" algn="r" defTabSz="609585" rtl="0" eaLnBrk="1" latinLnBrk="0" hangingPunct="1">
              <a:spcBef>
                <a:spcPct val="0"/>
              </a:spcBef>
              <a:buFont typeface="Arial"/>
              <a:buNone/>
              <a:defRPr lang="en-US" sz="2400" b="1" kern="0" spc="-40" smtClean="0">
                <a:solidFill>
                  <a:schemeClr val="tx1"/>
                </a:solidFill>
                <a:latin typeface="Arial" panose="020B0604020202020204" pitchFamily="34" charset="0"/>
                <a:ea typeface="+mj-ea"/>
                <a:cs typeface="+mj-cs"/>
              </a:defRPr>
            </a:lvl1pPr>
            <a:lvl2pPr marL="990575" indent="-380990" algn="l" defTabSz="609585" rtl="0" eaLnBrk="1" latinLnBrk="0" hangingPunct="1">
              <a:spcBef>
                <a:spcPct val="20000"/>
              </a:spcBef>
              <a:buFont typeface="Arial"/>
              <a:buChar char="–"/>
              <a:defRPr lang="en-US" sz="3733" kern="0" spc="-40" smtClean="0">
                <a:solidFill>
                  <a:schemeClr val="bg1">
                    <a:lumMod val="50000"/>
                  </a:schemeClr>
                </a:solidFill>
                <a:latin typeface="Helvetica Neue"/>
                <a:ea typeface="+mn-ea"/>
                <a:cs typeface="+mn-cs"/>
              </a:defRPr>
            </a:lvl2pPr>
            <a:lvl3pPr marL="1523962" indent="-304792" algn="l" defTabSz="609585" rtl="0" eaLnBrk="1" latinLnBrk="0" hangingPunct="1">
              <a:spcBef>
                <a:spcPct val="20000"/>
              </a:spcBef>
              <a:buFont typeface="Arial"/>
              <a:buChar char="•"/>
              <a:defRPr lang="en-US" sz="3200" kern="0" spc="-40" smtClean="0">
                <a:solidFill>
                  <a:schemeClr val="bg1">
                    <a:lumMod val="50000"/>
                  </a:schemeClr>
                </a:solidFill>
                <a:latin typeface="Helvetica Neue"/>
                <a:ea typeface="+mn-ea"/>
                <a:cs typeface="+mn-cs"/>
              </a:defRPr>
            </a:lvl3pPr>
            <a:lvl4pPr marL="2133547" indent="-304792" algn="l" defTabSz="609585" rtl="0" eaLnBrk="1" latinLnBrk="0" hangingPunct="1">
              <a:spcBef>
                <a:spcPct val="20000"/>
              </a:spcBef>
              <a:buFont typeface="Arial"/>
              <a:buChar char="–"/>
              <a:defRPr lang="en-US" sz="2667" kern="0" spc="-40" smtClean="0">
                <a:solidFill>
                  <a:schemeClr val="bg1">
                    <a:lumMod val="50000"/>
                  </a:schemeClr>
                </a:solidFill>
                <a:latin typeface="Helvetica Neue"/>
                <a:ea typeface="+mn-ea"/>
                <a:cs typeface="+mn-cs"/>
              </a:defRPr>
            </a:lvl4pPr>
            <a:lvl5pPr marL="2743131" indent="-304792" algn="l" defTabSz="609585" rtl="0" eaLnBrk="1" latinLnBrk="0" hangingPunct="1">
              <a:spcBef>
                <a:spcPct val="20000"/>
              </a:spcBef>
              <a:buFont typeface="Arial"/>
              <a:buChar char="»"/>
              <a:defRPr lang="en-US" sz="2667" kern="0" spc="-40">
                <a:solidFill>
                  <a:schemeClr val="bg1">
                    <a:lumMod val="50000"/>
                  </a:schemeClr>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fr-BE" sz="1800" dirty="0"/>
              <a:t>OTHER AGE GROUPS POSTPONED CULTURAL PURCHASES</a:t>
            </a:r>
          </a:p>
        </p:txBody>
      </p:sp>
      <p:sp>
        <p:nvSpPr>
          <p:cNvPr id="29" name="Text Placeholder 3">
            <a:extLst>
              <a:ext uri="{FF2B5EF4-FFF2-40B4-BE49-F238E27FC236}">
                <a16:creationId xmlns:a16="http://schemas.microsoft.com/office/drawing/2014/main" id="{BAC696B0-F9B6-4291-B52B-16E52ABA1C03}"/>
              </a:ext>
            </a:extLst>
          </p:cNvPr>
          <p:cNvSpPr>
            <a:spLocks noGrp="1"/>
          </p:cNvSpPr>
          <p:nvPr>
            <p:ph type="body" idx="1"/>
          </p:nvPr>
        </p:nvSpPr>
        <p:spPr>
          <a:xfrm>
            <a:off x="1080655" y="6511771"/>
            <a:ext cx="10501745" cy="280449"/>
          </a:xfrm>
        </p:spPr>
        <p:txBody>
          <a:bodyPr/>
          <a:lstStyle/>
          <a:p>
            <a:r>
              <a:rPr lang="en-US" i="1" dirty="0"/>
              <a:t>1.-2.How does this COVID19 situation change your buying behavior? You do … 3. </a:t>
            </a:r>
            <a:r>
              <a:rPr lang="fr-BE" i="1" dirty="0"/>
              <a:t>On a </a:t>
            </a:r>
            <a:r>
              <a:rPr lang="fr-BE" i="1" dirty="0" err="1"/>
              <a:t>scale</a:t>
            </a:r>
            <a:r>
              <a:rPr lang="fr-BE" i="1" dirty="0"/>
              <a:t> </a:t>
            </a:r>
            <a:r>
              <a:rPr lang="fr-BE" i="1" dirty="0" err="1"/>
              <a:t>from</a:t>
            </a:r>
            <a:r>
              <a:rPr lang="fr-BE" i="1" dirty="0"/>
              <a:t> 1 to 10, </a:t>
            </a:r>
            <a:r>
              <a:rPr lang="fr-BE" i="1" dirty="0" err="1"/>
              <a:t>what</a:t>
            </a:r>
            <a:r>
              <a:rPr lang="fr-BE" i="1" dirty="0"/>
              <a:t> </a:t>
            </a:r>
            <a:r>
              <a:rPr lang="fr-BE" i="1" dirty="0" err="1"/>
              <a:t>purchases</a:t>
            </a:r>
            <a:r>
              <a:rPr lang="fr-BE" i="1" dirty="0"/>
              <a:t> have </a:t>
            </a:r>
            <a:r>
              <a:rPr lang="fr-BE" i="1" dirty="0" err="1"/>
              <a:t>you</a:t>
            </a:r>
            <a:r>
              <a:rPr lang="fr-BE" i="1" dirty="0"/>
              <a:t> </a:t>
            </a:r>
            <a:r>
              <a:rPr lang="fr-BE" i="1" dirty="0" err="1"/>
              <a:t>postponed</a:t>
            </a:r>
            <a:r>
              <a:rPr lang="fr-BE" i="1" dirty="0"/>
              <a:t> </a:t>
            </a:r>
            <a:r>
              <a:rPr lang="fr-BE" i="1" dirty="0" err="1"/>
              <a:t>pending</a:t>
            </a:r>
            <a:r>
              <a:rPr lang="fr-BE" i="1" dirty="0"/>
              <a:t> the end of </a:t>
            </a:r>
            <a:r>
              <a:rPr lang="fr-BE" i="1" dirty="0" err="1"/>
              <a:t>lockdown</a:t>
            </a:r>
            <a:r>
              <a:rPr lang="fr-BE" i="1" dirty="0"/>
              <a:t>? (1-postponed </a:t>
            </a:r>
            <a:r>
              <a:rPr lang="fr-BE" i="1" dirty="0" err="1"/>
              <a:t>nothing</a:t>
            </a:r>
            <a:r>
              <a:rPr lang="fr-BE" i="1" dirty="0"/>
              <a:t>; 10-postponed </a:t>
            </a:r>
            <a:r>
              <a:rPr lang="fr-BE" i="1" dirty="0" err="1"/>
              <a:t>every</a:t>
            </a:r>
            <a:r>
              <a:rPr lang="fr-BE" i="1" dirty="0"/>
              <a:t> </a:t>
            </a:r>
            <a:r>
              <a:rPr lang="fr-BE" i="1" dirty="0" err="1"/>
              <a:t>purchase</a:t>
            </a:r>
            <a:r>
              <a:rPr lang="fr-BE" i="1" dirty="0"/>
              <a:t>  scores 7-10 </a:t>
            </a:r>
            <a:r>
              <a:rPr lang="fr-BE" i="1" dirty="0" err="1"/>
              <a:t>grouped</a:t>
            </a:r>
            <a:r>
              <a:rPr lang="fr-BE" i="1" dirty="0"/>
              <a:t>)</a:t>
            </a:r>
          </a:p>
        </p:txBody>
      </p:sp>
    </p:spTree>
    <p:extLst>
      <p:ext uri="{BB962C8B-B14F-4D97-AF65-F5344CB8AC3E}">
        <p14:creationId xmlns:p14="http://schemas.microsoft.com/office/powerpoint/2010/main" val="38193521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6E72B0F6-55C5-426A-9D03-A86E4F1B48B0}"/>
              </a:ext>
            </a:extLst>
          </p:cNvPr>
          <p:cNvSpPr>
            <a:spLocks noGrp="1"/>
          </p:cNvSpPr>
          <p:nvPr>
            <p:ph type="body" idx="1"/>
          </p:nvPr>
        </p:nvSpPr>
        <p:spPr>
          <a:xfrm>
            <a:off x="1123951" y="6511771"/>
            <a:ext cx="10458450" cy="280449"/>
          </a:xfrm>
        </p:spPr>
        <p:txBody>
          <a:bodyPr/>
          <a:lstStyle/>
          <a:p>
            <a:r>
              <a:rPr lang="en-US" i="1" dirty="0"/>
              <a:t>After a few days of lockdown, do you miss the following products or services?</a:t>
            </a:r>
            <a:r>
              <a:rPr lang="fr-BE" i="1" dirty="0"/>
              <a:t> On a </a:t>
            </a:r>
            <a:r>
              <a:rPr lang="fr-BE" i="1" dirty="0" err="1"/>
              <a:t>scale</a:t>
            </a:r>
            <a:r>
              <a:rPr lang="fr-BE" i="1" dirty="0"/>
              <a:t> </a:t>
            </a:r>
            <a:r>
              <a:rPr lang="fr-BE" i="1" dirty="0" err="1"/>
              <a:t>from</a:t>
            </a:r>
            <a:r>
              <a:rPr lang="fr-BE" i="1" dirty="0"/>
              <a:t> 1 to 10, </a:t>
            </a:r>
            <a:r>
              <a:rPr lang="fr-BE" i="1" dirty="0" err="1"/>
              <a:t>what</a:t>
            </a:r>
            <a:r>
              <a:rPr lang="fr-BE" i="1" dirty="0"/>
              <a:t> </a:t>
            </a:r>
            <a:r>
              <a:rPr lang="fr-BE" i="1" dirty="0" err="1"/>
              <a:t>purchases</a:t>
            </a:r>
            <a:r>
              <a:rPr lang="fr-BE" i="1" dirty="0"/>
              <a:t> have </a:t>
            </a:r>
            <a:r>
              <a:rPr lang="fr-BE" i="1" dirty="0" err="1"/>
              <a:t>you</a:t>
            </a:r>
            <a:r>
              <a:rPr lang="fr-BE" i="1" dirty="0"/>
              <a:t> </a:t>
            </a:r>
            <a:r>
              <a:rPr lang="fr-BE" i="1" dirty="0" err="1"/>
              <a:t>postponed</a:t>
            </a:r>
            <a:r>
              <a:rPr lang="fr-BE" i="1" dirty="0"/>
              <a:t> </a:t>
            </a:r>
            <a:r>
              <a:rPr lang="fr-BE" i="1" dirty="0" err="1"/>
              <a:t>pending</a:t>
            </a:r>
            <a:r>
              <a:rPr lang="fr-BE" i="1" dirty="0"/>
              <a:t> the end of </a:t>
            </a:r>
            <a:r>
              <a:rPr lang="fr-BE" i="1" dirty="0" err="1"/>
              <a:t>lockdown</a:t>
            </a:r>
            <a:r>
              <a:rPr lang="fr-BE" i="1" dirty="0"/>
              <a:t>? (1-postponed </a:t>
            </a:r>
            <a:r>
              <a:rPr lang="fr-BE" i="1" dirty="0" err="1"/>
              <a:t>nothing</a:t>
            </a:r>
            <a:r>
              <a:rPr lang="fr-BE" i="1" dirty="0"/>
              <a:t>; 10-postponed </a:t>
            </a:r>
            <a:r>
              <a:rPr lang="fr-BE" i="1" dirty="0" err="1"/>
              <a:t>every</a:t>
            </a:r>
            <a:r>
              <a:rPr lang="fr-BE" i="1" dirty="0"/>
              <a:t> </a:t>
            </a:r>
            <a:r>
              <a:rPr lang="fr-BE" i="1" dirty="0" err="1"/>
              <a:t>purchase</a:t>
            </a:r>
            <a:r>
              <a:rPr lang="fr-BE" i="1" dirty="0"/>
              <a:t>  scores 7-10 </a:t>
            </a:r>
            <a:r>
              <a:rPr lang="fr-BE" i="1" dirty="0" err="1"/>
              <a:t>grouped</a:t>
            </a:r>
            <a:r>
              <a:rPr lang="fr-BE" i="1" dirty="0"/>
              <a:t>)</a:t>
            </a:r>
          </a:p>
        </p:txBody>
      </p:sp>
      <p:sp>
        <p:nvSpPr>
          <p:cNvPr id="28" name="Text Placeholder 4">
            <a:extLst>
              <a:ext uri="{FF2B5EF4-FFF2-40B4-BE49-F238E27FC236}">
                <a16:creationId xmlns:a16="http://schemas.microsoft.com/office/drawing/2014/main" id="{F8EE837E-4942-48D8-8EE7-7443847D6D88}"/>
              </a:ext>
            </a:extLst>
          </p:cNvPr>
          <p:cNvSpPr txBox="1">
            <a:spLocks/>
          </p:cNvSpPr>
          <p:nvPr/>
        </p:nvSpPr>
        <p:spPr>
          <a:xfrm>
            <a:off x="1209964" y="1089025"/>
            <a:ext cx="10759387" cy="376985"/>
          </a:xfrm>
          <a:prstGeom prst="rect">
            <a:avLst/>
          </a:prstGeom>
        </p:spPr>
        <p:txBody>
          <a:bodyPr vert="horz" lIns="91440" tIns="0" rIns="91440" bIns="45720" rtlCol="0" anchor="t" anchorCtr="0">
            <a:noAutofit/>
          </a:bodyPr>
          <a:lstStyle>
            <a:lvl1pPr marL="0" indent="0" algn="r" defTabSz="609585" rtl="0" eaLnBrk="1" latinLnBrk="0" hangingPunct="1">
              <a:spcBef>
                <a:spcPct val="0"/>
              </a:spcBef>
              <a:buFont typeface="Arial"/>
              <a:buNone/>
              <a:defRPr lang="en-US" sz="2400" b="1" kern="0" spc="-40" smtClean="0">
                <a:solidFill>
                  <a:schemeClr val="tx1"/>
                </a:solidFill>
                <a:latin typeface="Arial" panose="020B0604020202020204" pitchFamily="34" charset="0"/>
                <a:ea typeface="+mj-ea"/>
                <a:cs typeface="+mj-cs"/>
              </a:defRPr>
            </a:lvl1pPr>
            <a:lvl2pPr marL="990575" indent="-380990" algn="l" defTabSz="609585" rtl="0" eaLnBrk="1" latinLnBrk="0" hangingPunct="1">
              <a:spcBef>
                <a:spcPct val="20000"/>
              </a:spcBef>
              <a:buFont typeface="Arial"/>
              <a:buChar char="–"/>
              <a:defRPr lang="en-US" sz="3733" kern="0" spc="-40" smtClean="0">
                <a:solidFill>
                  <a:schemeClr val="bg1">
                    <a:lumMod val="50000"/>
                  </a:schemeClr>
                </a:solidFill>
                <a:latin typeface="Helvetica Neue"/>
                <a:ea typeface="+mn-ea"/>
                <a:cs typeface="+mn-cs"/>
              </a:defRPr>
            </a:lvl2pPr>
            <a:lvl3pPr marL="1523962" indent="-304792" algn="l" defTabSz="609585" rtl="0" eaLnBrk="1" latinLnBrk="0" hangingPunct="1">
              <a:spcBef>
                <a:spcPct val="20000"/>
              </a:spcBef>
              <a:buFont typeface="Arial"/>
              <a:buChar char="•"/>
              <a:defRPr lang="en-US" sz="3200" kern="0" spc="-40" smtClean="0">
                <a:solidFill>
                  <a:schemeClr val="bg1">
                    <a:lumMod val="50000"/>
                  </a:schemeClr>
                </a:solidFill>
                <a:latin typeface="Helvetica Neue"/>
                <a:ea typeface="+mn-ea"/>
                <a:cs typeface="+mn-cs"/>
              </a:defRPr>
            </a:lvl3pPr>
            <a:lvl4pPr marL="2133547" indent="-304792" algn="l" defTabSz="609585" rtl="0" eaLnBrk="1" latinLnBrk="0" hangingPunct="1">
              <a:spcBef>
                <a:spcPct val="20000"/>
              </a:spcBef>
              <a:buFont typeface="Arial"/>
              <a:buChar char="–"/>
              <a:defRPr lang="en-US" sz="2667" kern="0" spc="-40" smtClean="0">
                <a:solidFill>
                  <a:schemeClr val="bg1">
                    <a:lumMod val="50000"/>
                  </a:schemeClr>
                </a:solidFill>
                <a:latin typeface="Helvetica Neue"/>
                <a:ea typeface="+mn-ea"/>
                <a:cs typeface="+mn-cs"/>
              </a:defRPr>
            </a:lvl4pPr>
            <a:lvl5pPr marL="2743131" indent="-304792" algn="l" defTabSz="609585" rtl="0" eaLnBrk="1" latinLnBrk="0" hangingPunct="1">
              <a:spcBef>
                <a:spcPct val="20000"/>
              </a:spcBef>
              <a:buFont typeface="Arial"/>
              <a:buChar char="»"/>
              <a:defRPr lang="en-US" sz="2667" kern="0" spc="-40">
                <a:solidFill>
                  <a:schemeClr val="bg1">
                    <a:lumMod val="50000"/>
                  </a:schemeClr>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fr-BE" sz="1800" i="1" dirty="0" err="1"/>
              <a:t>Intentionalists</a:t>
            </a:r>
            <a:r>
              <a:rPr lang="fr-BE" sz="1800" dirty="0"/>
              <a:t> are </a:t>
            </a:r>
            <a:r>
              <a:rPr lang="fr-BE" sz="1800" dirty="0" err="1"/>
              <a:t>massively</a:t>
            </a:r>
            <a:r>
              <a:rPr lang="fr-BE" sz="1800" dirty="0"/>
              <a:t> </a:t>
            </a:r>
            <a:r>
              <a:rPr lang="fr-BE" sz="1800" dirty="0" err="1"/>
              <a:t>postponing</a:t>
            </a:r>
            <a:r>
              <a:rPr lang="fr-BE" sz="1800" dirty="0"/>
              <a:t> </a:t>
            </a:r>
            <a:r>
              <a:rPr lang="fr-BE" sz="1800" dirty="0" err="1"/>
              <a:t>their</a:t>
            </a:r>
            <a:r>
              <a:rPr lang="fr-BE" sz="1800" dirty="0"/>
              <a:t> </a:t>
            </a:r>
            <a:r>
              <a:rPr lang="fr-BE" sz="1800" dirty="0" err="1"/>
              <a:t>purchases</a:t>
            </a:r>
            <a:endParaRPr lang="fr-BE" sz="1800" dirty="0"/>
          </a:p>
        </p:txBody>
      </p:sp>
      <p:sp>
        <p:nvSpPr>
          <p:cNvPr id="40" name="Text Placeholder 39">
            <a:extLst>
              <a:ext uri="{FF2B5EF4-FFF2-40B4-BE49-F238E27FC236}">
                <a16:creationId xmlns:a16="http://schemas.microsoft.com/office/drawing/2014/main" id="{ED6E972D-70E0-4A43-9519-311D02B374F6}"/>
              </a:ext>
            </a:extLst>
          </p:cNvPr>
          <p:cNvSpPr>
            <a:spLocks noGrp="1"/>
          </p:cNvSpPr>
          <p:nvPr>
            <p:ph type="body" sz="quarter" idx="10"/>
          </p:nvPr>
        </p:nvSpPr>
        <p:spPr>
          <a:xfrm>
            <a:off x="75600" y="692487"/>
            <a:ext cx="11893751" cy="376985"/>
          </a:xfrm>
        </p:spPr>
        <p:txBody>
          <a:bodyPr/>
          <a:lstStyle/>
          <a:p>
            <a:r>
              <a:rPr lang="fr-BE" dirty="0"/>
              <a:t>LOCKDOWN FREEZES SPENDING IN CULTURE &amp; TECH</a:t>
            </a:r>
          </a:p>
        </p:txBody>
      </p:sp>
      <p:sp>
        <p:nvSpPr>
          <p:cNvPr id="37" name="Rectangle 8">
            <a:extLst>
              <a:ext uri="{FF2B5EF4-FFF2-40B4-BE49-F238E27FC236}">
                <a16:creationId xmlns:a16="http://schemas.microsoft.com/office/drawing/2014/main" id="{A3829F98-9EAE-43A7-85F1-61AD75511A7A}"/>
              </a:ext>
            </a:extLst>
          </p:cNvPr>
          <p:cNvSpPr/>
          <p:nvPr/>
        </p:nvSpPr>
        <p:spPr>
          <a:xfrm>
            <a:off x="512690" y="1887954"/>
            <a:ext cx="5508000" cy="112609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Rectangle 7">
            <a:extLst>
              <a:ext uri="{FF2B5EF4-FFF2-40B4-BE49-F238E27FC236}">
                <a16:creationId xmlns:a16="http://schemas.microsoft.com/office/drawing/2014/main" id="{1E0BE323-AC07-4804-BF71-EAA88E0C3AF8}"/>
              </a:ext>
            </a:extLst>
          </p:cNvPr>
          <p:cNvSpPr/>
          <p:nvPr/>
        </p:nvSpPr>
        <p:spPr>
          <a:xfrm>
            <a:off x="1635436" y="1931453"/>
            <a:ext cx="468044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missed </a:t>
            </a:r>
            <a:r>
              <a:rPr kumimoji="0" lang="en-US" sz="1400" b="1" u="none" strike="noStrike" kern="1200" cap="none" spc="0" normalizeH="0" baseline="0" noProof="0" dirty="0">
                <a:ln>
                  <a:noFill/>
                </a:ln>
                <a:solidFill>
                  <a:prstClr val="black"/>
                </a:solidFill>
                <a:effectLst/>
                <a:uLnTx/>
                <a:uFillTx/>
                <a:latin typeface="Arial"/>
                <a:ea typeface="+mn-ea"/>
                <a:cs typeface="+mn-cs"/>
              </a:rPr>
              <a:t>cultural products </a:t>
            </a:r>
            <a:r>
              <a:rPr kumimoji="0" lang="en-US" sz="1400" b="0" i="0" u="none" strike="noStrike" kern="1200" cap="none" spc="0" normalizeH="0" baseline="0" noProof="0" dirty="0">
                <a:ln>
                  <a:noFill/>
                </a:ln>
                <a:solidFill>
                  <a:prstClr val="black"/>
                </a:solidFill>
                <a:effectLst/>
                <a:uLnTx/>
                <a:uFillTx/>
                <a:latin typeface="Arial"/>
                <a:ea typeface="+mn-ea"/>
                <a:cs typeface="+mn-cs"/>
              </a:rPr>
              <a:t>just after a few days of lockdown. Young adults (16%) more than active Baby boomers (7%). Women (12%) more than men (9%)</a:t>
            </a:r>
          </a:p>
        </p:txBody>
      </p:sp>
      <p:sp>
        <p:nvSpPr>
          <p:cNvPr id="34" name="Rectangle 33">
            <a:extLst>
              <a:ext uri="{FF2B5EF4-FFF2-40B4-BE49-F238E27FC236}">
                <a16:creationId xmlns:a16="http://schemas.microsoft.com/office/drawing/2014/main" id="{502F07E8-8673-4EE8-BA39-C450FC198209}"/>
              </a:ext>
            </a:extLst>
          </p:cNvPr>
          <p:cNvSpPr/>
          <p:nvPr/>
        </p:nvSpPr>
        <p:spPr>
          <a:xfrm>
            <a:off x="744332" y="1872008"/>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10%</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48">
            <a:extLst>
              <a:ext uri="{FF2B5EF4-FFF2-40B4-BE49-F238E27FC236}">
                <a16:creationId xmlns:a16="http://schemas.microsoft.com/office/drawing/2014/main" id="{B14C1585-4CA4-4EE4-8DB6-85E4BCD91527}"/>
              </a:ext>
            </a:extLst>
          </p:cNvPr>
          <p:cNvSpPr txBox="1"/>
          <p:nvPr/>
        </p:nvSpPr>
        <p:spPr>
          <a:xfrm>
            <a:off x="740836" y="1675200"/>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 OUT 10 MISS CULTURAL PRODUCTS </a:t>
            </a:r>
          </a:p>
        </p:txBody>
      </p:sp>
      <p:grpSp>
        <p:nvGrpSpPr>
          <p:cNvPr id="42" name="Group 41">
            <a:extLst>
              <a:ext uri="{FF2B5EF4-FFF2-40B4-BE49-F238E27FC236}">
                <a16:creationId xmlns:a16="http://schemas.microsoft.com/office/drawing/2014/main" id="{7B0D03E9-2A49-4E65-9B85-CA849FD83819}"/>
              </a:ext>
            </a:extLst>
          </p:cNvPr>
          <p:cNvGrpSpPr/>
          <p:nvPr/>
        </p:nvGrpSpPr>
        <p:grpSpPr>
          <a:xfrm>
            <a:off x="77055" y="2018753"/>
            <a:ext cx="755309" cy="755309"/>
            <a:chOff x="298583" y="2031304"/>
            <a:chExt cx="755309" cy="755309"/>
          </a:xfrm>
        </p:grpSpPr>
        <p:sp>
          <p:nvSpPr>
            <p:cNvPr id="41" name="Oval 40">
              <a:extLst>
                <a:ext uri="{FF2B5EF4-FFF2-40B4-BE49-F238E27FC236}">
                  <a16:creationId xmlns:a16="http://schemas.microsoft.com/office/drawing/2014/main" id="{EC9C103D-C94C-494A-9D4D-5DBE9FBFCB8F}"/>
                </a:ext>
              </a:extLst>
            </p:cNvPr>
            <p:cNvSpPr/>
            <p:nvPr/>
          </p:nvSpPr>
          <p:spPr>
            <a:xfrm>
              <a:off x="298583" y="2031304"/>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3" name="Picture 2" descr="A close up of a logo&#10;&#10;Description automatically generated">
              <a:extLst>
                <a:ext uri="{FF2B5EF4-FFF2-40B4-BE49-F238E27FC236}">
                  <a16:creationId xmlns:a16="http://schemas.microsoft.com/office/drawing/2014/main" id="{2743E250-C70A-45D4-BBEF-72BE2F81708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2917" t="23217" r="21389" b="38055"/>
            <a:stretch/>
          </p:blipFill>
          <p:spPr>
            <a:xfrm>
              <a:off x="393592" y="2238378"/>
              <a:ext cx="569502" cy="396000"/>
            </a:xfrm>
            <a:prstGeom prst="rect">
              <a:avLst/>
            </a:prstGeom>
          </p:spPr>
        </p:pic>
      </p:grpSp>
      <p:grpSp>
        <p:nvGrpSpPr>
          <p:cNvPr id="49" name="Group 48">
            <a:extLst>
              <a:ext uri="{FF2B5EF4-FFF2-40B4-BE49-F238E27FC236}">
                <a16:creationId xmlns:a16="http://schemas.microsoft.com/office/drawing/2014/main" id="{375C902E-32CC-4DF3-B4A3-67EF8968B529}"/>
              </a:ext>
            </a:extLst>
          </p:cNvPr>
          <p:cNvGrpSpPr/>
          <p:nvPr/>
        </p:nvGrpSpPr>
        <p:grpSpPr>
          <a:xfrm>
            <a:off x="6584295" y="1851954"/>
            <a:ext cx="5717468" cy="1126090"/>
            <a:chOff x="2237968" y="1590719"/>
            <a:chExt cx="5667598" cy="1224000"/>
          </a:xfrm>
        </p:grpSpPr>
        <p:sp>
          <p:nvSpPr>
            <p:cNvPr id="52" name="Rectangle 8">
              <a:extLst>
                <a:ext uri="{FF2B5EF4-FFF2-40B4-BE49-F238E27FC236}">
                  <a16:creationId xmlns:a16="http://schemas.microsoft.com/office/drawing/2014/main" id="{45EB43C4-0605-4641-9B13-A8891EC9B83E}"/>
                </a:ext>
              </a:extLst>
            </p:cNvPr>
            <p:cNvSpPr/>
            <p:nvPr/>
          </p:nvSpPr>
          <p:spPr>
            <a:xfrm>
              <a:off x="2237968" y="1590719"/>
              <a:ext cx="5459958" cy="12240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7">
              <a:extLst>
                <a:ext uri="{FF2B5EF4-FFF2-40B4-BE49-F238E27FC236}">
                  <a16:creationId xmlns:a16="http://schemas.microsoft.com/office/drawing/2014/main" id="{435CB51A-46E1-41CA-8DF8-79D904AD104A}"/>
                </a:ext>
              </a:extLst>
            </p:cNvPr>
            <p:cNvSpPr/>
            <p:nvPr/>
          </p:nvSpPr>
          <p:spPr>
            <a:xfrm>
              <a:off x="3265945" y="1634218"/>
              <a:ext cx="4639621" cy="10370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missed </a:t>
              </a:r>
              <a:r>
                <a:rPr kumimoji="0" lang="en-US" sz="1400" b="1" i="0" u="none" strike="noStrike" kern="1200" cap="none" spc="0" normalizeH="0" baseline="0" noProof="0" dirty="0">
                  <a:ln>
                    <a:noFill/>
                  </a:ln>
                  <a:solidFill>
                    <a:prstClr val="black"/>
                  </a:solidFill>
                  <a:effectLst/>
                  <a:uLnTx/>
                  <a:uFillTx/>
                  <a:latin typeface="Arial"/>
                  <a:ea typeface="+mn-ea"/>
                  <a:cs typeface="+mn-cs"/>
                </a:rPr>
                <a:t>technological products </a:t>
              </a:r>
              <a:r>
                <a:rPr kumimoji="0" lang="en-US" sz="1400" b="0" i="0" u="none" strike="noStrike" kern="1200" cap="none" spc="0" normalizeH="0" baseline="0" noProof="0" dirty="0">
                  <a:ln>
                    <a:noFill/>
                  </a:ln>
                  <a:solidFill>
                    <a:prstClr val="black"/>
                  </a:solidFill>
                  <a:effectLst/>
                  <a:uLnTx/>
                  <a:uFillTx/>
                  <a:latin typeface="Arial"/>
                  <a:ea typeface="+mn-ea"/>
                  <a:cs typeface="+mn-cs"/>
                </a:rPr>
                <a:t>just after a few days of lockdown. Flemish people (3%) slightly more than French-speaking(2%), partially unemployed (3%) more than homeworkers (1)%.</a:t>
              </a:r>
            </a:p>
          </p:txBody>
        </p:sp>
      </p:grpSp>
      <p:sp>
        <p:nvSpPr>
          <p:cNvPr id="50" name="Rectangle 49">
            <a:extLst>
              <a:ext uri="{FF2B5EF4-FFF2-40B4-BE49-F238E27FC236}">
                <a16:creationId xmlns:a16="http://schemas.microsoft.com/office/drawing/2014/main" id="{5329EA5C-3133-4091-AEAA-26AD840CEA65}"/>
              </a:ext>
            </a:extLst>
          </p:cNvPr>
          <p:cNvSpPr/>
          <p:nvPr/>
        </p:nvSpPr>
        <p:spPr>
          <a:xfrm>
            <a:off x="6929750" y="1836008"/>
            <a:ext cx="77777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2%</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51" name="TextBox 48">
            <a:extLst>
              <a:ext uri="{FF2B5EF4-FFF2-40B4-BE49-F238E27FC236}">
                <a16:creationId xmlns:a16="http://schemas.microsoft.com/office/drawing/2014/main" id="{0FF7DC62-B75F-4C0A-8B1D-3FC1FD9DB7C3}"/>
              </a:ext>
            </a:extLst>
          </p:cNvPr>
          <p:cNvSpPr txBox="1"/>
          <p:nvPr/>
        </p:nvSpPr>
        <p:spPr>
          <a:xfrm>
            <a:off x="6812441" y="1639200"/>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BELGIANS ARE WELL EQUIPPED</a:t>
            </a:r>
          </a:p>
        </p:txBody>
      </p:sp>
      <p:grpSp>
        <p:nvGrpSpPr>
          <p:cNvPr id="87" name="Group 86">
            <a:extLst>
              <a:ext uri="{FF2B5EF4-FFF2-40B4-BE49-F238E27FC236}">
                <a16:creationId xmlns:a16="http://schemas.microsoft.com/office/drawing/2014/main" id="{AB126ADA-2805-411C-8BBC-76473A4BF767}"/>
              </a:ext>
            </a:extLst>
          </p:cNvPr>
          <p:cNvGrpSpPr/>
          <p:nvPr/>
        </p:nvGrpSpPr>
        <p:grpSpPr>
          <a:xfrm>
            <a:off x="6148660" y="1982753"/>
            <a:ext cx="755309" cy="755309"/>
            <a:chOff x="6148660" y="1982753"/>
            <a:chExt cx="755309" cy="755309"/>
          </a:xfrm>
        </p:grpSpPr>
        <p:sp>
          <p:nvSpPr>
            <p:cNvPr id="47" name="Oval 46">
              <a:extLst>
                <a:ext uri="{FF2B5EF4-FFF2-40B4-BE49-F238E27FC236}">
                  <a16:creationId xmlns:a16="http://schemas.microsoft.com/office/drawing/2014/main" id="{B960A00A-B3A4-4075-9A0A-0A0EA2688C68}"/>
                </a:ext>
              </a:extLst>
            </p:cNvPr>
            <p:cNvSpPr/>
            <p:nvPr/>
          </p:nvSpPr>
          <p:spPr>
            <a:xfrm>
              <a:off x="6148660" y="1982753"/>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29" name="Picture 28" descr="A close up of a logo&#10;&#10;Description automatically generated">
              <a:extLst>
                <a:ext uri="{FF2B5EF4-FFF2-40B4-BE49-F238E27FC236}">
                  <a16:creationId xmlns:a16="http://schemas.microsoft.com/office/drawing/2014/main" id="{38C7445D-DC37-49AA-BF9E-4AEE9CA20E10}"/>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7917" r="7917" b="14584"/>
            <a:stretch/>
          </p:blipFill>
          <p:spPr>
            <a:xfrm>
              <a:off x="6325406" y="2159731"/>
              <a:ext cx="390205" cy="396000"/>
            </a:xfrm>
            <a:prstGeom prst="rect">
              <a:avLst/>
            </a:prstGeom>
          </p:spPr>
        </p:pic>
      </p:grpSp>
      <p:grpSp>
        <p:nvGrpSpPr>
          <p:cNvPr id="67" name="Group 66">
            <a:extLst>
              <a:ext uri="{FF2B5EF4-FFF2-40B4-BE49-F238E27FC236}">
                <a16:creationId xmlns:a16="http://schemas.microsoft.com/office/drawing/2014/main" id="{B1AF1082-0A29-4056-B5D7-207303A51F23}"/>
              </a:ext>
            </a:extLst>
          </p:cNvPr>
          <p:cNvGrpSpPr/>
          <p:nvPr/>
        </p:nvGrpSpPr>
        <p:grpSpPr>
          <a:xfrm>
            <a:off x="75600" y="3227378"/>
            <a:ext cx="6831745" cy="1436754"/>
            <a:chOff x="-122970" y="2789334"/>
            <a:chExt cx="6831745" cy="1436754"/>
          </a:xfrm>
        </p:grpSpPr>
        <p:grpSp>
          <p:nvGrpSpPr>
            <p:cNvPr id="68" name="Group 67">
              <a:extLst>
                <a:ext uri="{FF2B5EF4-FFF2-40B4-BE49-F238E27FC236}">
                  <a16:creationId xmlns:a16="http://schemas.microsoft.com/office/drawing/2014/main" id="{C220022C-3148-4331-8C08-0089C4D29AFE}"/>
                </a:ext>
              </a:extLst>
            </p:cNvPr>
            <p:cNvGrpSpPr/>
            <p:nvPr/>
          </p:nvGrpSpPr>
          <p:grpSpPr>
            <a:xfrm>
              <a:off x="312665" y="2789334"/>
              <a:ext cx="6396110" cy="1436754"/>
              <a:chOff x="8057590" y="1542148"/>
              <a:chExt cx="6396110" cy="1436754"/>
            </a:xfrm>
          </p:grpSpPr>
          <p:grpSp>
            <p:nvGrpSpPr>
              <p:cNvPr id="72" name="Group 71">
                <a:extLst>
                  <a:ext uri="{FF2B5EF4-FFF2-40B4-BE49-F238E27FC236}">
                    <a16:creationId xmlns:a16="http://schemas.microsoft.com/office/drawing/2014/main" id="{24CACCDF-82E7-477C-921D-53C8A44C9230}"/>
                  </a:ext>
                </a:extLst>
              </p:cNvPr>
              <p:cNvGrpSpPr/>
              <p:nvPr/>
            </p:nvGrpSpPr>
            <p:grpSpPr>
              <a:xfrm>
                <a:off x="8057590" y="1754902"/>
                <a:ext cx="5661532" cy="1224000"/>
                <a:chOff x="2237968" y="1590719"/>
                <a:chExt cx="5612151" cy="1224000"/>
              </a:xfrm>
            </p:grpSpPr>
            <p:sp>
              <p:nvSpPr>
                <p:cNvPr id="75" name="Rectangle 8">
                  <a:extLst>
                    <a:ext uri="{FF2B5EF4-FFF2-40B4-BE49-F238E27FC236}">
                      <a16:creationId xmlns:a16="http://schemas.microsoft.com/office/drawing/2014/main" id="{C64D8282-B067-41EA-9FC1-1C6ADA0F4297}"/>
                    </a:ext>
                  </a:extLst>
                </p:cNvPr>
                <p:cNvSpPr/>
                <p:nvPr/>
              </p:nvSpPr>
              <p:spPr>
                <a:xfrm>
                  <a:off x="2237968" y="1590719"/>
                  <a:ext cx="5459958" cy="12240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Rectangle 7">
                  <a:extLst>
                    <a:ext uri="{FF2B5EF4-FFF2-40B4-BE49-F238E27FC236}">
                      <a16:creationId xmlns:a16="http://schemas.microsoft.com/office/drawing/2014/main" id="{C82361E3-F88A-4C59-AE8A-DF64473D6479}"/>
                    </a:ext>
                  </a:extLst>
                </p:cNvPr>
                <p:cNvSpPr/>
                <p:nvPr/>
              </p:nvSpPr>
              <p:spPr>
                <a:xfrm>
                  <a:off x="3350922" y="1634218"/>
                  <a:ext cx="449919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these </a:t>
                  </a:r>
                  <a:r>
                    <a:rPr kumimoji="0" lang="en-US" sz="1400" b="0" i="1" u="none" strike="noStrike" kern="1200" cap="none" spc="0" normalizeH="0" baseline="0" noProof="0" dirty="0" err="1">
                      <a:ln>
                        <a:noFill/>
                      </a:ln>
                      <a:solidFill>
                        <a:prstClr val="black"/>
                      </a:solidFill>
                      <a:effectLst/>
                      <a:uLnTx/>
                      <a:uFillTx/>
                      <a:latin typeface="Arial"/>
                      <a:ea typeface="+mn-ea"/>
                      <a:cs typeface="+mn-cs"/>
                    </a:rPr>
                    <a:t>intentionalists</a:t>
                  </a:r>
                  <a:r>
                    <a:rPr kumimoji="0" lang="en-US" sz="1400" b="0" i="0" u="none" strike="noStrike" kern="1200" cap="none" spc="0" normalizeH="0" baseline="0" noProof="0" dirty="0">
                      <a:ln>
                        <a:noFill/>
                      </a:ln>
                      <a:solidFill>
                        <a:prstClr val="black"/>
                      </a:solidFill>
                      <a:effectLst/>
                      <a:uLnTx/>
                      <a:uFillTx/>
                      <a:latin typeface="Arial"/>
                      <a:ea typeface="+mn-ea"/>
                      <a:cs typeface="+mn-cs"/>
                    </a:rPr>
                    <a:t> postponed (nearly) every purchase regarding </a:t>
                  </a:r>
                  <a:r>
                    <a:rPr kumimoji="0" lang="en-US" sz="1400" b="1" i="0" u="none" strike="noStrike" kern="1200" cap="none" spc="0" normalizeH="0" baseline="0" noProof="0" dirty="0">
                      <a:ln>
                        <a:noFill/>
                      </a:ln>
                      <a:solidFill>
                        <a:prstClr val="black"/>
                      </a:solidFill>
                      <a:effectLst/>
                      <a:uLnTx/>
                      <a:uFillTx/>
                      <a:latin typeface="Arial"/>
                      <a:ea typeface="+mn-ea"/>
                      <a:cs typeface="+mn-cs"/>
                    </a:rPr>
                    <a:t>cultural goods </a:t>
                  </a:r>
                  <a:r>
                    <a:rPr kumimoji="0" lang="en-US" sz="1400" b="0" i="0" u="none" strike="noStrike" kern="1200" cap="none" spc="0" normalizeH="0" baseline="0" noProof="0" dirty="0">
                      <a:ln>
                        <a:noFill/>
                      </a:ln>
                      <a:solidFill>
                        <a:prstClr val="black"/>
                      </a:solidFill>
                      <a:effectLst/>
                      <a:uLnTx/>
                      <a:uFillTx/>
                      <a:latin typeface="Arial"/>
                      <a:ea typeface="+mn-ea"/>
                      <a:cs typeface="+mn-cs"/>
                    </a:rPr>
                    <a:t>or services. </a:t>
                  </a:r>
                  <a:r>
                    <a:rPr kumimoji="0" lang="en-US" sz="1400" b="1" i="0" u="none" strike="noStrike" kern="1200" cap="none" spc="0" normalizeH="0" baseline="0" noProof="0" dirty="0">
                      <a:ln>
                        <a:noFill/>
                      </a:ln>
                      <a:solidFill>
                        <a:prstClr val="black"/>
                      </a:solidFill>
                      <a:effectLst/>
                      <a:uLnTx/>
                      <a:uFillTx/>
                      <a:latin typeface="Arial"/>
                      <a:ea typeface="+mn-ea"/>
                      <a:cs typeface="+mn-cs"/>
                    </a:rPr>
                    <a:t>Homeworkers</a:t>
                  </a:r>
                  <a:r>
                    <a:rPr kumimoji="0" lang="en-US" sz="1400" b="0" i="0" u="none" strike="noStrike" kern="1200" cap="none" spc="0" normalizeH="0" baseline="0" noProof="0" dirty="0">
                      <a:ln>
                        <a:noFill/>
                      </a:ln>
                      <a:solidFill>
                        <a:prstClr val="black"/>
                      </a:solidFill>
                      <a:effectLst/>
                      <a:uLnTx/>
                      <a:uFillTx/>
                      <a:latin typeface="Arial"/>
                      <a:ea typeface="+mn-ea"/>
                      <a:cs typeface="+mn-cs"/>
                    </a:rPr>
                    <a:t> (63%) postponed more often than partially unemployed (49%)</a:t>
                  </a:r>
                </a:p>
              </p:txBody>
            </p:sp>
          </p:grpSp>
          <p:sp>
            <p:nvSpPr>
              <p:cNvPr id="73" name="Rectangle 72">
                <a:extLst>
                  <a:ext uri="{FF2B5EF4-FFF2-40B4-BE49-F238E27FC236}">
                    <a16:creationId xmlns:a16="http://schemas.microsoft.com/office/drawing/2014/main" id="{6FA7BAF2-9B8A-408F-968A-54E641D9E020}"/>
                  </a:ext>
                </a:extLst>
              </p:cNvPr>
              <p:cNvSpPr/>
              <p:nvPr/>
            </p:nvSpPr>
            <p:spPr>
              <a:xfrm>
                <a:off x="8339726" y="1738956"/>
                <a:ext cx="9044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800" b="1" dirty="0">
                    <a:solidFill>
                      <a:prstClr val="black"/>
                    </a:solidFill>
                    <a:latin typeface="Arial"/>
                  </a:rPr>
                  <a:t>6</a:t>
                </a:r>
                <a:r>
                  <a:rPr kumimoji="0" lang="fr-BE" sz="2800" b="1" i="0" u="none" strike="noStrike" kern="1200" cap="none" spc="0" normalizeH="0" baseline="0" noProof="0" dirty="0">
                    <a:ln>
                      <a:noFill/>
                    </a:ln>
                    <a:solidFill>
                      <a:prstClr val="black"/>
                    </a:solidFill>
                    <a:effectLst/>
                    <a:uLnTx/>
                    <a:uFillTx/>
                    <a:latin typeface="Arial"/>
                    <a:ea typeface="+mn-ea"/>
                    <a:cs typeface="+mn-cs"/>
                  </a:rPr>
                  <a:t>0%</a:t>
                </a:r>
                <a:endParaRPr kumimoji="0" lang="fr-BE"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74" name="TextBox 48">
                <a:extLst>
                  <a:ext uri="{FF2B5EF4-FFF2-40B4-BE49-F238E27FC236}">
                    <a16:creationId xmlns:a16="http://schemas.microsoft.com/office/drawing/2014/main" id="{A62134DB-3BAB-475D-A1DA-2632267A2EC3}"/>
                  </a:ext>
                </a:extLst>
              </p:cNvPr>
              <p:cNvSpPr txBox="1"/>
              <p:nvPr/>
            </p:nvSpPr>
            <p:spPr>
              <a:xfrm>
                <a:off x="8285736" y="1542148"/>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a:rPr>
                  <a:t>60% </a:t>
                </a:r>
                <a:r>
                  <a:rPr kumimoji="0" lang="en-US" sz="1400" b="1" i="0" u="none" strike="noStrike" kern="1200" cap="none" spc="0" normalizeH="0" baseline="0" noProof="0" dirty="0">
                    <a:ln>
                      <a:noFill/>
                    </a:ln>
                    <a:solidFill>
                      <a:prstClr val="black"/>
                    </a:solidFill>
                    <a:effectLst/>
                    <a:uLnTx/>
                    <a:uFillTx/>
                    <a:latin typeface="Arial"/>
                    <a:ea typeface="+mn-ea"/>
                    <a:cs typeface="+mn-cs"/>
                  </a:rPr>
                  <a:t>HAD BUYING INTENTION BEFORE LOCKDOWN </a:t>
                </a:r>
              </a:p>
            </p:txBody>
          </p:sp>
        </p:grpSp>
        <p:grpSp>
          <p:nvGrpSpPr>
            <p:cNvPr id="69" name="Group 68">
              <a:extLst>
                <a:ext uri="{FF2B5EF4-FFF2-40B4-BE49-F238E27FC236}">
                  <a16:creationId xmlns:a16="http://schemas.microsoft.com/office/drawing/2014/main" id="{894C4BCF-E62C-49B0-A23E-C6DA7805DD69}"/>
                </a:ext>
              </a:extLst>
            </p:cNvPr>
            <p:cNvGrpSpPr/>
            <p:nvPr/>
          </p:nvGrpSpPr>
          <p:grpSpPr>
            <a:xfrm>
              <a:off x="-122970" y="3132887"/>
              <a:ext cx="755309" cy="755309"/>
              <a:chOff x="298583" y="2031304"/>
              <a:chExt cx="755309" cy="755309"/>
            </a:xfrm>
          </p:grpSpPr>
          <p:sp>
            <p:nvSpPr>
              <p:cNvPr id="70" name="Oval 69">
                <a:extLst>
                  <a:ext uri="{FF2B5EF4-FFF2-40B4-BE49-F238E27FC236}">
                    <a16:creationId xmlns:a16="http://schemas.microsoft.com/office/drawing/2014/main" id="{B9D993B5-DB31-4968-A08D-15E982A0CB97}"/>
                  </a:ext>
                </a:extLst>
              </p:cNvPr>
              <p:cNvSpPr/>
              <p:nvPr/>
            </p:nvSpPr>
            <p:spPr>
              <a:xfrm>
                <a:off x="298583" y="2031304"/>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71" name="Picture 70" descr="A close up of a logo&#10;&#10;Description automatically generated">
                <a:extLst>
                  <a:ext uri="{FF2B5EF4-FFF2-40B4-BE49-F238E27FC236}">
                    <a16:creationId xmlns:a16="http://schemas.microsoft.com/office/drawing/2014/main" id="{A45D9667-0951-42D9-B255-F143D06D0B3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2917" t="23217" r="21389" b="38055"/>
              <a:stretch/>
            </p:blipFill>
            <p:spPr>
              <a:xfrm>
                <a:off x="393592" y="2238378"/>
                <a:ext cx="569502" cy="396000"/>
              </a:xfrm>
              <a:prstGeom prst="rect">
                <a:avLst/>
              </a:prstGeom>
            </p:spPr>
          </p:pic>
        </p:grpSp>
      </p:grpSp>
      <p:grpSp>
        <p:nvGrpSpPr>
          <p:cNvPr id="77" name="Group 76">
            <a:extLst>
              <a:ext uri="{FF2B5EF4-FFF2-40B4-BE49-F238E27FC236}">
                <a16:creationId xmlns:a16="http://schemas.microsoft.com/office/drawing/2014/main" id="{1BAE8CA4-F170-4E4B-A327-8D7541A8DB21}"/>
              </a:ext>
            </a:extLst>
          </p:cNvPr>
          <p:cNvGrpSpPr/>
          <p:nvPr/>
        </p:nvGrpSpPr>
        <p:grpSpPr>
          <a:xfrm>
            <a:off x="6148660" y="3226800"/>
            <a:ext cx="6831745" cy="1436754"/>
            <a:chOff x="6148660" y="1944000"/>
            <a:chExt cx="6831745" cy="1436754"/>
          </a:xfrm>
        </p:grpSpPr>
        <p:grpSp>
          <p:nvGrpSpPr>
            <p:cNvPr id="78" name="Group 77">
              <a:extLst>
                <a:ext uri="{FF2B5EF4-FFF2-40B4-BE49-F238E27FC236}">
                  <a16:creationId xmlns:a16="http://schemas.microsoft.com/office/drawing/2014/main" id="{D0C7E328-DD43-4D75-B295-B77C652A2748}"/>
                </a:ext>
              </a:extLst>
            </p:cNvPr>
            <p:cNvGrpSpPr/>
            <p:nvPr/>
          </p:nvGrpSpPr>
          <p:grpSpPr>
            <a:xfrm>
              <a:off x="6148660" y="1944000"/>
              <a:ext cx="6831745" cy="1436754"/>
              <a:chOff x="-122970" y="2789334"/>
              <a:chExt cx="6831745" cy="1436754"/>
            </a:xfrm>
          </p:grpSpPr>
          <p:grpSp>
            <p:nvGrpSpPr>
              <p:cNvPr id="80" name="Group 79">
                <a:extLst>
                  <a:ext uri="{FF2B5EF4-FFF2-40B4-BE49-F238E27FC236}">
                    <a16:creationId xmlns:a16="http://schemas.microsoft.com/office/drawing/2014/main" id="{EC9B31F8-1389-4CE3-AB33-16E6FDB9C409}"/>
                  </a:ext>
                </a:extLst>
              </p:cNvPr>
              <p:cNvGrpSpPr/>
              <p:nvPr/>
            </p:nvGrpSpPr>
            <p:grpSpPr>
              <a:xfrm>
                <a:off x="312665" y="2789334"/>
                <a:ext cx="6396110" cy="1436754"/>
                <a:chOff x="8057590" y="1542148"/>
                <a:chExt cx="6396110" cy="1436754"/>
              </a:xfrm>
            </p:grpSpPr>
            <p:grpSp>
              <p:nvGrpSpPr>
                <p:cNvPr id="82" name="Group 81">
                  <a:extLst>
                    <a:ext uri="{FF2B5EF4-FFF2-40B4-BE49-F238E27FC236}">
                      <a16:creationId xmlns:a16="http://schemas.microsoft.com/office/drawing/2014/main" id="{AD19E176-7029-4139-AC73-6F9C2A749F36}"/>
                    </a:ext>
                  </a:extLst>
                </p:cNvPr>
                <p:cNvGrpSpPr/>
                <p:nvPr/>
              </p:nvGrpSpPr>
              <p:grpSpPr>
                <a:xfrm>
                  <a:off x="8057590" y="1754902"/>
                  <a:ext cx="5717468" cy="1224000"/>
                  <a:chOff x="2237968" y="1590719"/>
                  <a:chExt cx="5667598" cy="1224000"/>
                </a:xfrm>
              </p:grpSpPr>
              <p:sp>
                <p:nvSpPr>
                  <p:cNvPr id="85" name="Rectangle 8">
                    <a:extLst>
                      <a:ext uri="{FF2B5EF4-FFF2-40B4-BE49-F238E27FC236}">
                        <a16:creationId xmlns:a16="http://schemas.microsoft.com/office/drawing/2014/main" id="{4F7C18D0-A035-48D1-AC6C-B6D8AF3597A4}"/>
                      </a:ext>
                    </a:extLst>
                  </p:cNvPr>
                  <p:cNvSpPr/>
                  <p:nvPr/>
                </p:nvSpPr>
                <p:spPr>
                  <a:xfrm>
                    <a:off x="2237968" y="1590719"/>
                    <a:ext cx="5459958" cy="12240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Rectangle 7">
                    <a:extLst>
                      <a:ext uri="{FF2B5EF4-FFF2-40B4-BE49-F238E27FC236}">
                        <a16:creationId xmlns:a16="http://schemas.microsoft.com/office/drawing/2014/main" id="{B856BEAD-7FAA-4B10-9C96-24373D3FEAC4}"/>
                      </a:ext>
                    </a:extLst>
                  </p:cNvPr>
                  <p:cNvSpPr/>
                  <p:nvPr/>
                </p:nvSpPr>
                <p:spPr>
                  <a:xfrm>
                    <a:off x="3265945" y="1634218"/>
                    <a:ext cx="4639621" cy="1169551"/>
                  </a:xfrm>
                  <a:prstGeom prst="rect">
                    <a:avLst/>
                  </a:prstGeom>
                </p:spPr>
                <p:txBody>
                  <a:bodyPr wrap="square">
                    <a:spAutoFit/>
                  </a:bodyPr>
                  <a:lstStyle/>
                  <a:p>
                    <a:pPr lvl="0">
                      <a:defRPr/>
                    </a:pPr>
                    <a:r>
                      <a:rPr lang="en-US" sz="1400" dirty="0">
                        <a:solidFill>
                          <a:prstClr val="black"/>
                        </a:solidFill>
                      </a:rPr>
                      <a:t>of these </a:t>
                    </a:r>
                    <a:r>
                      <a:rPr lang="en-US" sz="1400" i="1" dirty="0" err="1">
                        <a:solidFill>
                          <a:prstClr val="black"/>
                        </a:solidFill>
                      </a:rPr>
                      <a:t>intentionalists</a:t>
                    </a:r>
                    <a:r>
                      <a:rPr lang="en-US" sz="1400" dirty="0">
                        <a:solidFill>
                          <a:prstClr val="black"/>
                        </a:solidFill>
                      </a:rPr>
                      <a:t> postponed (nearly) every purchase regarding </a:t>
                    </a:r>
                    <a:r>
                      <a:rPr lang="en-US" sz="1400" b="1" dirty="0">
                        <a:solidFill>
                          <a:prstClr val="black"/>
                        </a:solidFill>
                      </a:rPr>
                      <a:t>tech products</a:t>
                    </a:r>
                    <a:r>
                      <a:rPr lang="en-US" sz="1400" dirty="0">
                        <a:solidFill>
                          <a:prstClr val="black"/>
                        </a:solidFill>
                      </a:rPr>
                      <a:t>. There are no noticeable differences between the different targets surveyed. Not surprising as tech products have high entry prices</a:t>
                    </a:r>
                  </a:p>
                </p:txBody>
              </p:sp>
            </p:grpSp>
            <p:sp>
              <p:nvSpPr>
                <p:cNvPr id="83" name="Rectangle 82">
                  <a:extLst>
                    <a:ext uri="{FF2B5EF4-FFF2-40B4-BE49-F238E27FC236}">
                      <a16:creationId xmlns:a16="http://schemas.microsoft.com/office/drawing/2014/main" id="{0D5CC61A-AE96-47CF-A944-2CF14BBEC465}"/>
                    </a:ext>
                  </a:extLst>
                </p:cNvPr>
                <p:cNvSpPr/>
                <p:nvPr/>
              </p:nvSpPr>
              <p:spPr>
                <a:xfrm>
                  <a:off x="8339726" y="1738956"/>
                  <a:ext cx="9044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800" b="1" i="0" u="none" strike="noStrike" kern="1200" cap="none" spc="0" normalizeH="0" baseline="0" noProof="0" dirty="0">
                      <a:ln>
                        <a:noFill/>
                      </a:ln>
                      <a:solidFill>
                        <a:prstClr val="black"/>
                      </a:solidFill>
                      <a:effectLst/>
                      <a:uLnTx/>
                      <a:uFillTx/>
                      <a:latin typeface="Arial"/>
                      <a:ea typeface="+mn-ea"/>
                      <a:cs typeface="+mn-cs"/>
                    </a:rPr>
                    <a:t>47%</a:t>
                  </a:r>
                  <a:endParaRPr kumimoji="0" lang="fr-BE"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84" name="TextBox 48">
                  <a:extLst>
                    <a:ext uri="{FF2B5EF4-FFF2-40B4-BE49-F238E27FC236}">
                      <a16:creationId xmlns:a16="http://schemas.microsoft.com/office/drawing/2014/main" id="{54D519CA-D837-43C7-9C0F-CFFC284CDD30}"/>
                    </a:ext>
                  </a:extLst>
                </p:cNvPr>
                <p:cNvSpPr txBox="1"/>
                <p:nvPr/>
              </p:nvSpPr>
              <p:spPr>
                <a:xfrm>
                  <a:off x="8285736" y="1542148"/>
                  <a:ext cx="6167964" cy="307777"/>
                </a:xfrm>
                <a:prstGeom prst="rect">
                  <a:avLst/>
                </a:prstGeom>
                <a:noFill/>
              </p:spPr>
              <p:txBody>
                <a:bodyPr wrap="square" rtlCol="0">
                  <a:spAutoFit/>
                </a:bodyPr>
                <a:lstStyle/>
                <a:p>
                  <a:pPr lvl="0">
                    <a:defRPr/>
                  </a:pPr>
                  <a:r>
                    <a:rPr lang="en-US" sz="1400" b="1" dirty="0">
                      <a:solidFill>
                        <a:prstClr val="black"/>
                      </a:solidFill>
                    </a:rPr>
                    <a:t>54% HAD BUYING INTENTION BEFORE LOCKDOWN </a:t>
                  </a:r>
                </a:p>
              </p:txBody>
            </p:sp>
          </p:grpSp>
          <p:sp>
            <p:nvSpPr>
              <p:cNvPr id="81" name="Oval 80">
                <a:extLst>
                  <a:ext uri="{FF2B5EF4-FFF2-40B4-BE49-F238E27FC236}">
                    <a16:creationId xmlns:a16="http://schemas.microsoft.com/office/drawing/2014/main" id="{C8545A0B-B1F8-4622-8FCC-ADC81891F232}"/>
                  </a:ext>
                </a:extLst>
              </p:cNvPr>
              <p:cNvSpPr/>
              <p:nvPr/>
            </p:nvSpPr>
            <p:spPr>
              <a:xfrm>
                <a:off x="-122970" y="3132887"/>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grpSp>
        <p:pic>
          <p:nvPicPr>
            <p:cNvPr id="79" name="Picture 78" descr="A close up of a logo&#10;&#10;Description automatically generated">
              <a:extLst>
                <a:ext uri="{FF2B5EF4-FFF2-40B4-BE49-F238E27FC236}">
                  <a16:creationId xmlns:a16="http://schemas.microsoft.com/office/drawing/2014/main" id="{1312C09E-2584-4D7C-8726-871EC0ADF485}"/>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7917" r="7917" b="14584"/>
            <a:stretch/>
          </p:blipFill>
          <p:spPr>
            <a:xfrm>
              <a:off x="6325406" y="2464531"/>
              <a:ext cx="390205" cy="396000"/>
            </a:xfrm>
            <a:prstGeom prst="rect">
              <a:avLst/>
            </a:prstGeom>
          </p:spPr>
        </p:pic>
      </p:grpSp>
    </p:spTree>
    <p:extLst>
      <p:ext uri="{BB962C8B-B14F-4D97-AF65-F5344CB8AC3E}">
        <p14:creationId xmlns:p14="http://schemas.microsoft.com/office/powerpoint/2010/main" val="36452532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6E72B0F6-55C5-426A-9D03-A86E4F1B48B0}"/>
              </a:ext>
            </a:extLst>
          </p:cNvPr>
          <p:cNvSpPr>
            <a:spLocks noGrp="1"/>
          </p:cNvSpPr>
          <p:nvPr>
            <p:ph type="body" idx="1"/>
          </p:nvPr>
        </p:nvSpPr>
        <p:spPr>
          <a:xfrm>
            <a:off x="1123951" y="6511771"/>
            <a:ext cx="10458450" cy="280449"/>
          </a:xfrm>
        </p:spPr>
        <p:txBody>
          <a:bodyPr/>
          <a:lstStyle/>
          <a:p>
            <a:r>
              <a:rPr lang="en-US" i="1" dirty="0"/>
              <a:t>After a few days of lockdown, do you miss the following products or services?</a:t>
            </a:r>
            <a:r>
              <a:rPr lang="fr-BE" i="1" dirty="0"/>
              <a:t> On a </a:t>
            </a:r>
            <a:r>
              <a:rPr lang="fr-BE" i="1" dirty="0" err="1"/>
              <a:t>scale</a:t>
            </a:r>
            <a:r>
              <a:rPr lang="fr-BE" i="1" dirty="0"/>
              <a:t> </a:t>
            </a:r>
            <a:r>
              <a:rPr lang="fr-BE" i="1" dirty="0" err="1"/>
              <a:t>from</a:t>
            </a:r>
            <a:r>
              <a:rPr lang="fr-BE" i="1" dirty="0"/>
              <a:t> 1 to 10, </a:t>
            </a:r>
            <a:r>
              <a:rPr lang="fr-BE" i="1" dirty="0" err="1"/>
              <a:t>what</a:t>
            </a:r>
            <a:r>
              <a:rPr lang="fr-BE" i="1" dirty="0"/>
              <a:t> </a:t>
            </a:r>
            <a:r>
              <a:rPr lang="fr-BE" i="1" dirty="0" err="1"/>
              <a:t>purchases</a:t>
            </a:r>
            <a:r>
              <a:rPr lang="fr-BE" i="1" dirty="0"/>
              <a:t> have </a:t>
            </a:r>
            <a:r>
              <a:rPr lang="fr-BE" i="1" dirty="0" err="1"/>
              <a:t>you</a:t>
            </a:r>
            <a:r>
              <a:rPr lang="fr-BE" i="1" dirty="0"/>
              <a:t> </a:t>
            </a:r>
            <a:r>
              <a:rPr lang="fr-BE" i="1" dirty="0" err="1"/>
              <a:t>postponed</a:t>
            </a:r>
            <a:r>
              <a:rPr lang="fr-BE" i="1" dirty="0"/>
              <a:t> </a:t>
            </a:r>
            <a:r>
              <a:rPr lang="fr-BE" i="1" dirty="0" err="1"/>
              <a:t>pending</a:t>
            </a:r>
            <a:r>
              <a:rPr lang="fr-BE" i="1" dirty="0"/>
              <a:t> the end of </a:t>
            </a:r>
            <a:r>
              <a:rPr lang="fr-BE" i="1" dirty="0" err="1"/>
              <a:t>lockdown</a:t>
            </a:r>
            <a:r>
              <a:rPr lang="fr-BE" i="1" dirty="0"/>
              <a:t>? (1-postponed </a:t>
            </a:r>
            <a:r>
              <a:rPr lang="fr-BE" i="1" dirty="0" err="1"/>
              <a:t>nothing</a:t>
            </a:r>
            <a:r>
              <a:rPr lang="fr-BE" i="1" dirty="0"/>
              <a:t>; 10-postponed </a:t>
            </a:r>
            <a:r>
              <a:rPr lang="fr-BE" i="1" dirty="0" err="1"/>
              <a:t>every</a:t>
            </a:r>
            <a:r>
              <a:rPr lang="fr-BE" i="1" dirty="0"/>
              <a:t> </a:t>
            </a:r>
            <a:r>
              <a:rPr lang="fr-BE" i="1" dirty="0" err="1"/>
              <a:t>purchase</a:t>
            </a:r>
            <a:r>
              <a:rPr lang="fr-BE" i="1" dirty="0"/>
              <a:t>  scores 7-10 </a:t>
            </a:r>
            <a:r>
              <a:rPr lang="fr-BE" i="1" dirty="0" err="1"/>
              <a:t>grouped</a:t>
            </a:r>
            <a:r>
              <a:rPr lang="fr-BE" i="1" dirty="0"/>
              <a:t>)</a:t>
            </a:r>
          </a:p>
        </p:txBody>
      </p:sp>
      <p:sp>
        <p:nvSpPr>
          <p:cNvPr id="28" name="Text Placeholder 4">
            <a:extLst>
              <a:ext uri="{FF2B5EF4-FFF2-40B4-BE49-F238E27FC236}">
                <a16:creationId xmlns:a16="http://schemas.microsoft.com/office/drawing/2014/main" id="{F8EE837E-4942-48D8-8EE7-7443847D6D88}"/>
              </a:ext>
            </a:extLst>
          </p:cNvPr>
          <p:cNvSpPr txBox="1">
            <a:spLocks/>
          </p:cNvSpPr>
          <p:nvPr/>
        </p:nvSpPr>
        <p:spPr>
          <a:xfrm>
            <a:off x="1209964" y="1089025"/>
            <a:ext cx="10759387" cy="376985"/>
          </a:xfrm>
          <a:prstGeom prst="rect">
            <a:avLst/>
          </a:prstGeom>
        </p:spPr>
        <p:txBody>
          <a:bodyPr vert="horz" lIns="91440" tIns="0" rIns="91440" bIns="45720" rtlCol="0" anchor="t" anchorCtr="0">
            <a:noAutofit/>
          </a:bodyPr>
          <a:lstStyle>
            <a:lvl1pPr marL="0" indent="0" algn="r" defTabSz="609585" rtl="0" eaLnBrk="1" latinLnBrk="0" hangingPunct="1">
              <a:spcBef>
                <a:spcPct val="0"/>
              </a:spcBef>
              <a:buFont typeface="Arial"/>
              <a:buNone/>
              <a:defRPr lang="en-US" sz="2400" b="1" kern="0" spc="-40" smtClean="0">
                <a:solidFill>
                  <a:schemeClr val="tx1"/>
                </a:solidFill>
                <a:latin typeface="Arial" panose="020B0604020202020204" pitchFamily="34" charset="0"/>
                <a:ea typeface="+mj-ea"/>
                <a:cs typeface="+mj-cs"/>
              </a:defRPr>
            </a:lvl1pPr>
            <a:lvl2pPr marL="990575" indent="-380990" algn="l" defTabSz="609585" rtl="0" eaLnBrk="1" latinLnBrk="0" hangingPunct="1">
              <a:spcBef>
                <a:spcPct val="20000"/>
              </a:spcBef>
              <a:buFont typeface="Arial"/>
              <a:buChar char="–"/>
              <a:defRPr lang="en-US" sz="3733" kern="0" spc="-40" smtClean="0">
                <a:solidFill>
                  <a:schemeClr val="bg1">
                    <a:lumMod val="50000"/>
                  </a:schemeClr>
                </a:solidFill>
                <a:latin typeface="Helvetica Neue"/>
                <a:ea typeface="+mn-ea"/>
                <a:cs typeface="+mn-cs"/>
              </a:defRPr>
            </a:lvl2pPr>
            <a:lvl3pPr marL="1523962" indent="-304792" algn="l" defTabSz="609585" rtl="0" eaLnBrk="1" latinLnBrk="0" hangingPunct="1">
              <a:spcBef>
                <a:spcPct val="20000"/>
              </a:spcBef>
              <a:buFont typeface="Arial"/>
              <a:buChar char="•"/>
              <a:defRPr lang="en-US" sz="3200" kern="0" spc="-40" smtClean="0">
                <a:solidFill>
                  <a:schemeClr val="bg1">
                    <a:lumMod val="50000"/>
                  </a:schemeClr>
                </a:solidFill>
                <a:latin typeface="Helvetica Neue"/>
                <a:ea typeface="+mn-ea"/>
                <a:cs typeface="+mn-cs"/>
              </a:defRPr>
            </a:lvl3pPr>
            <a:lvl4pPr marL="2133547" indent="-304792" algn="l" defTabSz="609585" rtl="0" eaLnBrk="1" latinLnBrk="0" hangingPunct="1">
              <a:spcBef>
                <a:spcPct val="20000"/>
              </a:spcBef>
              <a:buFont typeface="Arial"/>
              <a:buChar char="–"/>
              <a:defRPr lang="en-US" sz="2667" kern="0" spc="-40" smtClean="0">
                <a:solidFill>
                  <a:schemeClr val="bg1">
                    <a:lumMod val="50000"/>
                  </a:schemeClr>
                </a:solidFill>
                <a:latin typeface="Helvetica Neue"/>
                <a:ea typeface="+mn-ea"/>
                <a:cs typeface="+mn-cs"/>
              </a:defRPr>
            </a:lvl4pPr>
            <a:lvl5pPr marL="2743131" indent="-304792" algn="l" defTabSz="609585" rtl="0" eaLnBrk="1" latinLnBrk="0" hangingPunct="1">
              <a:spcBef>
                <a:spcPct val="20000"/>
              </a:spcBef>
              <a:buFont typeface="Arial"/>
              <a:buChar char="»"/>
              <a:defRPr lang="en-US" sz="2667" kern="0" spc="-40">
                <a:solidFill>
                  <a:schemeClr val="bg1">
                    <a:lumMod val="50000"/>
                  </a:schemeClr>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fr-BE" sz="1800" dirty="0" err="1"/>
              <a:t>Intentionalists</a:t>
            </a:r>
            <a:r>
              <a:rPr lang="fr-BE" sz="1800" dirty="0"/>
              <a:t> are </a:t>
            </a:r>
            <a:r>
              <a:rPr lang="fr-BE" sz="1800" dirty="0" err="1"/>
              <a:t>massively</a:t>
            </a:r>
            <a:r>
              <a:rPr lang="fr-BE" sz="1800" dirty="0"/>
              <a:t> </a:t>
            </a:r>
            <a:r>
              <a:rPr lang="fr-BE" sz="1800" dirty="0" err="1"/>
              <a:t>postponing</a:t>
            </a:r>
            <a:r>
              <a:rPr lang="fr-BE" sz="1800" dirty="0"/>
              <a:t> </a:t>
            </a:r>
            <a:r>
              <a:rPr lang="fr-BE" sz="1800" dirty="0" err="1"/>
              <a:t>their</a:t>
            </a:r>
            <a:r>
              <a:rPr lang="fr-BE" sz="1800" dirty="0"/>
              <a:t> </a:t>
            </a:r>
            <a:r>
              <a:rPr lang="fr-BE" sz="1800" dirty="0" err="1"/>
              <a:t>purchases</a:t>
            </a:r>
            <a:endParaRPr lang="fr-BE" sz="1800" dirty="0"/>
          </a:p>
        </p:txBody>
      </p:sp>
      <p:sp>
        <p:nvSpPr>
          <p:cNvPr id="40" name="Text Placeholder 39">
            <a:extLst>
              <a:ext uri="{FF2B5EF4-FFF2-40B4-BE49-F238E27FC236}">
                <a16:creationId xmlns:a16="http://schemas.microsoft.com/office/drawing/2014/main" id="{ED6E972D-70E0-4A43-9519-311D02B374F6}"/>
              </a:ext>
            </a:extLst>
          </p:cNvPr>
          <p:cNvSpPr>
            <a:spLocks noGrp="1"/>
          </p:cNvSpPr>
          <p:nvPr>
            <p:ph type="body" sz="quarter" idx="10"/>
          </p:nvPr>
        </p:nvSpPr>
        <p:spPr>
          <a:xfrm>
            <a:off x="75600" y="692487"/>
            <a:ext cx="11893751" cy="376985"/>
          </a:xfrm>
        </p:spPr>
        <p:txBody>
          <a:bodyPr/>
          <a:lstStyle/>
          <a:p>
            <a:r>
              <a:rPr lang="fr-BE" dirty="0"/>
              <a:t>1 OUT OF 2 POSTPONES SPENDINGS  TO « UPGRADE » HOME &amp; COMFORT</a:t>
            </a:r>
          </a:p>
        </p:txBody>
      </p:sp>
      <p:sp>
        <p:nvSpPr>
          <p:cNvPr id="37" name="Rectangle 8">
            <a:extLst>
              <a:ext uri="{FF2B5EF4-FFF2-40B4-BE49-F238E27FC236}">
                <a16:creationId xmlns:a16="http://schemas.microsoft.com/office/drawing/2014/main" id="{A3829F98-9EAE-43A7-85F1-61AD75511A7A}"/>
              </a:ext>
            </a:extLst>
          </p:cNvPr>
          <p:cNvSpPr/>
          <p:nvPr/>
        </p:nvSpPr>
        <p:spPr>
          <a:xfrm>
            <a:off x="512690" y="2811879"/>
            <a:ext cx="5508000" cy="1057567"/>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Rectangle 7">
            <a:extLst>
              <a:ext uri="{FF2B5EF4-FFF2-40B4-BE49-F238E27FC236}">
                <a16:creationId xmlns:a16="http://schemas.microsoft.com/office/drawing/2014/main" id="{1E0BE323-AC07-4804-BF71-EAA88E0C3AF8}"/>
              </a:ext>
            </a:extLst>
          </p:cNvPr>
          <p:cNvSpPr/>
          <p:nvPr/>
        </p:nvSpPr>
        <p:spPr>
          <a:xfrm>
            <a:off x="1635436" y="2855378"/>
            <a:ext cx="468044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missed </a:t>
            </a:r>
            <a:r>
              <a:rPr lang="en-US" sz="1400" b="1" dirty="0">
                <a:solidFill>
                  <a:prstClr val="black"/>
                </a:solidFill>
                <a:latin typeface="Arial"/>
              </a:rPr>
              <a:t>deco &amp; furniture </a:t>
            </a:r>
            <a:r>
              <a:rPr kumimoji="0" lang="en-US" sz="1400" b="0" i="0" u="none" strike="noStrike" kern="1200" cap="none" spc="0" normalizeH="0" baseline="0" noProof="0" dirty="0">
                <a:ln>
                  <a:noFill/>
                </a:ln>
                <a:solidFill>
                  <a:prstClr val="black"/>
                </a:solidFill>
                <a:effectLst/>
                <a:uLnTx/>
                <a:uFillTx/>
                <a:latin typeface="Arial"/>
                <a:ea typeface="+mn-ea"/>
                <a:cs typeface="+mn-cs"/>
              </a:rPr>
              <a:t>just after a few days of lockdown. Young adults between 18 and 24 years old (10%) more than other age groups</a:t>
            </a:r>
          </a:p>
        </p:txBody>
      </p:sp>
      <p:sp>
        <p:nvSpPr>
          <p:cNvPr id="34" name="Rectangle 33">
            <a:extLst>
              <a:ext uri="{FF2B5EF4-FFF2-40B4-BE49-F238E27FC236}">
                <a16:creationId xmlns:a16="http://schemas.microsoft.com/office/drawing/2014/main" id="{502F07E8-8673-4EE8-BA39-C450FC198209}"/>
              </a:ext>
            </a:extLst>
          </p:cNvPr>
          <p:cNvSpPr/>
          <p:nvPr/>
        </p:nvSpPr>
        <p:spPr>
          <a:xfrm>
            <a:off x="858145" y="2795933"/>
            <a:ext cx="77777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6%</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48">
            <a:extLst>
              <a:ext uri="{FF2B5EF4-FFF2-40B4-BE49-F238E27FC236}">
                <a16:creationId xmlns:a16="http://schemas.microsoft.com/office/drawing/2014/main" id="{B14C1585-4CA4-4EE4-8DB6-85E4BCD91527}"/>
              </a:ext>
            </a:extLst>
          </p:cNvPr>
          <p:cNvSpPr txBox="1"/>
          <p:nvPr/>
        </p:nvSpPr>
        <p:spPr>
          <a:xfrm>
            <a:off x="740836" y="2599125"/>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HAPPY IN THE CURRENT CONFIGURATION</a:t>
            </a:r>
          </a:p>
        </p:txBody>
      </p:sp>
      <p:sp>
        <p:nvSpPr>
          <p:cNvPr id="52" name="Rectangle 8">
            <a:extLst>
              <a:ext uri="{FF2B5EF4-FFF2-40B4-BE49-F238E27FC236}">
                <a16:creationId xmlns:a16="http://schemas.microsoft.com/office/drawing/2014/main" id="{45EB43C4-0605-4641-9B13-A8891EC9B83E}"/>
              </a:ext>
            </a:extLst>
          </p:cNvPr>
          <p:cNvSpPr/>
          <p:nvPr/>
        </p:nvSpPr>
        <p:spPr>
          <a:xfrm>
            <a:off x="6584295" y="2775879"/>
            <a:ext cx="5508001" cy="1057567"/>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7">
            <a:extLst>
              <a:ext uri="{FF2B5EF4-FFF2-40B4-BE49-F238E27FC236}">
                <a16:creationId xmlns:a16="http://schemas.microsoft.com/office/drawing/2014/main" id="{435CB51A-46E1-41CA-8DF8-79D904AD104A}"/>
              </a:ext>
            </a:extLst>
          </p:cNvPr>
          <p:cNvSpPr/>
          <p:nvPr/>
        </p:nvSpPr>
        <p:spPr>
          <a:xfrm>
            <a:off x="7621317" y="2815898"/>
            <a:ext cx="449192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missed </a:t>
            </a:r>
            <a:r>
              <a:rPr kumimoji="0" lang="en-US" sz="1400" b="1" i="0" u="none" strike="noStrike" kern="1200" cap="none" spc="0" normalizeH="0" baseline="0" noProof="0" dirty="0">
                <a:ln>
                  <a:noFill/>
                </a:ln>
                <a:solidFill>
                  <a:prstClr val="black"/>
                </a:solidFill>
                <a:effectLst/>
                <a:uLnTx/>
                <a:uFillTx/>
                <a:latin typeface="Arial"/>
                <a:ea typeface="+mn-ea"/>
                <a:cs typeface="+mn-cs"/>
              </a:rPr>
              <a:t>household appliances </a:t>
            </a:r>
            <a:r>
              <a:rPr kumimoji="0" lang="en-US" sz="1400" b="0" i="0" u="none" strike="noStrike" kern="1200" cap="none" spc="0" normalizeH="0" baseline="0" noProof="0" dirty="0">
                <a:ln>
                  <a:noFill/>
                </a:ln>
                <a:solidFill>
                  <a:prstClr val="black"/>
                </a:solidFill>
                <a:effectLst/>
                <a:uLnTx/>
                <a:uFillTx/>
                <a:latin typeface="Arial"/>
                <a:ea typeface="+mn-ea"/>
                <a:cs typeface="+mn-cs"/>
              </a:rPr>
              <a:t>products just after a few days of lockdown. People between 25 and 34 years old (8%) slightly more than other age groups </a:t>
            </a:r>
          </a:p>
        </p:txBody>
      </p:sp>
      <p:sp>
        <p:nvSpPr>
          <p:cNvPr id="50" name="Rectangle 49">
            <a:extLst>
              <a:ext uri="{FF2B5EF4-FFF2-40B4-BE49-F238E27FC236}">
                <a16:creationId xmlns:a16="http://schemas.microsoft.com/office/drawing/2014/main" id="{5329EA5C-3133-4091-AEAA-26AD840CEA65}"/>
              </a:ext>
            </a:extLst>
          </p:cNvPr>
          <p:cNvSpPr/>
          <p:nvPr/>
        </p:nvSpPr>
        <p:spPr>
          <a:xfrm>
            <a:off x="6929750" y="2759933"/>
            <a:ext cx="77777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4%</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51" name="TextBox 48">
            <a:extLst>
              <a:ext uri="{FF2B5EF4-FFF2-40B4-BE49-F238E27FC236}">
                <a16:creationId xmlns:a16="http://schemas.microsoft.com/office/drawing/2014/main" id="{0FF7DC62-B75F-4C0A-8B1D-3FC1FD9DB7C3}"/>
              </a:ext>
            </a:extLst>
          </p:cNvPr>
          <p:cNvSpPr txBox="1"/>
          <p:nvPr/>
        </p:nvSpPr>
        <p:spPr>
          <a:xfrm>
            <a:off x="6812441" y="2563125"/>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BELGIANS ARE WELL EQUIPPED</a:t>
            </a:r>
          </a:p>
        </p:txBody>
      </p:sp>
      <p:sp>
        <p:nvSpPr>
          <p:cNvPr id="47" name="Oval 46">
            <a:extLst>
              <a:ext uri="{FF2B5EF4-FFF2-40B4-BE49-F238E27FC236}">
                <a16:creationId xmlns:a16="http://schemas.microsoft.com/office/drawing/2014/main" id="{B960A00A-B3A4-4075-9A0A-0A0EA2688C68}"/>
              </a:ext>
            </a:extLst>
          </p:cNvPr>
          <p:cNvSpPr/>
          <p:nvPr/>
        </p:nvSpPr>
        <p:spPr>
          <a:xfrm>
            <a:off x="6148660" y="2906678"/>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sp>
        <p:nvSpPr>
          <p:cNvPr id="75" name="Rectangle 8">
            <a:extLst>
              <a:ext uri="{FF2B5EF4-FFF2-40B4-BE49-F238E27FC236}">
                <a16:creationId xmlns:a16="http://schemas.microsoft.com/office/drawing/2014/main" id="{C64D8282-B067-41EA-9FC1-1C6ADA0F4297}"/>
              </a:ext>
            </a:extLst>
          </p:cNvPr>
          <p:cNvSpPr/>
          <p:nvPr/>
        </p:nvSpPr>
        <p:spPr>
          <a:xfrm>
            <a:off x="511235" y="4364057"/>
            <a:ext cx="5508000" cy="1051146"/>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Rectangle 7">
            <a:extLst>
              <a:ext uri="{FF2B5EF4-FFF2-40B4-BE49-F238E27FC236}">
                <a16:creationId xmlns:a16="http://schemas.microsoft.com/office/drawing/2014/main" id="{C82361E3-F88A-4C59-AE8A-DF64473D6479}"/>
              </a:ext>
            </a:extLst>
          </p:cNvPr>
          <p:cNvSpPr/>
          <p:nvPr/>
        </p:nvSpPr>
        <p:spPr>
          <a:xfrm>
            <a:off x="1633983" y="4407556"/>
            <a:ext cx="451467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these </a:t>
            </a:r>
            <a:r>
              <a:rPr kumimoji="0" lang="en-US" sz="1400" b="0" i="1" u="none" strike="noStrike" kern="1200" cap="none" spc="0" normalizeH="0" baseline="0" noProof="0" dirty="0" err="1">
                <a:ln>
                  <a:noFill/>
                </a:ln>
                <a:solidFill>
                  <a:prstClr val="black"/>
                </a:solidFill>
                <a:effectLst/>
                <a:uLnTx/>
                <a:uFillTx/>
                <a:latin typeface="Arial"/>
                <a:ea typeface="+mn-ea"/>
                <a:cs typeface="+mn-cs"/>
              </a:rPr>
              <a:t>intentionalists</a:t>
            </a:r>
            <a:r>
              <a:rPr kumimoji="0" lang="en-US" sz="1400" b="0" i="1" u="none" strike="noStrike" kern="1200" cap="none" spc="0" normalizeH="0" baseline="0" noProof="0" dirty="0">
                <a:ln>
                  <a:noFill/>
                </a:ln>
                <a:solidFill>
                  <a:prstClr val="black"/>
                </a:solidFill>
                <a:effectLst/>
                <a:uLnTx/>
                <a:uFillTx/>
                <a:latin typeface="Arial"/>
                <a:ea typeface="+mn-ea"/>
                <a:cs typeface="+mn-cs"/>
              </a:rPr>
              <a:t> </a:t>
            </a:r>
            <a:r>
              <a:rPr kumimoji="0" lang="en-US" sz="1400" b="0" i="0" u="none" strike="noStrike" kern="1200" cap="none" spc="0" normalizeH="0" baseline="0" noProof="0" dirty="0">
                <a:ln>
                  <a:noFill/>
                </a:ln>
                <a:solidFill>
                  <a:prstClr val="black"/>
                </a:solidFill>
                <a:effectLst/>
                <a:uLnTx/>
                <a:uFillTx/>
                <a:latin typeface="Arial"/>
                <a:ea typeface="+mn-ea"/>
                <a:cs typeface="+mn-cs"/>
              </a:rPr>
              <a:t>postponed (nearly) every purchase regarding </a:t>
            </a:r>
            <a:r>
              <a:rPr kumimoji="0" lang="en-US" sz="1400" b="1" i="0" u="none" strike="noStrike" kern="1200" cap="none" spc="0" normalizeH="0" baseline="0" noProof="0" dirty="0">
                <a:ln>
                  <a:noFill/>
                </a:ln>
                <a:solidFill>
                  <a:prstClr val="black"/>
                </a:solidFill>
                <a:effectLst/>
                <a:uLnTx/>
                <a:uFillTx/>
                <a:latin typeface="Arial"/>
                <a:ea typeface="+mn-ea"/>
                <a:cs typeface="+mn-cs"/>
              </a:rPr>
              <a:t>decoration</a:t>
            </a:r>
            <a:r>
              <a:rPr kumimoji="0" lang="en-US" sz="1400" b="0" i="0" u="none" strike="noStrike" kern="1200" cap="none" spc="0" normalizeH="0" baseline="0" noProof="0" dirty="0">
                <a:ln>
                  <a:noFill/>
                </a:ln>
                <a:solidFill>
                  <a:prstClr val="black"/>
                </a:solidFill>
                <a:effectLst/>
                <a:uLnTx/>
                <a:uFillTx/>
                <a:latin typeface="Arial"/>
                <a:ea typeface="+mn-ea"/>
                <a:cs typeface="+mn-cs"/>
              </a:rPr>
              <a:t>. Women (52%) postpone more often man ((47%)</a:t>
            </a:r>
          </a:p>
        </p:txBody>
      </p:sp>
      <p:sp>
        <p:nvSpPr>
          <p:cNvPr id="73" name="Rectangle 72">
            <a:extLst>
              <a:ext uri="{FF2B5EF4-FFF2-40B4-BE49-F238E27FC236}">
                <a16:creationId xmlns:a16="http://schemas.microsoft.com/office/drawing/2014/main" id="{6FA7BAF2-9B8A-408F-968A-54E641D9E020}"/>
              </a:ext>
            </a:extLst>
          </p:cNvPr>
          <p:cNvSpPr/>
          <p:nvPr/>
        </p:nvSpPr>
        <p:spPr>
          <a:xfrm>
            <a:off x="793371" y="4348111"/>
            <a:ext cx="9044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800" b="1" dirty="0">
                <a:solidFill>
                  <a:prstClr val="black"/>
                </a:solidFill>
                <a:latin typeface="Arial"/>
              </a:rPr>
              <a:t>49</a:t>
            </a:r>
            <a:r>
              <a:rPr kumimoji="0" lang="fr-BE" sz="2800" b="1" i="0" u="none" strike="noStrike" kern="1200" cap="none" spc="0" normalizeH="0" baseline="0" noProof="0" dirty="0">
                <a:ln>
                  <a:noFill/>
                </a:ln>
                <a:solidFill>
                  <a:prstClr val="black"/>
                </a:solidFill>
                <a:effectLst/>
                <a:uLnTx/>
                <a:uFillTx/>
                <a:latin typeface="Arial"/>
                <a:ea typeface="+mn-ea"/>
                <a:cs typeface="+mn-cs"/>
              </a:rPr>
              <a:t>%</a:t>
            </a:r>
            <a:endParaRPr kumimoji="0" lang="fr-BE"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74" name="TextBox 48">
            <a:extLst>
              <a:ext uri="{FF2B5EF4-FFF2-40B4-BE49-F238E27FC236}">
                <a16:creationId xmlns:a16="http://schemas.microsoft.com/office/drawing/2014/main" id="{A62134DB-3BAB-475D-A1DA-2632267A2EC3}"/>
              </a:ext>
            </a:extLst>
          </p:cNvPr>
          <p:cNvSpPr txBox="1"/>
          <p:nvPr/>
        </p:nvSpPr>
        <p:spPr>
          <a:xfrm>
            <a:off x="739381" y="4151303"/>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a:rPr>
              <a:t>57% </a:t>
            </a:r>
            <a:r>
              <a:rPr kumimoji="0" lang="en-US" sz="1400" b="1" i="0" u="none" strike="noStrike" kern="1200" cap="none" spc="0" normalizeH="0" baseline="0" noProof="0" dirty="0">
                <a:ln>
                  <a:noFill/>
                </a:ln>
                <a:solidFill>
                  <a:prstClr val="black"/>
                </a:solidFill>
                <a:effectLst/>
                <a:uLnTx/>
                <a:uFillTx/>
                <a:latin typeface="Arial"/>
                <a:ea typeface="+mn-ea"/>
                <a:cs typeface="+mn-cs"/>
              </a:rPr>
              <a:t>HAD BUYING INTENTION BEFORE LOCKDOWN </a:t>
            </a:r>
          </a:p>
        </p:txBody>
      </p:sp>
      <p:pic>
        <p:nvPicPr>
          <p:cNvPr id="71" name="Picture 70" descr="A close up of a logo&#10;&#10;Description automatically generated">
            <a:extLst>
              <a:ext uri="{FF2B5EF4-FFF2-40B4-BE49-F238E27FC236}">
                <a16:creationId xmlns:a16="http://schemas.microsoft.com/office/drawing/2014/main" id="{A45D9667-0951-42D9-B255-F143D06D0B3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2917" t="23217" r="21389" b="38055"/>
          <a:stretch/>
        </p:blipFill>
        <p:spPr>
          <a:xfrm>
            <a:off x="170609" y="4701930"/>
            <a:ext cx="569502" cy="396000"/>
          </a:xfrm>
          <a:prstGeom prst="rect">
            <a:avLst/>
          </a:prstGeom>
        </p:spPr>
      </p:pic>
      <p:sp>
        <p:nvSpPr>
          <p:cNvPr id="85" name="Rectangle 8">
            <a:extLst>
              <a:ext uri="{FF2B5EF4-FFF2-40B4-BE49-F238E27FC236}">
                <a16:creationId xmlns:a16="http://schemas.microsoft.com/office/drawing/2014/main" id="{4F7C18D0-A035-48D1-AC6C-B6D8AF3597A4}"/>
              </a:ext>
            </a:extLst>
          </p:cNvPr>
          <p:cNvSpPr/>
          <p:nvPr/>
        </p:nvSpPr>
        <p:spPr>
          <a:xfrm>
            <a:off x="6584295" y="4363479"/>
            <a:ext cx="5508001" cy="1051146"/>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Rectangle 7">
            <a:extLst>
              <a:ext uri="{FF2B5EF4-FFF2-40B4-BE49-F238E27FC236}">
                <a16:creationId xmlns:a16="http://schemas.microsoft.com/office/drawing/2014/main" id="{B856BEAD-7FAA-4B10-9C96-24373D3FEAC4}"/>
              </a:ext>
            </a:extLst>
          </p:cNvPr>
          <p:cNvSpPr/>
          <p:nvPr/>
        </p:nvSpPr>
        <p:spPr>
          <a:xfrm>
            <a:off x="7621317" y="4406978"/>
            <a:ext cx="4680446" cy="954107"/>
          </a:xfrm>
          <a:prstGeom prst="rect">
            <a:avLst/>
          </a:prstGeom>
        </p:spPr>
        <p:txBody>
          <a:bodyPr wrap="square">
            <a:spAutoFit/>
          </a:bodyPr>
          <a:lstStyle/>
          <a:p>
            <a:pPr lvl="0">
              <a:defRPr/>
            </a:pPr>
            <a:r>
              <a:rPr lang="en-US" sz="1400" dirty="0">
                <a:solidFill>
                  <a:prstClr val="black"/>
                </a:solidFill>
              </a:rPr>
              <a:t>of these </a:t>
            </a:r>
            <a:r>
              <a:rPr lang="en-US" sz="1400" i="1" dirty="0" err="1">
                <a:solidFill>
                  <a:prstClr val="black"/>
                </a:solidFill>
              </a:rPr>
              <a:t>intentionalists</a:t>
            </a:r>
            <a:r>
              <a:rPr lang="en-US" sz="1400" dirty="0">
                <a:solidFill>
                  <a:prstClr val="black"/>
                </a:solidFill>
              </a:rPr>
              <a:t> postponed (nearly) every purchase regarding </a:t>
            </a:r>
            <a:r>
              <a:rPr lang="en-US" sz="1400" b="1" dirty="0">
                <a:solidFill>
                  <a:prstClr val="black"/>
                </a:solidFill>
              </a:rPr>
              <a:t>household appliances</a:t>
            </a:r>
            <a:r>
              <a:rPr lang="en-US" sz="1400" dirty="0">
                <a:solidFill>
                  <a:prstClr val="black"/>
                </a:solidFill>
              </a:rPr>
              <a:t>. </a:t>
            </a:r>
            <a:r>
              <a:rPr lang="en-US" sz="1400" i="1" dirty="0" err="1">
                <a:solidFill>
                  <a:prstClr val="black"/>
                </a:solidFill>
              </a:rPr>
              <a:t>Intentionalists</a:t>
            </a:r>
            <a:r>
              <a:rPr lang="en-US" sz="1400" dirty="0">
                <a:solidFill>
                  <a:prstClr val="black"/>
                </a:solidFill>
              </a:rPr>
              <a:t> within older age groups (50+) more often than younger ones</a:t>
            </a:r>
          </a:p>
        </p:txBody>
      </p:sp>
      <p:sp>
        <p:nvSpPr>
          <p:cNvPr id="83" name="Rectangle 82">
            <a:extLst>
              <a:ext uri="{FF2B5EF4-FFF2-40B4-BE49-F238E27FC236}">
                <a16:creationId xmlns:a16="http://schemas.microsoft.com/office/drawing/2014/main" id="{0D5CC61A-AE96-47CF-A944-2CF14BBEC465}"/>
              </a:ext>
            </a:extLst>
          </p:cNvPr>
          <p:cNvSpPr/>
          <p:nvPr/>
        </p:nvSpPr>
        <p:spPr>
          <a:xfrm>
            <a:off x="6866431" y="4347533"/>
            <a:ext cx="9044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800" b="1" i="0" u="none" strike="noStrike" kern="1200" cap="none" spc="0" normalizeH="0" baseline="0" noProof="0" dirty="0">
                <a:ln>
                  <a:noFill/>
                </a:ln>
                <a:solidFill>
                  <a:prstClr val="black"/>
                </a:solidFill>
                <a:effectLst/>
                <a:uLnTx/>
                <a:uFillTx/>
                <a:latin typeface="Arial"/>
                <a:ea typeface="+mn-ea"/>
                <a:cs typeface="+mn-cs"/>
              </a:rPr>
              <a:t>47%</a:t>
            </a:r>
            <a:endParaRPr kumimoji="0" lang="fr-BE"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84" name="TextBox 48">
            <a:extLst>
              <a:ext uri="{FF2B5EF4-FFF2-40B4-BE49-F238E27FC236}">
                <a16:creationId xmlns:a16="http://schemas.microsoft.com/office/drawing/2014/main" id="{54D519CA-D837-43C7-9C0F-CFFC284CDD30}"/>
              </a:ext>
            </a:extLst>
          </p:cNvPr>
          <p:cNvSpPr txBox="1"/>
          <p:nvPr/>
        </p:nvSpPr>
        <p:spPr>
          <a:xfrm>
            <a:off x="6812441" y="4150725"/>
            <a:ext cx="6167964" cy="307777"/>
          </a:xfrm>
          <a:prstGeom prst="rect">
            <a:avLst/>
          </a:prstGeom>
          <a:noFill/>
        </p:spPr>
        <p:txBody>
          <a:bodyPr wrap="square" rtlCol="0">
            <a:spAutoFit/>
          </a:bodyPr>
          <a:lstStyle/>
          <a:p>
            <a:pPr lvl="0">
              <a:defRPr/>
            </a:pPr>
            <a:r>
              <a:rPr lang="en-US" sz="1400" b="1" dirty="0">
                <a:solidFill>
                  <a:prstClr val="black"/>
                </a:solidFill>
              </a:rPr>
              <a:t>55% HAD BUYING INTENTION BEFORE LOCKDOWN </a:t>
            </a:r>
          </a:p>
        </p:txBody>
      </p:sp>
      <p:sp>
        <p:nvSpPr>
          <p:cNvPr id="81" name="Oval 80">
            <a:extLst>
              <a:ext uri="{FF2B5EF4-FFF2-40B4-BE49-F238E27FC236}">
                <a16:creationId xmlns:a16="http://schemas.microsoft.com/office/drawing/2014/main" id="{C8545A0B-B1F8-4622-8FCC-ADC81891F232}"/>
              </a:ext>
            </a:extLst>
          </p:cNvPr>
          <p:cNvSpPr/>
          <p:nvPr/>
        </p:nvSpPr>
        <p:spPr>
          <a:xfrm>
            <a:off x="6148660" y="4494278"/>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grpSp>
        <p:nvGrpSpPr>
          <p:cNvPr id="5" name="Group 4">
            <a:extLst>
              <a:ext uri="{FF2B5EF4-FFF2-40B4-BE49-F238E27FC236}">
                <a16:creationId xmlns:a16="http://schemas.microsoft.com/office/drawing/2014/main" id="{1394C1D1-EA65-41BE-A03E-0405E804624E}"/>
              </a:ext>
            </a:extLst>
          </p:cNvPr>
          <p:cNvGrpSpPr/>
          <p:nvPr/>
        </p:nvGrpSpPr>
        <p:grpSpPr>
          <a:xfrm>
            <a:off x="77055" y="2942678"/>
            <a:ext cx="755309" cy="755309"/>
            <a:chOff x="77055" y="2666453"/>
            <a:chExt cx="755309" cy="755309"/>
          </a:xfrm>
        </p:grpSpPr>
        <p:sp>
          <p:nvSpPr>
            <p:cNvPr id="41" name="Oval 40">
              <a:extLst>
                <a:ext uri="{FF2B5EF4-FFF2-40B4-BE49-F238E27FC236}">
                  <a16:creationId xmlns:a16="http://schemas.microsoft.com/office/drawing/2014/main" id="{EC9C103D-C94C-494A-9D4D-5DBE9FBFCB8F}"/>
                </a:ext>
              </a:extLst>
            </p:cNvPr>
            <p:cNvSpPr/>
            <p:nvPr/>
          </p:nvSpPr>
          <p:spPr>
            <a:xfrm>
              <a:off x="77055" y="2666453"/>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4" name="Picture 3" descr="A close up of a logo&#10;&#10;Description automatically generated">
              <a:extLst>
                <a:ext uri="{FF2B5EF4-FFF2-40B4-BE49-F238E27FC236}">
                  <a16:creationId xmlns:a16="http://schemas.microsoft.com/office/drawing/2014/main" id="{8FD81E30-0289-467B-AB13-09210600E12B}"/>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16229" r="6805" b="30139"/>
            <a:stretch/>
          </p:blipFill>
          <p:spPr>
            <a:xfrm>
              <a:off x="87782" y="2867123"/>
              <a:ext cx="688120" cy="396000"/>
            </a:xfrm>
            <a:prstGeom prst="rect">
              <a:avLst/>
            </a:prstGeom>
          </p:spPr>
        </p:pic>
      </p:grpSp>
      <p:grpSp>
        <p:nvGrpSpPr>
          <p:cNvPr id="43" name="Group 42">
            <a:extLst>
              <a:ext uri="{FF2B5EF4-FFF2-40B4-BE49-F238E27FC236}">
                <a16:creationId xmlns:a16="http://schemas.microsoft.com/office/drawing/2014/main" id="{AEB0186B-5615-4924-85B7-17F3F8180913}"/>
              </a:ext>
            </a:extLst>
          </p:cNvPr>
          <p:cNvGrpSpPr/>
          <p:nvPr/>
        </p:nvGrpSpPr>
        <p:grpSpPr>
          <a:xfrm>
            <a:off x="75600" y="4495425"/>
            <a:ext cx="755309" cy="755309"/>
            <a:chOff x="77055" y="2666453"/>
            <a:chExt cx="755309" cy="755309"/>
          </a:xfrm>
        </p:grpSpPr>
        <p:sp>
          <p:nvSpPr>
            <p:cNvPr id="44" name="Oval 43">
              <a:extLst>
                <a:ext uri="{FF2B5EF4-FFF2-40B4-BE49-F238E27FC236}">
                  <a16:creationId xmlns:a16="http://schemas.microsoft.com/office/drawing/2014/main" id="{CFD26544-380B-4576-BD5F-920F38A50D20}"/>
                </a:ext>
              </a:extLst>
            </p:cNvPr>
            <p:cNvSpPr/>
            <p:nvPr/>
          </p:nvSpPr>
          <p:spPr>
            <a:xfrm>
              <a:off x="77055" y="2666453"/>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45" name="Picture 44" descr="A close up of a logo&#10;&#10;Description automatically generated">
              <a:extLst>
                <a:ext uri="{FF2B5EF4-FFF2-40B4-BE49-F238E27FC236}">
                  <a16:creationId xmlns:a16="http://schemas.microsoft.com/office/drawing/2014/main" id="{A54F49FC-5D5D-4C52-908D-F96FB7CA0717}"/>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t="16229" r="6805" b="30139"/>
            <a:stretch/>
          </p:blipFill>
          <p:spPr>
            <a:xfrm>
              <a:off x="87782" y="2867123"/>
              <a:ext cx="688120" cy="396000"/>
            </a:xfrm>
            <a:prstGeom prst="rect">
              <a:avLst/>
            </a:prstGeom>
          </p:spPr>
        </p:pic>
      </p:grpSp>
      <p:pic>
        <p:nvPicPr>
          <p:cNvPr id="7" name="Picture 6" descr="A close up of a logo&#10;&#10;Description automatically generated">
            <a:extLst>
              <a:ext uri="{FF2B5EF4-FFF2-40B4-BE49-F238E27FC236}">
                <a16:creationId xmlns:a16="http://schemas.microsoft.com/office/drawing/2014/main" id="{5E963B00-69FB-41B6-8B01-464A13A0D97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5555" t="10098" r="17362" b="24861"/>
          <a:stretch/>
        </p:blipFill>
        <p:spPr>
          <a:xfrm>
            <a:off x="6311851" y="3101960"/>
            <a:ext cx="408432" cy="3960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B9F37883-E560-48D1-B1B8-DAE1F565023B}"/>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5555" t="10098" r="17362" b="24861"/>
          <a:stretch/>
        </p:blipFill>
        <p:spPr>
          <a:xfrm>
            <a:off x="6311851" y="4692580"/>
            <a:ext cx="408432" cy="396000"/>
          </a:xfrm>
          <a:prstGeom prst="rect">
            <a:avLst/>
          </a:prstGeom>
        </p:spPr>
      </p:pic>
    </p:spTree>
    <p:extLst>
      <p:ext uri="{BB962C8B-B14F-4D97-AF65-F5344CB8AC3E}">
        <p14:creationId xmlns:p14="http://schemas.microsoft.com/office/powerpoint/2010/main" val="34615650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E1583E54-F5CB-4312-A309-7AF8B7DB819A}"/>
              </a:ext>
            </a:extLst>
          </p:cNvPr>
          <p:cNvSpPr>
            <a:spLocks noGrp="1"/>
          </p:cNvSpPr>
          <p:nvPr>
            <p:ph type="body" sz="quarter" idx="10"/>
          </p:nvPr>
        </p:nvSpPr>
        <p:spPr>
          <a:xfrm>
            <a:off x="298583" y="700800"/>
            <a:ext cx="11223483" cy="376985"/>
          </a:xfrm>
        </p:spPr>
        <p:txBody>
          <a:bodyPr/>
          <a:lstStyle/>
          <a:p>
            <a:r>
              <a:rPr lang="fr-BE" sz="2000" dirty="0"/>
              <a:t>BE ONLINE TO INSPIRE CUSTOMERS WHEN SITUATION WILL RECOVER</a:t>
            </a:r>
          </a:p>
        </p:txBody>
      </p:sp>
      <p:sp>
        <p:nvSpPr>
          <p:cNvPr id="4" name="Text Placeholder 3">
            <a:extLst>
              <a:ext uri="{FF2B5EF4-FFF2-40B4-BE49-F238E27FC236}">
                <a16:creationId xmlns:a16="http://schemas.microsoft.com/office/drawing/2014/main" id="{9B677F27-1A1D-4900-84F4-0C368EDBCD67}"/>
              </a:ext>
            </a:extLst>
          </p:cNvPr>
          <p:cNvSpPr>
            <a:spLocks noGrp="1"/>
          </p:cNvSpPr>
          <p:nvPr>
            <p:ph type="body" idx="1"/>
          </p:nvPr>
        </p:nvSpPr>
        <p:spPr/>
        <p:txBody>
          <a:bodyPr/>
          <a:lstStyle/>
          <a:p>
            <a:r>
              <a:rPr lang="fr-BE" i="1" dirty="0"/>
              <a:t>How </a:t>
            </a:r>
            <a:r>
              <a:rPr lang="fr-BE" i="1" dirty="0" err="1"/>
              <a:t>does</a:t>
            </a:r>
            <a:r>
              <a:rPr lang="fr-BE" i="1" dirty="0"/>
              <a:t> </a:t>
            </a:r>
            <a:r>
              <a:rPr lang="fr-BE" i="1" dirty="0" err="1"/>
              <a:t>this</a:t>
            </a:r>
            <a:r>
              <a:rPr lang="fr-BE" i="1" dirty="0"/>
              <a:t> situation </a:t>
            </a:r>
            <a:r>
              <a:rPr lang="fr-BE" i="1" dirty="0" err="1"/>
              <a:t>changed</a:t>
            </a:r>
            <a:r>
              <a:rPr lang="fr-BE" i="1" dirty="0"/>
              <a:t> </a:t>
            </a:r>
            <a:r>
              <a:rPr lang="fr-BE" i="1" dirty="0" err="1"/>
              <a:t>your</a:t>
            </a:r>
            <a:r>
              <a:rPr lang="fr-BE" i="1" dirty="0"/>
              <a:t> </a:t>
            </a:r>
            <a:r>
              <a:rPr lang="fr-BE" i="1" dirty="0" err="1"/>
              <a:t>buying</a:t>
            </a:r>
            <a:r>
              <a:rPr lang="fr-BE" i="1" dirty="0"/>
              <a:t> </a:t>
            </a:r>
            <a:r>
              <a:rPr lang="fr-BE" i="1" dirty="0" err="1"/>
              <a:t>behavior</a:t>
            </a:r>
            <a:r>
              <a:rPr lang="fr-BE" i="1" dirty="0"/>
              <a:t>? You do/use more… (Yes) </a:t>
            </a:r>
            <a:r>
              <a:rPr lang="en-US" i="1" dirty="0"/>
              <a:t>How does this COVID19 situation change your buying behavior? You do …</a:t>
            </a:r>
            <a:endParaRPr lang="fr-BE" i="1" dirty="0"/>
          </a:p>
        </p:txBody>
      </p:sp>
      <p:grpSp>
        <p:nvGrpSpPr>
          <p:cNvPr id="6" name="Group 5">
            <a:extLst>
              <a:ext uri="{FF2B5EF4-FFF2-40B4-BE49-F238E27FC236}">
                <a16:creationId xmlns:a16="http://schemas.microsoft.com/office/drawing/2014/main" id="{E65C3220-EC7E-4130-B85B-876315ACDB7B}"/>
              </a:ext>
            </a:extLst>
          </p:cNvPr>
          <p:cNvGrpSpPr/>
          <p:nvPr/>
        </p:nvGrpSpPr>
        <p:grpSpPr>
          <a:xfrm>
            <a:off x="314918" y="1710851"/>
            <a:ext cx="5876101" cy="994917"/>
            <a:chOff x="7889431" y="1542148"/>
            <a:chExt cx="5876101" cy="994917"/>
          </a:xfrm>
        </p:grpSpPr>
        <p:grpSp>
          <p:nvGrpSpPr>
            <p:cNvPr id="7" name="Group 6">
              <a:extLst>
                <a:ext uri="{FF2B5EF4-FFF2-40B4-BE49-F238E27FC236}">
                  <a16:creationId xmlns:a16="http://schemas.microsoft.com/office/drawing/2014/main" id="{F1F138F9-5318-444B-A917-C731766C4D8C}"/>
                </a:ext>
              </a:extLst>
            </p:cNvPr>
            <p:cNvGrpSpPr/>
            <p:nvPr/>
          </p:nvGrpSpPr>
          <p:grpSpPr>
            <a:xfrm>
              <a:off x="8057590" y="1754902"/>
              <a:ext cx="5707942" cy="782163"/>
              <a:chOff x="2237968" y="1590719"/>
              <a:chExt cx="5658155" cy="782163"/>
            </a:xfrm>
          </p:grpSpPr>
          <p:sp>
            <p:nvSpPr>
              <p:cNvPr id="11" name="Rectangle 8">
                <a:extLst>
                  <a:ext uri="{FF2B5EF4-FFF2-40B4-BE49-F238E27FC236}">
                    <a16:creationId xmlns:a16="http://schemas.microsoft.com/office/drawing/2014/main" id="{8B22264A-DDB4-45E0-A162-0947BF4D2A17}"/>
                  </a:ext>
                </a:extLst>
              </p:cNvPr>
              <p:cNvSpPr/>
              <p:nvPr/>
            </p:nvSpPr>
            <p:spPr>
              <a:xfrm>
                <a:off x="2237968" y="1590719"/>
                <a:ext cx="5654505" cy="775305"/>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ctangle 7">
                <a:extLst>
                  <a:ext uri="{FF2B5EF4-FFF2-40B4-BE49-F238E27FC236}">
                    <a16:creationId xmlns:a16="http://schemas.microsoft.com/office/drawing/2014/main" id="{71441FA9-3077-4078-88AB-4E34FF76212F}"/>
                  </a:ext>
                </a:extLst>
              </p:cNvPr>
              <p:cNvSpPr/>
              <p:nvPr/>
            </p:nvSpPr>
            <p:spPr>
              <a:xfrm>
                <a:off x="3256502" y="1634218"/>
                <a:ext cx="463962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are purchasing more online since the lockdown. More than </a:t>
                </a:r>
                <a:r>
                  <a:rPr kumimoji="0" lang="en-US" sz="1400" b="1" i="0" u="none" strike="noStrike" kern="1200" cap="none" spc="0" normalizeH="0" baseline="0" noProof="0" dirty="0">
                    <a:ln>
                      <a:noFill/>
                    </a:ln>
                    <a:solidFill>
                      <a:prstClr val="black"/>
                    </a:solidFill>
                    <a:effectLst/>
                    <a:uLnTx/>
                    <a:uFillTx/>
                    <a:latin typeface="Arial"/>
                    <a:ea typeface="+mn-ea"/>
                    <a:cs typeface="+mn-cs"/>
                  </a:rPr>
                  <a:t>one out of two </a:t>
                </a:r>
                <a:r>
                  <a:rPr kumimoji="0" lang="en-US" sz="1400" b="0" i="0" u="none" strike="noStrike" kern="1200" cap="none" spc="0" normalizeH="0" baseline="0" noProof="0" dirty="0">
                    <a:ln>
                      <a:noFill/>
                    </a:ln>
                    <a:solidFill>
                      <a:prstClr val="black"/>
                    </a:solidFill>
                    <a:effectLst/>
                    <a:uLnTx/>
                    <a:uFillTx/>
                    <a:latin typeface="Arial"/>
                    <a:ea typeface="+mn-ea"/>
                    <a:cs typeface="+mn-cs"/>
                  </a:rPr>
                  <a:t>is aged 18-34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(55%)</a:t>
                </a:r>
              </a:p>
            </p:txBody>
          </p:sp>
        </p:grpSp>
        <p:sp>
          <p:nvSpPr>
            <p:cNvPr id="8" name="Rectangle 7">
              <a:extLst>
                <a:ext uri="{FF2B5EF4-FFF2-40B4-BE49-F238E27FC236}">
                  <a16:creationId xmlns:a16="http://schemas.microsoft.com/office/drawing/2014/main" id="{C803037A-993C-430C-AE11-C484F5D63163}"/>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41%</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9" name="Oval 5">
              <a:extLst>
                <a:ext uri="{FF2B5EF4-FFF2-40B4-BE49-F238E27FC236}">
                  <a16:creationId xmlns:a16="http://schemas.microsoft.com/office/drawing/2014/main" id="{46DA7456-FDEE-4E39-BE00-98DCE03734C5}"/>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Box 48">
              <a:extLst>
                <a:ext uri="{FF2B5EF4-FFF2-40B4-BE49-F238E27FC236}">
                  <a16:creationId xmlns:a16="http://schemas.microsoft.com/office/drawing/2014/main" id="{5F751EF9-C58C-412E-A05F-C52E9C220311}"/>
                </a:ext>
              </a:extLst>
            </p:cNvPr>
            <p:cNvSpPr txBox="1"/>
            <p:nvPr/>
          </p:nvSpPr>
          <p:spPr>
            <a:xfrm>
              <a:off x="8285736" y="1542148"/>
              <a:ext cx="3440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MORE ONLINE SHOPPING</a:t>
              </a:r>
            </a:p>
          </p:txBody>
        </p:sp>
      </p:grpSp>
      <p:grpSp>
        <p:nvGrpSpPr>
          <p:cNvPr id="13" name="Group 12">
            <a:extLst>
              <a:ext uri="{FF2B5EF4-FFF2-40B4-BE49-F238E27FC236}">
                <a16:creationId xmlns:a16="http://schemas.microsoft.com/office/drawing/2014/main" id="{EC90274E-7DD2-445A-8830-E75998FAFCAB}"/>
              </a:ext>
            </a:extLst>
          </p:cNvPr>
          <p:cNvGrpSpPr/>
          <p:nvPr/>
        </p:nvGrpSpPr>
        <p:grpSpPr>
          <a:xfrm>
            <a:off x="314918" y="3169666"/>
            <a:ext cx="5875655" cy="994917"/>
            <a:chOff x="7889431" y="1542148"/>
            <a:chExt cx="5875655" cy="994917"/>
          </a:xfrm>
        </p:grpSpPr>
        <p:grpSp>
          <p:nvGrpSpPr>
            <p:cNvPr id="14" name="Group 13">
              <a:extLst>
                <a:ext uri="{FF2B5EF4-FFF2-40B4-BE49-F238E27FC236}">
                  <a16:creationId xmlns:a16="http://schemas.microsoft.com/office/drawing/2014/main" id="{3E762BBD-D196-4E22-8CE6-60D72C674D5A}"/>
                </a:ext>
              </a:extLst>
            </p:cNvPr>
            <p:cNvGrpSpPr/>
            <p:nvPr/>
          </p:nvGrpSpPr>
          <p:grpSpPr>
            <a:xfrm>
              <a:off x="8057589" y="1754902"/>
              <a:ext cx="5707497" cy="782163"/>
              <a:chOff x="2237967" y="1590719"/>
              <a:chExt cx="5657714" cy="782163"/>
            </a:xfrm>
          </p:grpSpPr>
          <p:sp>
            <p:nvSpPr>
              <p:cNvPr id="18" name="Rectangle 8">
                <a:extLst>
                  <a:ext uri="{FF2B5EF4-FFF2-40B4-BE49-F238E27FC236}">
                    <a16:creationId xmlns:a16="http://schemas.microsoft.com/office/drawing/2014/main" id="{09B39AC6-BBEE-4592-8C10-85D33780B9EC}"/>
                  </a:ext>
                </a:extLst>
              </p:cNvPr>
              <p:cNvSpPr/>
              <p:nvPr/>
            </p:nvSpPr>
            <p:spPr>
              <a:xfrm>
                <a:off x="2237967" y="1590719"/>
                <a:ext cx="5654504" cy="775305"/>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Rectangle 7">
                <a:extLst>
                  <a:ext uri="{FF2B5EF4-FFF2-40B4-BE49-F238E27FC236}">
                    <a16:creationId xmlns:a16="http://schemas.microsoft.com/office/drawing/2014/main" id="{DE510868-7D65-4E1C-AD87-941D0A22EB0C}"/>
                  </a:ext>
                </a:extLst>
              </p:cNvPr>
              <p:cNvSpPr/>
              <p:nvPr/>
            </p:nvSpPr>
            <p:spPr>
              <a:xfrm>
                <a:off x="3256502" y="1634218"/>
                <a:ext cx="463917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18-34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do agree the lockdown has created </a:t>
                </a:r>
                <a:r>
                  <a:rPr kumimoji="0" lang="en-US" sz="1400" b="1" i="0" u="none" strike="noStrike" kern="1200" cap="none" spc="0" normalizeH="0" baseline="0" noProof="0" dirty="0">
                    <a:ln>
                      <a:noFill/>
                    </a:ln>
                    <a:solidFill>
                      <a:prstClr val="black"/>
                    </a:solidFill>
                    <a:effectLst/>
                    <a:uLnTx/>
                    <a:uFillTx/>
                    <a:latin typeface="Arial"/>
                    <a:ea typeface="+mn-ea"/>
                    <a:cs typeface="+mn-cs"/>
                  </a:rPr>
                  <a:t>favorable conditions to order online</a:t>
                </a:r>
                <a:r>
                  <a:rPr kumimoji="0" lang="en-US" sz="1400" b="0" i="0" u="none" strike="noStrike" kern="1200" cap="none" spc="0" normalizeH="0" baseline="0" noProof="0" dirty="0">
                    <a:ln>
                      <a:noFill/>
                    </a:ln>
                    <a:solidFill>
                      <a:prstClr val="black"/>
                    </a:solidFill>
                    <a:effectLst/>
                    <a:uLnTx/>
                    <a:uFillTx/>
                    <a:latin typeface="Arial"/>
                    <a:ea typeface="+mn-ea"/>
                    <a:cs typeface="+mn-cs"/>
                  </a:rPr>
                  <a:t> for products purchased in store so far (against 19% for 35+)</a:t>
                </a:r>
              </a:p>
            </p:txBody>
          </p:sp>
        </p:grpSp>
        <p:sp>
          <p:nvSpPr>
            <p:cNvPr id="15" name="Rectangle 14">
              <a:extLst>
                <a:ext uri="{FF2B5EF4-FFF2-40B4-BE49-F238E27FC236}">
                  <a16:creationId xmlns:a16="http://schemas.microsoft.com/office/drawing/2014/main" id="{9317DC4F-1844-41D6-8B53-0119F2950BA2}"/>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33%</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16" name="Oval 5">
              <a:extLst>
                <a:ext uri="{FF2B5EF4-FFF2-40B4-BE49-F238E27FC236}">
                  <a16:creationId xmlns:a16="http://schemas.microsoft.com/office/drawing/2014/main" id="{1860A524-44A5-4C58-BEC3-3D7862ECF2FC}"/>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p>
          </p:txBody>
        </p:sp>
        <p:sp>
          <p:nvSpPr>
            <p:cNvPr id="17" name="TextBox 48">
              <a:extLst>
                <a:ext uri="{FF2B5EF4-FFF2-40B4-BE49-F238E27FC236}">
                  <a16:creationId xmlns:a16="http://schemas.microsoft.com/office/drawing/2014/main" id="{359C16B0-42A8-4A4D-AB7A-CCC46BEA1CF5}"/>
                </a:ext>
              </a:extLst>
            </p:cNvPr>
            <p:cNvSpPr txBox="1"/>
            <p:nvPr/>
          </p:nvSpPr>
          <p:spPr>
            <a:xfrm>
              <a:off x="8285736" y="1542148"/>
              <a:ext cx="47975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YOUNG ADULTS SHIFT FROM PHYSICAL TO ONLINE </a:t>
              </a:r>
            </a:p>
          </p:txBody>
        </p:sp>
      </p:grpSp>
      <p:grpSp>
        <p:nvGrpSpPr>
          <p:cNvPr id="33" name="Group 32">
            <a:extLst>
              <a:ext uri="{FF2B5EF4-FFF2-40B4-BE49-F238E27FC236}">
                <a16:creationId xmlns:a16="http://schemas.microsoft.com/office/drawing/2014/main" id="{13DF842E-02F2-434C-BB70-891877252DF5}"/>
              </a:ext>
            </a:extLst>
          </p:cNvPr>
          <p:cNvGrpSpPr/>
          <p:nvPr/>
        </p:nvGrpSpPr>
        <p:grpSpPr>
          <a:xfrm>
            <a:off x="6528815" y="4706619"/>
            <a:ext cx="6396110" cy="997864"/>
            <a:chOff x="6550057" y="1324119"/>
            <a:chExt cx="6396110" cy="997864"/>
          </a:xfrm>
        </p:grpSpPr>
        <p:sp>
          <p:nvSpPr>
            <p:cNvPr id="34" name="Rectangle 8">
              <a:extLst>
                <a:ext uri="{FF2B5EF4-FFF2-40B4-BE49-F238E27FC236}">
                  <a16:creationId xmlns:a16="http://schemas.microsoft.com/office/drawing/2014/main" id="{83327620-0CA2-4B37-AA88-CAC7CBE31AEB}"/>
                </a:ext>
              </a:extLst>
            </p:cNvPr>
            <p:cNvSpPr/>
            <p:nvPr/>
          </p:nvSpPr>
          <p:spPr>
            <a:xfrm>
              <a:off x="6550057" y="1536519"/>
              <a:ext cx="5508000" cy="7740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extBox 48">
              <a:extLst>
                <a:ext uri="{FF2B5EF4-FFF2-40B4-BE49-F238E27FC236}">
                  <a16:creationId xmlns:a16="http://schemas.microsoft.com/office/drawing/2014/main" id="{A30D85A5-6F3B-4678-988B-B7FDB5C8B8F5}"/>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a:rPr>
                <a:t>(nearly) 1 OUT OF 5 MEN VISITED A NEW E-TECH SITE</a:t>
              </a:r>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7">
              <a:extLst>
                <a:ext uri="{FF2B5EF4-FFF2-40B4-BE49-F238E27FC236}">
                  <a16:creationId xmlns:a16="http://schemas.microsoft.com/office/drawing/2014/main" id="{D11034B9-6E1C-4582-B034-402E2A83C19C}"/>
                </a:ext>
              </a:extLst>
            </p:cNvPr>
            <p:cNvSpPr/>
            <p:nvPr/>
          </p:nvSpPr>
          <p:spPr>
            <a:xfrm>
              <a:off x="6862862" y="1583319"/>
              <a:ext cx="468044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15% of respondents surveyed visited a new e-commerce site related to </a:t>
              </a:r>
              <a:r>
                <a:rPr kumimoji="0" lang="en-US" sz="1400" b="1" i="0" u="none" strike="noStrike" kern="1200" cap="none" spc="0" normalizeH="0" baseline="0" noProof="0" dirty="0">
                  <a:ln>
                    <a:noFill/>
                  </a:ln>
                  <a:solidFill>
                    <a:prstClr val="black"/>
                  </a:solidFill>
                  <a:effectLst/>
                  <a:uLnTx/>
                  <a:uFillTx/>
                  <a:latin typeface="Arial"/>
                  <a:ea typeface="+mn-ea"/>
                  <a:cs typeface="+mn-cs"/>
                </a:rPr>
                <a:t>tech products </a:t>
              </a:r>
              <a:r>
                <a:rPr kumimoji="0" lang="en-US" sz="1400" b="0" i="0" u="none" strike="noStrike" kern="1200" cap="none" spc="0" normalizeH="0" baseline="0" noProof="0" dirty="0">
                  <a:ln>
                    <a:noFill/>
                  </a:ln>
                  <a:solidFill>
                    <a:prstClr val="black"/>
                  </a:solidFill>
                  <a:effectLst/>
                  <a:uLnTx/>
                  <a:uFillTx/>
                  <a:latin typeface="Arial"/>
                  <a:ea typeface="+mn-ea"/>
                  <a:cs typeface="+mn-cs"/>
                </a:rPr>
                <a:t>during lockdown. 1 out of 4 respondents aged between 18 and 34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a:t>
              </a:r>
            </a:p>
          </p:txBody>
        </p:sp>
      </p:grpSp>
      <p:grpSp>
        <p:nvGrpSpPr>
          <p:cNvPr id="56" name="Group 55">
            <a:extLst>
              <a:ext uri="{FF2B5EF4-FFF2-40B4-BE49-F238E27FC236}">
                <a16:creationId xmlns:a16="http://schemas.microsoft.com/office/drawing/2014/main" id="{B6E5477D-1114-447C-8453-31D71CFE4BCB}"/>
              </a:ext>
            </a:extLst>
          </p:cNvPr>
          <p:cNvGrpSpPr/>
          <p:nvPr/>
        </p:nvGrpSpPr>
        <p:grpSpPr>
          <a:xfrm>
            <a:off x="6096000" y="5026594"/>
            <a:ext cx="755309" cy="755309"/>
            <a:chOff x="6148660" y="1982753"/>
            <a:chExt cx="755309" cy="755309"/>
          </a:xfrm>
        </p:grpSpPr>
        <p:sp>
          <p:nvSpPr>
            <p:cNvPr id="57" name="Oval 56">
              <a:extLst>
                <a:ext uri="{FF2B5EF4-FFF2-40B4-BE49-F238E27FC236}">
                  <a16:creationId xmlns:a16="http://schemas.microsoft.com/office/drawing/2014/main" id="{EB0C4594-5524-42D3-99E5-85E39642DE9C}"/>
                </a:ext>
              </a:extLst>
            </p:cNvPr>
            <p:cNvSpPr/>
            <p:nvPr/>
          </p:nvSpPr>
          <p:spPr>
            <a:xfrm>
              <a:off x="6148660" y="1982753"/>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58" name="Picture 57" descr="A close up of a logo&#10;&#10;Description automatically generated">
              <a:extLst>
                <a:ext uri="{FF2B5EF4-FFF2-40B4-BE49-F238E27FC236}">
                  <a16:creationId xmlns:a16="http://schemas.microsoft.com/office/drawing/2014/main" id="{04433FFA-CB67-4AF3-9E31-870166886FCD}"/>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7917" r="7917" b="14584"/>
            <a:stretch/>
          </p:blipFill>
          <p:spPr>
            <a:xfrm>
              <a:off x="6325406" y="2159731"/>
              <a:ext cx="390205" cy="396000"/>
            </a:xfrm>
            <a:prstGeom prst="rect">
              <a:avLst/>
            </a:prstGeom>
          </p:spPr>
        </p:pic>
      </p:grpSp>
    </p:spTree>
    <p:extLst>
      <p:ext uri="{BB962C8B-B14F-4D97-AF65-F5344CB8AC3E}">
        <p14:creationId xmlns:p14="http://schemas.microsoft.com/office/powerpoint/2010/main" val="23277712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Rectangle 226">
            <a:extLst>
              <a:ext uri="{FF2B5EF4-FFF2-40B4-BE49-F238E27FC236}">
                <a16:creationId xmlns:a16="http://schemas.microsoft.com/office/drawing/2014/main" id="{8DBD1246-1833-4964-ACE1-3BA86F9DF3BF}"/>
              </a:ext>
            </a:extLst>
          </p:cNvPr>
          <p:cNvSpPr/>
          <p:nvPr/>
        </p:nvSpPr>
        <p:spPr>
          <a:xfrm>
            <a:off x="7089575" y="3651999"/>
            <a:ext cx="1353465" cy="2746749"/>
          </a:xfrm>
          <a:prstGeom prst="rect">
            <a:avLst/>
          </a:prstGeom>
          <a:solidFill>
            <a:srgbClr val="FFEB7F">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
        <p:nvSpPr>
          <p:cNvPr id="3" name="Text Placeholder 2">
            <a:extLst>
              <a:ext uri="{FF2B5EF4-FFF2-40B4-BE49-F238E27FC236}">
                <a16:creationId xmlns:a16="http://schemas.microsoft.com/office/drawing/2014/main" id="{29D62E48-6407-4ABA-A2F9-A87595A0524A}"/>
              </a:ext>
            </a:extLst>
          </p:cNvPr>
          <p:cNvSpPr>
            <a:spLocks noGrp="1"/>
          </p:cNvSpPr>
          <p:nvPr>
            <p:ph type="body" sz="quarter" idx="10"/>
          </p:nvPr>
        </p:nvSpPr>
        <p:spPr>
          <a:xfrm>
            <a:off x="-609600" y="554834"/>
            <a:ext cx="12801601" cy="376985"/>
          </a:xfrm>
        </p:spPr>
        <p:txBody>
          <a:bodyPr/>
          <a:lstStyle/>
          <a:p>
            <a:r>
              <a:rPr lang="en-US" dirty="0"/>
              <a:t>DIGITAL NATIVES TOOK ADVANTAGE OF SITUATION</a:t>
            </a:r>
            <a:endParaRPr lang="en-BE" dirty="0"/>
          </a:p>
        </p:txBody>
      </p:sp>
      <p:grpSp>
        <p:nvGrpSpPr>
          <p:cNvPr id="59" name="Group 58">
            <a:extLst>
              <a:ext uri="{FF2B5EF4-FFF2-40B4-BE49-F238E27FC236}">
                <a16:creationId xmlns:a16="http://schemas.microsoft.com/office/drawing/2014/main" id="{F7C1353F-EBDA-4BF3-9DF6-EBF2034B1F2B}"/>
              </a:ext>
            </a:extLst>
          </p:cNvPr>
          <p:cNvGrpSpPr/>
          <p:nvPr/>
        </p:nvGrpSpPr>
        <p:grpSpPr>
          <a:xfrm>
            <a:off x="128725" y="1273593"/>
            <a:ext cx="6317590" cy="4887410"/>
            <a:chOff x="33475" y="1159293"/>
            <a:chExt cx="6317590" cy="4887410"/>
          </a:xfrm>
        </p:grpSpPr>
        <p:graphicFrame>
          <p:nvGraphicFramePr>
            <p:cNvPr id="12" name="Chart 11">
              <a:extLst>
                <a:ext uri="{FF2B5EF4-FFF2-40B4-BE49-F238E27FC236}">
                  <a16:creationId xmlns:a16="http://schemas.microsoft.com/office/drawing/2014/main" id="{881F510C-D6AE-489D-8DBE-EC61EC07B8A4}"/>
                </a:ext>
              </a:extLst>
            </p:cNvPr>
            <p:cNvGraphicFramePr/>
            <p:nvPr>
              <p:extLst>
                <p:ext uri="{D42A27DB-BD31-4B8C-83A1-F6EECF244321}">
                  <p14:modId xmlns:p14="http://schemas.microsoft.com/office/powerpoint/2010/main" val="2892635596"/>
                </p:ext>
              </p:extLst>
            </p:nvPr>
          </p:nvGraphicFramePr>
          <p:xfrm>
            <a:off x="725853" y="1159293"/>
            <a:ext cx="5625212" cy="4887410"/>
          </p:xfrm>
          <a:graphic>
            <a:graphicData uri="http://schemas.openxmlformats.org/drawingml/2006/chart">
              <c:chart xmlns:c="http://schemas.openxmlformats.org/drawingml/2006/chart" xmlns:r="http://schemas.openxmlformats.org/officeDocument/2006/relationships" r:id="rId2"/>
            </a:graphicData>
          </a:graphic>
        </p:graphicFrame>
        <p:pic>
          <p:nvPicPr>
            <p:cNvPr id="73" name="Picture 6" descr="Logo Fnac PNG transparents - StickPNG">
              <a:extLst>
                <a:ext uri="{FF2B5EF4-FFF2-40B4-BE49-F238E27FC236}">
                  <a16:creationId xmlns:a16="http://schemas.microsoft.com/office/drawing/2014/main" id="{AEBB2F1B-FF77-4F3C-A5E3-613B4D83F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66" y="4580018"/>
              <a:ext cx="376986" cy="37698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a:extLst>
                <a:ext uri="{FF2B5EF4-FFF2-40B4-BE49-F238E27FC236}">
                  <a16:creationId xmlns:a16="http://schemas.microsoft.com/office/drawing/2014/main" id="{B297679F-B71A-4631-8CAF-35B10FE85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25" y="4108862"/>
              <a:ext cx="588664" cy="58866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a:extLst>
                <a:ext uri="{FF2B5EF4-FFF2-40B4-BE49-F238E27FC236}">
                  <a16:creationId xmlns:a16="http://schemas.microsoft.com/office/drawing/2014/main" id="{6B9F57E6-7A99-4244-B22E-303F5A5E7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183" y="5030975"/>
              <a:ext cx="339552" cy="2754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utdoor &amp; Lifestyle | A.S.Adventure">
              <a:extLst>
                <a:ext uri="{FF2B5EF4-FFF2-40B4-BE49-F238E27FC236}">
                  <a16:creationId xmlns:a16="http://schemas.microsoft.com/office/drawing/2014/main" id="{14533AC8-92BE-42B8-BD8B-A16D536A3F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44" y="5285556"/>
              <a:ext cx="709429" cy="5067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go Vanden Borre PNG transparents - StickPNG">
              <a:extLst>
                <a:ext uri="{FF2B5EF4-FFF2-40B4-BE49-F238E27FC236}">
                  <a16:creationId xmlns:a16="http://schemas.microsoft.com/office/drawing/2014/main" id="{0EABB8C4-65D5-41CF-84FF-6990F06E06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5" y="3937710"/>
              <a:ext cx="924965" cy="1983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0C33499-E7F9-48ED-9FA1-64C4E2A253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72" y="3561902"/>
              <a:ext cx="665735" cy="2529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availler chez Coolblue | Glassdoor.be">
              <a:extLst>
                <a:ext uri="{FF2B5EF4-FFF2-40B4-BE49-F238E27FC236}">
                  <a16:creationId xmlns:a16="http://schemas.microsoft.com/office/drawing/2014/main" id="{55901632-30A5-40D8-95B5-E6F5159F68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543" y="3141956"/>
              <a:ext cx="389517" cy="38951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75E7FED-2B8C-45F1-B0BE-1AB0423FBB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46" y="2788413"/>
              <a:ext cx="865492" cy="28849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om&amp;Co">
              <a:extLst>
                <a:ext uri="{FF2B5EF4-FFF2-40B4-BE49-F238E27FC236}">
                  <a16:creationId xmlns:a16="http://schemas.microsoft.com/office/drawing/2014/main" id="{2C56BE3A-6BBB-4F56-9D6F-77D4C8EB3F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881" y="2450536"/>
              <a:ext cx="725853" cy="26000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11CAC9D-16A3-4259-B43C-9F5C1E7DD4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196" y="2099273"/>
              <a:ext cx="783086" cy="2284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ownload Amazon vector logo (.EPS + .AI) free - Seeklogo.net">
              <a:extLst>
                <a:ext uri="{FF2B5EF4-FFF2-40B4-BE49-F238E27FC236}">
                  <a16:creationId xmlns:a16="http://schemas.microsoft.com/office/drawing/2014/main" id="{E2F8A810-E5F5-4DF2-8084-291AB94224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412" y="1474221"/>
              <a:ext cx="791268" cy="79126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0CF894B4-86C0-4DC2-A4F0-CFCA75FA08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412" y="1361015"/>
              <a:ext cx="829905" cy="198399"/>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Rectangle 87">
            <a:extLst>
              <a:ext uri="{FF2B5EF4-FFF2-40B4-BE49-F238E27FC236}">
                <a16:creationId xmlns:a16="http://schemas.microsoft.com/office/drawing/2014/main" id="{DC075020-89C7-4050-93A3-C6FF57B66FDF}"/>
              </a:ext>
            </a:extLst>
          </p:cNvPr>
          <p:cNvSpPr/>
          <p:nvPr/>
        </p:nvSpPr>
        <p:spPr>
          <a:xfrm>
            <a:off x="7089919" y="1379298"/>
            <a:ext cx="5102081"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TOP 5 </a:t>
            </a:r>
            <a:r>
              <a:rPr lang="en-US" sz="1000" b="1"/>
              <a:t>(ranked on affinity)</a:t>
            </a:r>
            <a:endParaRPr lang="en-BE" sz="1400" b="1"/>
          </a:p>
        </p:txBody>
      </p:sp>
      <p:pic>
        <p:nvPicPr>
          <p:cNvPr id="97" name="Picture 96">
            <a:extLst>
              <a:ext uri="{FF2B5EF4-FFF2-40B4-BE49-F238E27FC236}">
                <a16:creationId xmlns:a16="http://schemas.microsoft.com/office/drawing/2014/main" id="{AA99E948-4014-40E3-93F4-B7B1201E2461}"/>
              </a:ext>
            </a:extLst>
          </p:cNvPr>
          <p:cNvPicPr>
            <a:picLocks noChangeAspect="1"/>
          </p:cNvPicPr>
          <p:nvPr/>
        </p:nvPicPr>
        <p:blipFill rotWithShape="1">
          <a:blip r:embed="rId15">
            <a:grayscl/>
          </a:blip>
          <a:srcRect b="3572"/>
          <a:stretch/>
        </p:blipFill>
        <p:spPr>
          <a:xfrm>
            <a:off x="7297082" y="3813519"/>
            <a:ext cx="466601" cy="442310"/>
          </a:xfrm>
          <a:prstGeom prst="rect">
            <a:avLst/>
          </a:prstGeom>
        </p:spPr>
      </p:pic>
      <p:pic>
        <p:nvPicPr>
          <p:cNvPr id="132" name="Picture 131" descr="A close up of a logo&#10;&#10;Description generated with high confidence">
            <a:extLst>
              <a:ext uri="{FF2B5EF4-FFF2-40B4-BE49-F238E27FC236}">
                <a16:creationId xmlns:a16="http://schemas.microsoft.com/office/drawing/2014/main" id="{6FE2E9EE-D302-4EA5-8FF5-D3D0B38288B8}"/>
              </a:ext>
            </a:extLst>
          </p:cNvPr>
          <p:cNvPicPr>
            <a:picLocks noChangeAspect="1"/>
          </p:cNvPicPr>
          <p:nvPr/>
        </p:nvPicPr>
        <p:blipFill rotWithShape="1">
          <a:blip r:embed="rId16">
            <a:grayscl/>
          </a:blip>
          <a:srcRect t="8340" b="10126"/>
          <a:stretch/>
        </p:blipFill>
        <p:spPr>
          <a:xfrm>
            <a:off x="7794919" y="3807738"/>
            <a:ext cx="448023" cy="448091"/>
          </a:xfrm>
          <a:prstGeom prst="rect">
            <a:avLst/>
          </a:prstGeom>
        </p:spPr>
      </p:pic>
      <p:sp>
        <p:nvSpPr>
          <p:cNvPr id="4" name="TextBox 3">
            <a:extLst>
              <a:ext uri="{FF2B5EF4-FFF2-40B4-BE49-F238E27FC236}">
                <a16:creationId xmlns:a16="http://schemas.microsoft.com/office/drawing/2014/main" id="{89154EFB-4BB9-40ED-A8D2-83A6943496FF}"/>
              </a:ext>
            </a:extLst>
          </p:cNvPr>
          <p:cNvSpPr txBox="1"/>
          <p:nvPr/>
        </p:nvSpPr>
        <p:spPr>
          <a:xfrm>
            <a:off x="7433115" y="4255829"/>
            <a:ext cx="713172" cy="230832"/>
          </a:xfrm>
          <a:prstGeom prst="rect">
            <a:avLst/>
          </a:prstGeom>
        </p:spPr>
        <p:txBody>
          <a:bodyPr wrap="square" rtlCol="0">
            <a:spAutoFit/>
          </a:bodyPr>
          <a:lstStyle/>
          <a:p>
            <a:r>
              <a:rPr lang="en-US" sz="900"/>
              <a:t>18-34 </a:t>
            </a:r>
            <a:r>
              <a:rPr lang="en-US" sz="900" err="1"/>
              <a:t>y.o</a:t>
            </a:r>
            <a:r>
              <a:rPr lang="en-US" sz="900"/>
              <a:t>.</a:t>
            </a:r>
            <a:endParaRPr lang="en-BE" sz="900" err="1"/>
          </a:p>
        </p:txBody>
      </p:sp>
      <p:pic>
        <p:nvPicPr>
          <p:cNvPr id="133" name="Picture 132">
            <a:extLst>
              <a:ext uri="{FF2B5EF4-FFF2-40B4-BE49-F238E27FC236}">
                <a16:creationId xmlns:a16="http://schemas.microsoft.com/office/drawing/2014/main" id="{8780B215-2C76-47B8-B8EC-A4F43FF1477F}"/>
              </a:ext>
            </a:extLst>
          </p:cNvPr>
          <p:cNvPicPr>
            <a:picLocks noChangeAspect="1"/>
          </p:cNvPicPr>
          <p:nvPr/>
        </p:nvPicPr>
        <p:blipFill rotWithShape="1">
          <a:blip r:embed="rId17">
            <a:grayscl/>
          </a:blip>
          <a:srcRect t="10714"/>
          <a:stretch/>
        </p:blipFill>
        <p:spPr>
          <a:xfrm>
            <a:off x="7561741" y="4697153"/>
            <a:ext cx="455919" cy="448091"/>
          </a:xfrm>
          <a:prstGeom prst="rect">
            <a:avLst/>
          </a:prstGeom>
        </p:spPr>
      </p:pic>
      <p:sp>
        <p:nvSpPr>
          <p:cNvPr id="134" name="TextBox 133">
            <a:extLst>
              <a:ext uri="{FF2B5EF4-FFF2-40B4-BE49-F238E27FC236}">
                <a16:creationId xmlns:a16="http://schemas.microsoft.com/office/drawing/2014/main" id="{2036C6E1-930E-4447-9C5D-752D8A06EDCC}"/>
              </a:ext>
            </a:extLst>
          </p:cNvPr>
          <p:cNvSpPr txBox="1"/>
          <p:nvPr/>
        </p:nvSpPr>
        <p:spPr>
          <a:xfrm>
            <a:off x="7440295" y="5105131"/>
            <a:ext cx="713172" cy="230832"/>
          </a:xfrm>
          <a:prstGeom prst="rect">
            <a:avLst/>
          </a:prstGeom>
        </p:spPr>
        <p:txBody>
          <a:bodyPr wrap="square" rtlCol="0">
            <a:spAutoFit/>
          </a:bodyPr>
          <a:lstStyle/>
          <a:p>
            <a:r>
              <a:rPr lang="en-US" sz="900"/>
              <a:t>35-49 </a:t>
            </a:r>
            <a:r>
              <a:rPr lang="en-US" sz="900" err="1"/>
              <a:t>y.o</a:t>
            </a:r>
            <a:r>
              <a:rPr lang="en-US" sz="900"/>
              <a:t>.</a:t>
            </a:r>
            <a:endParaRPr lang="en-BE" sz="900" err="1"/>
          </a:p>
        </p:txBody>
      </p:sp>
      <p:pic>
        <p:nvPicPr>
          <p:cNvPr id="135" name="Picture 134" descr="A close up of a logo&#10;&#10;Description automatically generated">
            <a:extLst>
              <a:ext uri="{FF2B5EF4-FFF2-40B4-BE49-F238E27FC236}">
                <a16:creationId xmlns:a16="http://schemas.microsoft.com/office/drawing/2014/main" id="{CD366350-D6CE-430E-8FB9-198312EB6DE9}"/>
              </a:ext>
            </a:extLst>
          </p:cNvPr>
          <p:cNvPicPr>
            <a:picLocks noChangeAspect="1"/>
          </p:cNvPicPr>
          <p:nvPr/>
        </p:nvPicPr>
        <p:blipFill rotWithShape="1">
          <a:blip r:embed="rId18">
            <a:grayscl/>
            <a:extLst>
              <a:ext uri="{28A0092B-C50C-407E-A947-70E740481C1C}">
                <a14:useLocalDpi xmlns:a14="http://schemas.microsoft.com/office/drawing/2010/main" val="0"/>
              </a:ext>
            </a:extLst>
          </a:blip>
          <a:srcRect b="9178"/>
          <a:stretch/>
        </p:blipFill>
        <p:spPr>
          <a:xfrm>
            <a:off x="7297636" y="5579876"/>
            <a:ext cx="478705" cy="442309"/>
          </a:xfrm>
          <a:prstGeom prst="rect">
            <a:avLst/>
          </a:prstGeom>
        </p:spPr>
      </p:pic>
      <p:pic>
        <p:nvPicPr>
          <p:cNvPr id="137" name="Picture 136">
            <a:extLst>
              <a:ext uri="{FF2B5EF4-FFF2-40B4-BE49-F238E27FC236}">
                <a16:creationId xmlns:a16="http://schemas.microsoft.com/office/drawing/2014/main" id="{CFC68157-41F9-48C8-98AA-7AED6E8C7AF6}"/>
              </a:ext>
            </a:extLst>
          </p:cNvPr>
          <p:cNvPicPr>
            <a:picLocks noChangeAspect="1"/>
          </p:cNvPicPr>
          <p:nvPr/>
        </p:nvPicPr>
        <p:blipFill>
          <a:blip r:embed="rId19">
            <a:grayscl/>
            <a:extLst>
              <a:ext uri="{BEBA8EAE-BF5A-486C-A8C5-ECC9F3942E4B}">
                <a14:imgProps xmlns:a14="http://schemas.microsoft.com/office/drawing/2010/main">
                  <a14:imgLayer r:embed="rId20">
                    <a14:imgEffect>
                      <a14:saturation sat="0"/>
                    </a14:imgEffect>
                  </a14:imgLayer>
                </a14:imgProps>
              </a:ext>
            </a:extLst>
          </a:blip>
          <a:stretch>
            <a:fillRect/>
          </a:stretch>
        </p:blipFill>
        <p:spPr>
          <a:xfrm>
            <a:off x="7812372" y="5582659"/>
            <a:ext cx="410575" cy="439526"/>
          </a:xfrm>
          <a:prstGeom prst="rect">
            <a:avLst/>
          </a:prstGeom>
        </p:spPr>
      </p:pic>
      <p:sp>
        <p:nvSpPr>
          <p:cNvPr id="140" name="TextBox 139">
            <a:extLst>
              <a:ext uri="{FF2B5EF4-FFF2-40B4-BE49-F238E27FC236}">
                <a16:creationId xmlns:a16="http://schemas.microsoft.com/office/drawing/2014/main" id="{BE890F0C-AF8C-49E8-B03C-BA7BF5AA4620}"/>
              </a:ext>
            </a:extLst>
          </p:cNvPr>
          <p:cNvSpPr txBox="1"/>
          <p:nvPr/>
        </p:nvSpPr>
        <p:spPr>
          <a:xfrm>
            <a:off x="7433114" y="6022185"/>
            <a:ext cx="713172" cy="230832"/>
          </a:xfrm>
          <a:prstGeom prst="rect">
            <a:avLst/>
          </a:prstGeom>
        </p:spPr>
        <p:txBody>
          <a:bodyPr wrap="square" rtlCol="0">
            <a:spAutoFit/>
          </a:bodyPr>
          <a:lstStyle/>
          <a:p>
            <a:r>
              <a:rPr lang="en-US" sz="900"/>
              <a:t>+ 50 </a:t>
            </a:r>
            <a:r>
              <a:rPr lang="en-US" sz="900" err="1"/>
              <a:t>y.o</a:t>
            </a:r>
            <a:r>
              <a:rPr lang="en-US" sz="900"/>
              <a:t>.</a:t>
            </a:r>
            <a:endParaRPr lang="en-BE" sz="900" err="1"/>
          </a:p>
        </p:txBody>
      </p:sp>
      <p:sp>
        <p:nvSpPr>
          <p:cNvPr id="89" name="Rectangle 88">
            <a:extLst>
              <a:ext uri="{FF2B5EF4-FFF2-40B4-BE49-F238E27FC236}">
                <a16:creationId xmlns:a16="http://schemas.microsoft.com/office/drawing/2014/main" id="{3F39BE99-311A-4FA0-A2F9-5F08637129D5}"/>
              </a:ext>
            </a:extLst>
          </p:cNvPr>
          <p:cNvSpPr/>
          <p:nvPr/>
        </p:nvSpPr>
        <p:spPr>
          <a:xfrm>
            <a:off x="7089743" y="1765688"/>
            <a:ext cx="1353465" cy="1769253"/>
          </a:xfrm>
          <a:prstGeom prst="rect">
            <a:avLst/>
          </a:prstGeom>
          <a:solidFill>
            <a:srgbClr val="FFEB7F">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pic>
        <p:nvPicPr>
          <p:cNvPr id="95" name="Picture 94" descr="A close up of a logo&#10;&#10;Description automatically generated">
            <a:extLst>
              <a:ext uri="{FF2B5EF4-FFF2-40B4-BE49-F238E27FC236}">
                <a16:creationId xmlns:a16="http://schemas.microsoft.com/office/drawing/2014/main" id="{94A6670C-BC11-469E-B5AE-A3DF943D8D04}"/>
              </a:ext>
            </a:extLst>
          </p:cNvPr>
          <p:cNvPicPr>
            <a:picLocks noChangeAspect="1"/>
          </p:cNvPicPr>
          <p:nvPr/>
        </p:nvPicPr>
        <p:blipFill rotWithShape="1">
          <a:blip r:embed="rId21">
            <a:biLevel thresh="75000"/>
            <a:extLst>
              <a:ext uri="{BEBA8EAE-BF5A-486C-A8C5-ECC9F3942E4B}">
                <a14:imgProps xmlns:a14="http://schemas.microsoft.com/office/drawing/2010/main">
                  <a14:imgLayer r:embed="rId22">
                    <a14:imgEffect>
                      <a14:artisticPhotocopy/>
                    </a14:imgEffect>
                  </a14:imgLayer>
                </a14:imgProps>
              </a:ext>
              <a:ext uri="{28A0092B-C50C-407E-A947-70E740481C1C}">
                <a14:useLocalDpi xmlns:a14="http://schemas.microsoft.com/office/drawing/2010/main" val="0"/>
              </a:ext>
            </a:extLst>
          </a:blip>
          <a:srcRect l="19403" t="-442" r="20748" b="15379"/>
          <a:stretch/>
        </p:blipFill>
        <p:spPr>
          <a:xfrm flipH="1">
            <a:off x="7581133" y="1924912"/>
            <a:ext cx="396000" cy="562820"/>
          </a:xfrm>
          <a:prstGeom prst="rect">
            <a:avLst/>
          </a:prstGeom>
        </p:spPr>
      </p:pic>
      <p:pic>
        <p:nvPicPr>
          <p:cNvPr id="96" name="Picture 95" descr="A close up of a logo&#10;&#10;Description automatically generated">
            <a:extLst>
              <a:ext uri="{FF2B5EF4-FFF2-40B4-BE49-F238E27FC236}">
                <a16:creationId xmlns:a16="http://schemas.microsoft.com/office/drawing/2014/main" id="{EF7C9E26-4D12-4C59-BE8D-5B996FA01973}"/>
              </a:ext>
            </a:extLst>
          </p:cNvPr>
          <p:cNvPicPr>
            <a:picLocks noChangeAspect="1"/>
          </p:cNvPicPr>
          <p:nvPr/>
        </p:nvPicPr>
        <p:blipFill rotWithShape="1">
          <a:blip r:embed="rId23">
            <a:extLst>
              <a:ext uri="{28A0092B-C50C-407E-A947-70E740481C1C}">
                <a14:useLocalDpi xmlns:a14="http://schemas.microsoft.com/office/drawing/2010/main" val="0"/>
              </a:ext>
            </a:extLst>
          </a:blip>
          <a:srcRect l="10091" t="2722" r="10318" b="16735"/>
          <a:stretch/>
        </p:blipFill>
        <p:spPr>
          <a:xfrm>
            <a:off x="7564533" y="2887210"/>
            <a:ext cx="437079" cy="442310"/>
          </a:xfrm>
          <a:prstGeom prst="rect">
            <a:avLst/>
          </a:prstGeom>
        </p:spPr>
      </p:pic>
      <p:grpSp>
        <p:nvGrpSpPr>
          <p:cNvPr id="2" name="Group 1">
            <a:extLst>
              <a:ext uri="{FF2B5EF4-FFF2-40B4-BE49-F238E27FC236}">
                <a16:creationId xmlns:a16="http://schemas.microsoft.com/office/drawing/2014/main" id="{12388875-9240-4C5F-AB98-6DE2F3AFD16B}"/>
              </a:ext>
            </a:extLst>
          </p:cNvPr>
          <p:cNvGrpSpPr/>
          <p:nvPr/>
        </p:nvGrpSpPr>
        <p:grpSpPr>
          <a:xfrm>
            <a:off x="8476402" y="1781073"/>
            <a:ext cx="3682882" cy="1728257"/>
            <a:chOff x="8476402" y="1781073"/>
            <a:chExt cx="3682882" cy="1728257"/>
          </a:xfrm>
        </p:grpSpPr>
        <p:grpSp>
          <p:nvGrpSpPr>
            <p:cNvPr id="5" name="Group 4">
              <a:extLst>
                <a:ext uri="{FF2B5EF4-FFF2-40B4-BE49-F238E27FC236}">
                  <a16:creationId xmlns:a16="http://schemas.microsoft.com/office/drawing/2014/main" id="{D78E80D8-21C2-49DB-9838-F15383466DA0}"/>
                </a:ext>
              </a:extLst>
            </p:cNvPr>
            <p:cNvGrpSpPr/>
            <p:nvPr/>
          </p:nvGrpSpPr>
          <p:grpSpPr>
            <a:xfrm>
              <a:off x="8476402" y="1781073"/>
              <a:ext cx="3682882" cy="904593"/>
              <a:chOff x="8476578" y="1675132"/>
              <a:chExt cx="3682882" cy="904593"/>
            </a:xfrm>
          </p:grpSpPr>
          <p:pic>
            <p:nvPicPr>
              <p:cNvPr id="159" name="Picture 8" descr="Travailler chez Coolblue | Glassdoor.be">
                <a:extLst>
                  <a:ext uri="{FF2B5EF4-FFF2-40B4-BE49-F238E27FC236}">
                    <a16:creationId xmlns:a16="http://schemas.microsoft.com/office/drawing/2014/main" id="{85C6B43B-4781-44CE-AC71-7F654C9528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8565" y="1789243"/>
                <a:ext cx="389517" cy="389517"/>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a:extLst>
                  <a:ext uri="{FF2B5EF4-FFF2-40B4-BE49-F238E27FC236}">
                    <a16:creationId xmlns:a16="http://schemas.microsoft.com/office/drawing/2014/main" id="{08D7B15B-D263-43F7-9FD2-D4E830C02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450" y="1675132"/>
                <a:ext cx="588664" cy="58866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4" descr="Logo Vanden Borre PNG transparents - StickPNG">
                <a:extLst>
                  <a:ext uri="{FF2B5EF4-FFF2-40B4-BE49-F238E27FC236}">
                    <a16:creationId xmlns:a16="http://schemas.microsoft.com/office/drawing/2014/main" id="{68A68B31-44C9-44E0-9D1F-6FF7D58D63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5482" y="1877687"/>
                <a:ext cx="745180" cy="159835"/>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4">
                <a:extLst>
                  <a:ext uri="{FF2B5EF4-FFF2-40B4-BE49-F238E27FC236}">
                    <a16:creationId xmlns:a16="http://schemas.microsoft.com/office/drawing/2014/main" id="{138CB151-7991-4D16-BDF3-19D88AC31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0030" y="1831757"/>
                <a:ext cx="339552" cy="275414"/>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0">
                <a:extLst>
                  <a:ext uri="{FF2B5EF4-FFF2-40B4-BE49-F238E27FC236}">
                    <a16:creationId xmlns:a16="http://schemas.microsoft.com/office/drawing/2014/main" id="{599B6C2A-6DE8-4F44-B4CC-73644216D3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04408" y="1843335"/>
                <a:ext cx="685612" cy="228537"/>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4D908980-53CE-4986-84B1-98226A7F87C0}"/>
                  </a:ext>
                </a:extLst>
              </p:cNvPr>
              <p:cNvSpPr txBox="1"/>
              <p:nvPr/>
            </p:nvSpPr>
            <p:spPr>
              <a:xfrm>
                <a:off x="8476578" y="2195004"/>
                <a:ext cx="824492" cy="384721"/>
              </a:xfrm>
              <a:prstGeom prst="rect">
                <a:avLst/>
              </a:prstGeom>
            </p:spPr>
            <p:txBody>
              <a:bodyPr wrap="square" rtlCol="0">
                <a:spAutoFit/>
              </a:bodyPr>
              <a:lstStyle/>
              <a:p>
                <a:pPr algn="ctr"/>
                <a:r>
                  <a:rPr lang="en-US" sz="1000" b="1"/>
                  <a:t>9%</a:t>
                </a:r>
              </a:p>
              <a:p>
                <a:pPr algn="ctr"/>
                <a:r>
                  <a:rPr lang="en-US" sz="900" b="1" i="1" err="1"/>
                  <a:t>aff</a:t>
                </a:r>
                <a:r>
                  <a:rPr lang="en-US" sz="900" b="1" i="1"/>
                  <a:t>. 133 </a:t>
                </a:r>
                <a:endParaRPr lang="en-BE" sz="900" b="1"/>
              </a:p>
            </p:txBody>
          </p:sp>
          <p:sp>
            <p:nvSpPr>
              <p:cNvPr id="179" name="TextBox 178">
                <a:extLst>
                  <a:ext uri="{FF2B5EF4-FFF2-40B4-BE49-F238E27FC236}">
                    <a16:creationId xmlns:a16="http://schemas.microsoft.com/office/drawing/2014/main" id="{D182F160-489F-4F2B-910D-824A16F9F17B}"/>
                  </a:ext>
                </a:extLst>
              </p:cNvPr>
              <p:cNvSpPr txBox="1"/>
              <p:nvPr/>
            </p:nvSpPr>
            <p:spPr>
              <a:xfrm>
                <a:off x="9171319" y="2180261"/>
                <a:ext cx="824492" cy="384721"/>
              </a:xfrm>
              <a:prstGeom prst="rect">
                <a:avLst/>
              </a:prstGeom>
            </p:spPr>
            <p:txBody>
              <a:bodyPr wrap="square" rtlCol="0">
                <a:spAutoFit/>
              </a:bodyPr>
              <a:lstStyle/>
              <a:p>
                <a:pPr algn="ctr"/>
                <a:r>
                  <a:rPr lang="en-US" sz="1000" b="1"/>
                  <a:t>6%</a:t>
                </a:r>
              </a:p>
              <a:p>
                <a:pPr algn="ctr"/>
                <a:r>
                  <a:rPr lang="en-US" sz="900" b="1" i="1" err="1"/>
                  <a:t>aff</a:t>
                </a:r>
                <a:r>
                  <a:rPr lang="en-US" sz="900" b="1" i="1"/>
                  <a:t>. 123 </a:t>
                </a:r>
                <a:endParaRPr lang="en-BE" sz="900" b="1"/>
              </a:p>
            </p:txBody>
          </p:sp>
          <p:sp>
            <p:nvSpPr>
              <p:cNvPr id="180" name="TextBox 179">
                <a:extLst>
                  <a:ext uri="{FF2B5EF4-FFF2-40B4-BE49-F238E27FC236}">
                    <a16:creationId xmlns:a16="http://schemas.microsoft.com/office/drawing/2014/main" id="{5A9D7816-1345-4238-BAEE-47D8D2C77AF0}"/>
                  </a:ext>
                </a:extLst>
              </p:cNvPr>
              <p:cNvSpPr txBox="1"/>
              <p:nvPr/>
            </p:nvSpPr>
            <p:spPr>
              <a:xfrm>
                <a:off x="9975826" y="2195003"/>
                <a:ext cx="824492" cy="384721"/>
              </a:xfrm>
              <a:prstGeom prst="rect">
                <a:avLst/>
              </a:prstGeom>
            </p:spPr>
            <p:txBody>
              <a:bodyPr wrap="square" rtlCol="0">
                <a:spAutoFit/>
              </a:bodyPr>
              <a:lstStyle/>
              <a:p>
                <a:pPr algn="ctr"/>
                <a:r>
                  <a:rPr lang="en-US" sz="1000" b="1"/>
                  <a:t>6%</a:t>
                </a:r>
              </a:p>
              <a:p>
                <a:pPr algn="ctr"/>
                <a:r>
                  <a:rPr lang="en-US" sz="900" b="1" i="1" err="1"/>
                  <a:t>aff</a:t>
                </a:r>
                <a:r>
                  <a:rPr lang="en-US" sz="900" b="1" i="1"/>
                  <a:t>. 118 </a:t>
                </a:r>
                <a:endParaRPr lang="en-BE" sz="900" b="1"/>
              </a:p>
            </p:txBody>
          </p:sp>
          <p:sp>
            <p:nvSpPr>
              <p:cNvPr id="181" name="TextBox 180">
                <a:extLst>
                  <a:ext uri="{FF2B5EF4-FFF2-40B4-BE49-F238E27FC236}">
                    <a16:creationId xmlns:a16="http://schemas.microsoft.com/office/drawing/2014/main" id="{84A2315F-CB2B-4CD0-AAAA-4F622AA9E5B6}"/>
                  </a:ext>
                </a:extLst>
              </p:cNvPr>
              <p:cNvSpPr txBox="1"/>
              <p:nvPr/>
            </p:nvSpPr>
            <p:spPr>
              <a:xfrm>
                <a:off x="10711205" y="2192752"/>
                <a:ext cx="824492" cy="384721"/>
              </a:xfrm>
              <a:prstGeom prst="rect">
                <a:avLst/>
              </a:prstGeom>
            </p:spPr>
            <p:txBody>
              <a:bodyPr wrap="square" rtlCol="0">
                <a:spAutoFit/>
              </a:bodyPr>
              <a:lstStyle/>
              <a:p>
                <a:pPr algn="ctr"/>
                <a:r>
                  <a:rPr lang="en-US" sz="1000" b="1"/>
                  <a:t>2%</a:t>
                </a:r>
              </a:p>
              <a:p>
                <a:pPr algn="ctr"/>
                <a:r>
                  <a:rPr lang="en-US" sz="900" b="1" i="1" err="1"/>
                  <a:t>aff</a:t>
                </a:r>
                <a:r>
                  <a:rPr lang="en-US" sz="900" b="1" i="1"/>
                  <a:t>. 112 </a:t>
                </a:r>
                <a:endParaRPr lang="en-BE" sz="900" b="1"/>
              </a:p>
            </p:txBody>
          </p:sp>
          <p:sp>
            <p:nvSpPr>
              <p:cNvPr id="182" name="TextBox 181">
                <a:extLst>
                  <a:ext uri="{FF2B5EF4-FFF2-40B4-BE49-F238E27FC236}">
                    <a16:creationId xmlns:a16="http://schemas.microsoft.com/office/drawing/2014/main" id="{82A73634-7D14-42B0-AC77-2952EDE80EFD}"/>
                  </a:ext>
                </a:extLst>
              </p:cNvPr>
              <p:cNvSpPr txBox="1"/>
              <p:nvPr/>
            </p:nvSpPr>
            <p:spPr>
              <a:xfrm>
                <a:off x="11334968" y="2192752"/>
                <a:ext cx="824492" cy="384721"/>
              </a:xfrm>
              <a:prstGeom prst="rect">
                <a:avLst/>
              </a:prstGeom>
            </p:spPr>
            <p:txBody>
              <a:bodyPr wrap="square" rtlCol="0">
                <a:spAutoFit/>
              </a:bodyPr>
              <a:lstStyle/>
              <a:p>
                <a:pPr algn="ctr"/>
                <a:r>
                  <a:rPr lang="en-US" sz="1000" b="1"/>
                  <a:t>8%</a:t>
                </a:r>
              </a:p>
              <a:p>
                <a:pPr algn="ctr"/>
                <a:r>
                  <a:rPr lang="en-US" sz="900" b="1" i="1" err="1"/>
                  <a:t>aff</a:t>
                </a:r>
                <a:r>
                  <a:rPr lang="en-US" sz="900" b="1" i="1"/>
                  <a:t>. 112 </a:t>
                </a:r>
                <a:endParaRPr lang="en-BE" sz="900" b="1"/>
              </a:p>
            </p:txBody>
          </p:sp>
        </p:grpSp>
        <p:pic>
          <p:nvPicPr>
            <p:cNvPr id="216" name="Picture 16" descr="Download Amazon vector logo (.EPS + .AI) free - Seeklogo.net">
              <a:extLst>
                <a:ext uri="{FF2B5EF4-FFF2-40B4-BE49-F238E27FC236}">
                  <a16:creationId xmlns:a16="http://schemas.microsoft.com/office/drawing/2014/main" id="{BE194097-AEC8-4423-A089-2F0CCD4546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2550" y="2684358"/>
              <a:ext cx="661450" cy="6614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998E11-D090-41EE-AF2F-D5635DB37C51}"/>
                </a:ext>
              </a:extLst>
            </p:cNvPr>
            <p:cNvGrpSpPr/>
            <p:nvPr/>
          </p:nvGrpSpPr>
          <p:grpSpPr>
            <a:xfrm>
              <a:off x="8476402" y="2773185"/>
              <a:ext cx="3682882" cy="736145"/>
              <a:chOff x="8476578" y="2667244"/>
              <a:chExt cx="3682882" cy="736145"/>
            </a:xfrm>
          </p:grpSpPr>
          <p:sp>
            <p:nvSpPr>
              <p:cNvPr id="153" name="TextBox 152">
                <a:extLst>
                  <a:ext uri="{FF2B5EF4-FFF2-40B4-BE49-F238E27FC236}">
                    <a16:creationId xmlns:a16="http://schemas.microsoft.com/office/drawing/2014/main" id="{C613D24C-FC9C-4D9B-9BC9-81D5DE0C0752}"/>
                  </a:ext>
                </a:extLst>
              </p:cNvPr>
              <p:cNvSpPr txBox="1"/>
              <p:nvPr/>
            </p:nvSpPr>
            <p:spPr>
              <a:xfrm>
                <a:off x="8476578" y="3018668"/>
                <a:ext cx="824492" cy="384721"/>
              </a:xfrm>
              <a:prstGeom prst="rect">
                <a:avLst/>
              </a:prstGeom>
            </p:spPr>
            <p:txBody>
              <a:bodyPr wrap="square" rtlCol="0">
                <a:spAutoFit/>
              </a:bodyPr>
              <a:lstStyle/>
              <a:p>
                <a:pPr algn="ctr"/>
                <a:r>
                  <a:rPr lang="en-US" sz="1000" b="1"/>
                  <a:t>1%</a:t>
                </a:r>
              </a:p>
              <a:p>
                <a:pPr algn="ctr"/>
                <a:r>
                  <a:rPr lang="en-US" sz="900" b="1" i="1" err="1"/>
                  <a:t>aff</a:t>
                </a:r>
                <a:r>
                  <a:rPr lang="en-US" sz="900" b="1" i="1"/>
                  <a:t>. 119 </a:t>
                </a:r>
                <a:endParaRPr lang="en-BE" sz="900" b="1"/>
              </a:p>
            </p:txBody>
          </p:sp>
          <p:sp>
            <p:nvSpPr>
              <p:cNvPr id="154" name="TextBox 153">
                <a:extLst>
                  <a:ext uri="{FF2B5EF4-FFF2-40B4-BE49-F238E27FC236}">
                    <a16:creationId xmlns:a16="http://schemas.microsoft.com/office/drawing/2014/main" id="{1375C67A-6FC4-4244-A4BE-6FC4A6C17339}"/>
                  </a:ext>
                </a:extLst>
              </p:cNvPr>
              <p:cNvSpPr txBox="1"/>
              <p:nvPr/>
            </p:nvSpPr>
            <p:spPr>
              <a:xfrm>
                <a:off x="9171319" y="3003925"/>
                <a:ext cx="824492" cy="384721"/>
              </a:xfrm>
              <a:prstGeom prst="rect">
                <a:avLst/>
              </a:prstGeom>
            </p:spPr>
            <p:txBody>
              <a:bodyPr wrap="square" rtlCol="0">
                <a:spAutoFit/>
              </a:bodyPr>
              <a:lstStyle/>
              <a:p>
                <a:pPr algn="ctr"/>
                <a:r>
                  <a:rPr lang="en-US" sz="1000" b="1"/>
                  <a:t>11%</a:t>
                </a:r>
              </a:p>
              <a:p>
                <a:pPr algn="ctr"/>
                <a:r>
                  <a:rPr lang="en-US" sz="900" b="1" i="1" err="1"/>
                  <a:t>aff</a:t>
                </a:r>
                <a:r>
                  <a:rPr lang="en-US" sz="900" b="1" i="1"/>
                  <a:t>. 116 </a:t>
                </a:r>
                <a:endParaRPr lang="en-BE" sz="900" b="1"/>
              </a:p>
            </p:txBody>
          </p:sp>
          <p:sp>
            <p:nvSpPr>
              <p:cNvPr id="155" name="TextBox 154">
                <a:extLst>
                  <a:ext uri="{FF2B5EF4-FFF2-40B4-BE49-F238E27FC236}">
                    <a16:creationId xmlns:a16="http://schemas.microsoft.com/office/drawing/2014/main" id="{644671B2-BA77-409A-B1CC-D94B076A8BF6}"/>
                  </a:ext>
                </a:extLst>
              </p:cNvPr>
              <p:cNvSpPr txBox="1"/>
              <p:nvPr/>
            </p:nvSpPr>
            <p:spPr>
              <a:xfrm>
                <a:off x="9975826" y="3018667"/>
                <a:ext cx="824492" cy="384721"/>
              </a:xfrm>
              <a:prstGeom prst="rect">
                <a:avLst/>
              </a:prstGeom>
            </p:spPr>
            <p:txBody>
              <a:bodyPr wrap="square" rtlCol="0">
                <a:spAutoFit/>
              </a:bodyPr>
              <a:lstStyle/>
              <a:p>
                <a:pPr algn="ctr"/>
                <a:r>
                  <a:rPr lang="en-US" sz="1000" b="1"/>
                  <a:t>7%</a:t>
                </a:r>
              </a:p>
              <a:p>
                <a:pPr algn="ctr"/>
                <a:r>
                  <a:rPr lang="en-US" sz="900" b="1" i="1" err="1"/>
                  <a:t>aff</a:t>
                </a:r>
                <a:r>
                  <a:rPr lang="en-US" sz="900" b="1" i="1"/>
                  <a:t>. 108 </a:t>
                </a:r>
                <a:endParaRPr lang="en-BE" sz="900" b="1"/>
              </a:p>
            </p:txBody>
          </p:sp>
          <p:sp>
            <p:nvSpPr>
              <p:cNvPr id="156" name="TextBox 155">
                <a:extLst>
                  <a:ext uri="{FF2B5EF4-FFF2-40B4-BE49-F238E27FC236}">
                    <a16:creationId xmlns:a16="http://schemas.microsoft.com/office/drawing/2014/main" id="{17396E07-81A5-4DA3-AF87-D0D2393DB2D8}"/>
                  </a:ext>
                </a:extLst>
              </p:cNvPr>
              <p:cNvSpPr txBox="1"/>
              <p:nvPr/>
            </p:nvSpPr>
            <p:spPr>
              <a:xfrm>
                <a:off x="10711205" y="3016416"/>
                <a:ext cx="824492" cy="384721"/>
              </a:xfrm>
              <a:prstGeom prst="rect">
                <a:avLst/>
              </a:prstGeom>
            </p:spPr>
            <p:txBody>
              <a:bodyPr wrap="square" rtlCol="0">
                <a:spAutoFit/>
              </a:bodyPr>
              <a:lstStyle/>
              <a:p>
                <a:pPr algn="ctr"/>
                <a:r>
                  <a:rPr lang="en-US" sz="1000" b="1"/>
                  <a:t>17%</a:t>
                </a:r>
              </a:p>
              <a:p>
                <a:pPr algn="ctr"/>
                <a:r>
                  <a:rPr lang="en-US" sz="900" b="1" i="1" err="1"/>
                  <a:t>aff</a:t>
                </a:r>
                <a:r>
                  <a:rPr lang="en-US" sz="900" b="1" i="1"/>
                  <a:t>. 106 </a:t>
                </a:r>
                <a:endParaRPr lang="en-BE" sz="900" b="1"/>
              </a:p>
            </p:txBody>
          </p:sp>
          <p:sp>
            <p:nvSpPr>
              <p:cNvPr id="157" name="TextBox 156">
                <a:extLst>
                  <a:ext uri="{FF2B5EF4-FFF2-40B4-BE49-F238E27FC236}">
                    <a16:creationId xmlns:a16="http://schemas.microsoft.com/office/drawing/2014/main" id="{E6C22842-013F-4C33-B73D-9C4BD83288CA}"/>
                  </a:ext>
                </a:extLst>
              </p:cNvPr>
              <p:cNvSpPr txBox="1"/>
              <p:nvPr/>
            </p:nvSpPr>
            <p:spPr>
              <a:xfrm>
                <a:off x="11334968" y="3016416"/>
                <a:ext cx="824492" cy="384721"/>
              </a:xfrm>
              <a:prstGeom prst="rect">
                <a:avLst/>
              </a:prstGeom>
            </p:spPr>
            <p:txBody>
              <a:bodyPr wrap="square" rtlCol="0">
                <a:spAutoFit/>
              </a:bodyPr>
              <a:lstStyle/>
              <a:p>
                <a:pPr algn="ctr"/>
                <a:r>
                  <a:rPr lang="en-US" sz="1000" b="1"/>
                  <a:t>4%</a:t>
                </a:r>
              </a:p>
              <a:p>
                <a:pPr algn="ctr"/>
                <a:r>
                  <a:rPr lang="en-US" sz="900" b="1" i="1" err="1"/>
                  <a:t>aff</a:t>
                </a:r>
                <a:r>
                  <a:rPr lang="en-US" sz="900" b="1" i="1"/>
                  <a:t>. 104 </a:t>
                </a:r>
                <a:endParaRPr lang="en-BE" sz="900" b="1"/>
              </a:p>
            </p:txBody>
          </p:sp>
          <p:pic>
            <p:nvPicPr>
              <p:cNvPr id="213" name="Picture 2" descr="Outdoor &amp; Lifestyle | A.S.Adventure">
                <a:extLst>
                  <a:ext uri="{FF2B5EF4-FFF2-40B4-BE49-F238E27FC236}">
                    <a16:creationId xmlns:a16="http://schemas.microsoft.com/office/drawing/2014/main" id="{0FF25E88-16F8-40F6-83FD-14C546B4DF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1842" y="2668303"/>
                <a:ext cx="526298" cy="375927"/>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14">
                <a:extLst>
                  <a:ext uri="{FF2B5EF4-FFF2-40B4-BE49-F238E27FC236}">
                    <a16:creationId xmlns:a16="http://schemas.microsoft.com/office/drawing/2014/main" id="{705EFBC3-46D9-48B9-98D0-02C694DE22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39020" y="2758561"/>
                <a:ext cx="643601" cy="187717"/>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6">
                <a:extLst>
                  <a:ext uri="{FF2B5EF4-FFF2-40B4-BE49-F238E27FC236}">
                    <a16:creationId xmlns:a16="http://schemas.microsoft.com/office/drawing/2014/main" id="{B1CA36D9-771B-4780-B7C9-E5829E043D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5271" y="2720680"/>
                <a:ext cx="665735" cy="252945"/>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6" descr="Logo Fnac PNG transparents - StickPNG">
                <a:extLst>
                  <a:ext uri="{FF2B5EF4-FFF2-40B4-BE49-F238E27FC236}">
                    <a16:creationId xmlns:a16="http://schemas.microsoft.com/office/drawing/2014/main" id="{9EB584C1-BE8A-485F-8911-C59E27BD9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207" y="2667244"/>
                <a:ext cx="376986" cy="37698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a16="http://schemas.microsoft.com/office/drawing/2014/main" id="{7346816C-2859-4902-9109-6769263606ED}"/>
              </a:ext>
            </a:extLst>
          </p:cNvPr>
          <p:cNvGrpSpPr/>
          <p:nvPr/>
        </p:nvGrpSpPr>
        <p:grpSpPr>
          <a:xfrm>
            <a:off x="8450866" y="3746456"/>
            <a:ext cx="3738166" cy="799813"/>
            <a:chOff x="8453834" y="3523457"/>
            <a:chExt cx="3738166" cy="799813"/>
          </a:xfrm>
        </p:grpSpPr>
        <p:pic>
          <p:nvPicPr>
            <p:cNvPr id="183" name="Picture 8" descr="Travailler chez Coolblue | Glassdoor.be">
              <a:extLst>
                <a:ext uri="{FF2B5EF4-FFF2-40B4-BE49-F238E27FC236}">
                  <a16:creationId xmlns:a16="http://schemas.microsoft.com/office/drawing/2014/main" id="{9CA88B5E-474E-4340-9654-B891293633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0941" y="3523457"/>
              <a:ext cx="389517" cy="389517"/>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a:extLst>
                <a:ext uri="{FF2B5EF4-FFF2-40B4-BE49-F238E27FC236}">
                  <a16:creationId xmlns:a16="http://schemas.microsoft.com/office/drawing/2014/main" id="{FBA1804A-2B83-4D2E-B4C5-A6BC3C1160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43052" y="3613277"/>
              <a:ext cx="685612" cy="228537"/>
            </a:xfrm>
            <a:prstGeom prst="rect">
              <a:avLst/>
            </a:prstGeom>
            <a:noFill/>
            <a:extLst>
              <a:ext uri="{909E8E84-426E-40DD-AFC4-6F175D3DCCD1}">
                <a14:hiddenFill xmlns:a14="http://schemas.microsoft.com/office/drawing/2010/main">
                  <a:solidFill>
                    <a:srgbClr val="FFFFFF"/>
                  </a:solidFill>
                </a14:hiddenFill>
              </a:ext>
            </a:extLst>
          </p:spPr>
        </p:pic>
        <p:sp>
          <p:nvSpPr>
            <p:cNvPr id="188" name="TextBox 187">
              <a:extLst>
                <a:ext uri="{FF2B5EF4-FFF2-40B4-BE49-F238E27FC236}">
                  <a16:creationId xmlns:a16="http://schemas.microsoft.com/office/drawing/2014/main" id="{AB2392B5-21D7-40B5-9489-76549A64F5B8}"/>
                </a:ext>
              </a:extLst>
            </p:cNvPr>
            <p:cNvSpPr txBox="1"/>
            <p:nvPr/>
          </p:nvSpPr>
          <p:spPr>
            <a:xfrm>
              <a:off x="8453834" y="3938549"/>
              <a:ext cx="824492" cy="384721"/>
            </a:xfrm>
            <a:prstGeom prst="rect">
              <a:avLst/>
            </a:prstGeom>
          </p:spPr>
          <p:txBody>
            <a:bodyPr wrap="square" rtlCol="0">
              <a:spAutoFit/>
            </a:bodyPr>
            <a:lstStyle/>
            <a:p>
              <a:pPr algn="ctr"/>
              <a:r>
                <a:rPr lang="en-US" sz="1000" b="1"/>
                <a:t>3%</a:t>
              </a:r>
            </a:p>
            <a:p>
              <a:pPr algn="ctr"/>
              <a:r>
                <a:rPr lang="en-US" sz="900" b="1" i="1" err="1"/>
                <a:t>aff</a:t>
              </a:r>
              <a:r>
                <a:rPr lang="en-US" sz="900" b="1" i="1"/>
                <a:t>. 265 </a:t>
              </a:r>
              <a:endParaRPr lang="en-BE" sz="900" b="1"/>
            </a:p>
          </p:txBody>
        </p:sp>
        <p:sp>
          <p:nvSpPr>
            <p:cNvPr id="189" name="TextBox 188">
              <a:extLst>
                <a:ext uri="{FF2B5EF4-FFF2-40B4-BE49-F238E27FC236}">
                  <a16:creationId xmlns:a16="http://schemas.microsoft.com/office/drawing/2014/main" id="{CD941DC2-EFFC-466F-AB68-6B03664D894F}"/>
                </a:ext>
              </a:extLst>
            </p:cNvPr>
            <p:cNvSpPr txBox="1"/>
            <p:nvPr/>
          </p:nvSpPr>
          <p:spPr>
            <a:xfrm>
              <a:off x="9148575" y="3923806"/>
              <a:ext cx="824492" cy="384721"/>
            </a:xfrm>
            <a:prstGeom prst="rect">
              <a:avLst/>
            </a:prstGeom>
          </p:spPr>
          <p:txBody>
            <a:bodyPr wrap="square" rtlCol="0">
              <a:spAutoFit/>
            </a:bodyPr>
            <a:lstStyle/>
            <a:p>
              <a:pPr algn="ctr"/>
              <a:r>
                <a:rPr lang="en-US" sz="1000" b="1"/>
                <a:t>13%</a:t>
              </a:r>
            </a:p>
            <a:p>
              <a:pPr algn="ctr"/>
              <a:r>
                <a:rPr lang="en-US" sz="900" b="1" i="1" err="1"/>
                <a:t>aff</a:t>
              </a:r>
              <a:r>
                <a:rPr lang="en-US" sz="900" b="1" i="1"/>
                <a:t>. 203 </a:t>
              </a:r>
              <a:endParaRPr lang="en-BE" sz="900" b="1"/>
            </a:p>
          </p:txBody>
        </p:sp>
        <p:sp>
          <p:nvSpPr>
            <p:cNvPr id="190" name="TextBox 189">
              <a:extLst>
                <a:ext uri="{FF2B5EF4-FFF2-40B4-BE49-F238E27FC236}">
                  <a16:creationId xmlns:a16="http://schemas.microsoft.com/office/drawing/2014/main" id="{78127627-9CE7-4615-878B-EE2EED7D249D}"/>
                </a:ext>
              </a:extLst>
            </p:cNvPr>
            <p:cNvSpPr txBox="1"/>
            <p:nvPr/>
          </p:nvSpPr>
          <p:spPr>
            <a:xfrm>
              <a:off x="9953082" y="3938548"/>
              <a:ext cx="824492" cy="384721"/>
            </a:xfrm>
            <a:prstGeom prst="rect">
              <a:avLst/>
            </a:prstGeom>
          </p:spPr>
          <p:txBody>
            <a:bodyPr wrap="square" rtlCol="0">
              <a:spAutoFit/>
            </a:bodyPr>
            <a:lstStyle/>
            <a:p>
              <a:pPr algn="ctr"/>
              <a:r>
                <a:rPr lang="en-US" sz="1000" b="1" dirty="0"/>
                <a:t>18%</a:t>
              </a:r>
            </a:p>
            <a:p>
              <a:pPr algn="ctr"/>
              <a:r>
                <a:rPr lang="en-US" sz="900" b="1" i="1" dirty="0" err="1"/>
                <a:t>aff</a:t>
              </a:r>
              <a:r>
                <a:rPr lang="en-US" sz="900" b="1" i="1" dirty="0"/>
                <a:t>. 194 </a:t>
              </a:r>
              <a:endParaRPr lang="en-BE" sz="900" b="1" dirty="0"/>
            </a:p>
          </p:txBody>
        </p:sp>
        <p:sp>
          <p:nvSpPr>
            <p:cNvPr id="191" name="TextBox 190">
              <a:extLst>
                <a:ext uri="{FF2B5EF4-FFF2-40B4-BE49-F238E27FC236}">
                  <a16:creationId xmlns:a16="http://schemas.microsoft.com/office/drawing/2014/main" id="{F4AA5CBA-A375-47FF-8C5F-38B1CBD68BFC}"/>
                </a:ext>
              </a:extLst>
            </p:cNvPr>
            <p:cNvSpPr txBox="1"/>
            <p:nvPr/>
          </p:nvSpPr>
          <p:spPr>
            <a:xfrm>
              <a:off x="10688461" y="3936297"/>
              <a:ext cx="824492" cy="384721"/>
            </a:xfrm>
            <a:prstGeom prst="rect">
              <a:avLst/>
            </a:prstGeom>
          </p:spPr>
          <p:txBody>
            <a:bodyPr wrap="square" rtlCol="0">
              <a:spAutoFit/>
            </a:bodyPr>
            <a:lstStyle/>
            <a:p>
              <a:pPr algn="ctr"/>
              <a:r>
                <a:rPr lang="en-US" sz="1000" b="1"/>
                <a:t>12%</a:t>
              </a:r>
            </a:p>
            <a:p>
              <a:pPr algn="ctr"/>
              <a:r>
                <a:rPr lang="en-US" sz="900" b="1" i="1" err="1"/>
                <a:t>aff</a:t>
              </a:r>
              <a:r>
                <a:rPr lang="en-US" sz="900" b="1" i="1"/>
                <a:t>. 166 </a:t>
              </a:r>
              <a:endParaRPr lang="en-BE" sz="900" b="1"/>
            </a:p>
          </p:txBody>
        </p:sp>
        <p:sp>
          <p:nvSpPr>
            <p:cNvPr id="192" name="TextBox 191">
              <a:extLst>
                <a:ext uri="{FF2B5EF4-FFF2-40B4-BE49-F238E27FC236}">
                  <a16:creationId xmlns:a16="http://schemas.microsoft.com/office/drawing/2014/main" id="{7EA4BBF4-B85A-4C1D-AC9C-D22C4ACDAA76}"/>
                </a:ext>
              </a:extLst>
            </p:cNvPr>
            <p:cNvSpPr txBox="1"/>
            <p:nvPr/>
          </p:nvSpPr>
          <p:spPr>
            <a:xfrm>
              <a:off x="11367508" y="3937422"/>
              <a:ext cx="824492" cy="384721"/>
            </a:xfrm>
            <a:prstGeom prst="rect">
              <a:avLst/>
            </a:prstGeom>
          </p:spPr>
          <p:txBody>
            <a:bodyPr wrap="square" rtlCol="0">
              <a:spAutoFit/>
            </a:bodyPr>
            <a:lstStyle/>
            <a:p>
              <a:pPr algn="ctr"/>
              <a:r>
                <a:rPr lang="en-US" sz="1000" b="1"/>
                <a:t>11%</a:t>
              </a:r>
            </a:p>
            <a:p>
              <a:pPr algn="ctr"/>
              <a:r>
                <a:rPr lang="en-US" sz="900" b="1" i="1" err="1"/>
                <a:t>aff</a:t>
              </a:r>
              <a:r>
                <a:rPr lang="en-US" sz="900" b="1" i="1"/>
                <a:t>. 166 </a:t>
              </a:r>
              <a:endParaRPr lang="en-BE" sz="900" b="1"/>
            </a:p>
          </p:txBody>
        </p:sp>
        <p:pic>
          <p:nvPicPr>
            <p:cNvPr id="218" name="Picture 2" descr="Outdoor &amp; Lifestyle | A.S.Adventure">
              <a:extLst>
                <a:ext uri="{FF2B5EF4-FFF2-40B4-BE49-F238E27FC236}">
                  <a16:creationId xmlns:a16="http://schemas.microsoft.com/office/drawing/2014/main" id="{F119D936-3FFB-4412-8BE5-CE20EAC20D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1842" y="3556947"/>
              <a:ext cx="526298" cy="375927"/>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14">
              <a:extLst>
                <a:ext uri="{FF2B5EF4-FFF2-40B4-BE49-F238E27FC236}">
                  <a16:creationId xmlns:a16="http://schemas.microsoft.com/office/drawing/2014/main" id="{0E5B22AE-457B-4A07-9DC9-08D8FE66FF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38312" y="3630027"/>
              <a:ext cx="643601" cy="187717"/>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a:extLst>
                <a:ext uri="{FF2B5EF4-FFF2-40B4-BE49-F238E27FC236}">
                  <a16:creationId xmlns:a16="http://schemas.microsoft.com/office/drawing/2014/main" id="{B23CB52A-E09D-4290-A732-8558516D7F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6148" y="3600769"/>
              <a:ext cx="665735" cy="2529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EBB22BE6-A8BE-4106-9400-8E74D2E29126}"/>
              </a:ext>
            </a:extLst>
          </p:cNvPr>
          <p:cNvGrpSpPr/>
          <p:nvPr/>
        </p:nvGrpSpPr>
        <p:grpSpPr>
          <a:xfrm>
            <a:off x="8433954" y="4652216"/>
            <a:ext cx="3710244" cy="794198"/>
            <a:chOff x="8436922" y="4429217"/>
            <a:chExt cx="3710244" cy="794198"/>
          </a:xfrm>
        </p:grpSpPr>
        <p:pic>
          <p:nvPicPr>
            <p:cNvPr id="195" name="Picture 4" descr="Logo Vanden Borre PNG transparents - StickPNG">
              <a:extLst>
                <a:ext uri="{FF2B5EF4-FFF2-40B4-BE49-F238E27FC236}">
                  <a16:creationId xmlns:a16="http://schemas.microsoft.com/office/drawing/2014/main" id="{14795D66-D623-4F1F-971F-EEA7D07BEA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46528" y="4529112"/>
              <a:ext cx="745180" cy="159835"/>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a:extLst>
                <a:ext uri="{FF2B5EF4-FFF2-40B4-BE49-F238E27FC236}">
                  <a16:creationId xmlns:a16="http://schemas.microsoft.com/office/drawing/2014/main" id="{69312E06-31EF-4AE0-86F6-289286AEF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9039" y="4474154"/>
              <a:ext cx="339552" cy="275414"/>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0">
              <a:extLst>
                <a:ext uri="{FF2B5EF4-FFF2-40B4-BE49-F238E27FC236}">
                  <a16:creationId xmlns:a16="http://schemas.microsoft.com/office/drawing/2014/main" id="{38C8F71D-30B9-42EB-BB86-CD7919C7AC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85469" y="4494762"/>
              <a:ext cx="685612" cy="228537"/>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a:extLst>
                <a:ext uri="{FF2B5EF4-FFF2-40B4-BE49-F238E27FC236}">
                  <a16:creationId xmlns:a16="http://schemas.microsoft.com/office/drawing/2014/main" id="{D420A1AA-91E2-40F2-B81E-1EB9E075AEB9}"/>
                </a:ext>
              </a:extLst>
            </p:cNvPr>
            <p:cNvSpPr txBox="1"/>
            <p:nvPr/>
          </p:nvSpPr>
          <p:spPr>
            <a:xfrm>
              <a:off x="8436922" y="4838694"/>
              <a:ext cx="824492" cy="384721"/>
            </a:xfrm>
            <a:prstGeom prst="rect">
              <a:avLst/>
            </a:prstGeom>
          </p:spPr>
          <p:txBody>
            <a:bodyPr wrap="square" rtlCol="0">
              <a:spAutoFit/>
            </a:bodyPr>
            <a:lstStyle/>
            <a:p>
              <a:pPr algn="ctr"/>
              <a:r>
                <a:rPr lang="en-US" sz="1000" b="1"/>
                <a:t>5%</a:t>
              </a:r>
            </a:p>
            <a:p>
              <a:pPr algn="ctr"/>
              <a:r>
                <a:rPr lang="en-US" sz="900" b="1" i="1" err="1"/>
                <a:t>aff</a:t>
              </a:r>
              <a:r>
                <a:rPr lang="en-US" sz="900" b="1" i="1"/>
                <a:t>. 143 </a:t>
              </a:r>
              <a:endParaRPr lang="en-BE" sz="900" b="1"/>
            </a:p>
          </p:txBody>
        </p:sp>
        <p:sp>
          <p:nvSpPr>
            <p:cNvPr id="199" name="TextBox 198">
              <a:extLst>
                <a:ext uri="{FF2B5EF4-FFF2-40B4-BE49-F238E27FC236}">
                  <a16:creationId xmlns:a16="http://schemas.microsoft.com/office/drawing/2014/main" id="{16B0104E-3CA3-4D00-B3B0-F27C230983F4}"/>
                </a:ext>
              </a:extLst>
            </p:cNvPr>
            <p:cNvSpPr txBox="1"/>
            <p:nvPr/>
          </p:nvSpPr>
          <p:spPr>
            <a:xfrm>
              <a:off x="9131663" y="4823951"/>
              <a:ext cx="824492" cy="384721"/>
            </a:xfrm>
            <a:prstGeom prst="rect">
              <a:avLst/>
            </a:prstGeom>
          </p:spPr>
          <p:txBody>
            <a:bodyPr wrap="square" rtlCol="0">
              <a:spAutoFit/>
            </a:bodyPr>
            <a:lstStyle/>
            <a:p>
              <a:pPr algn="ctr"/>
              <a:r>
                <a:rPr lang="en-US" sz="1000" b="1"/>
                <a:t>2%</a:t>
              </a:r>
            </a:p>
            <a:p>
              <a:pPr algn="ctr"/>
              <a:r>
                <a:rPr lang="en-US" sz="900" b="1" i="1" err="1"/>
                <a:t>aff</a:t>
              </a:r>
              <a:r>
                <a:rPr lang="en-US" sz="900" b="1" i="1"/>
                <a:t>. 129 </a:t>
              </a:r>
              <a:endParaRPr lang="en-BE" sz="900" b="1"/>
            </a:p>
          </p:txBody>
        </p:sp>
        <p:sp>
          <p:nvSpPr>
            <p:cNvPr id="200" name="TextBox 199">
              <a:extLst>
                <a:ext uri="{FF2B5EF4-FFF2-40B4-BE49-F238E27FC236}">
                  <a16:creationId xmlns:a16="http://schemas.microsoft.com/office/drawing/2014/main" id="{9EFCF6B6-DF23-4451-81D9-7C9F72FD82F4}"/>
                </a:ext>
              </a:extLst>
            </p:cNvPr>
            <p:cNvSpPr txBox="1"/>
            <p:nvPr/>
          </p:nvSpPr>
          <p:spPr>
            <a:xfrm>
              <a:off x="9936170" y="4838693"/>
              <a:ext cx="824492" cy="384721"/>
            </a:xfrm>
            <a:prstGeom prst="rect">
              <a:avLst/>
            </a:prstGeom>
          </p:spPr>
          <p:txBody>
            <a:bodyPr wrap="square" rtlCol="0">
              <a:spAutoFit/>
            </a:bodyPr>
            <a:lstStyle/>
            <a:p>
              <a:pPr algn="ctr"/>
              <a:r>
                <a:rPr lang="en-US" sz="1000" b="1"/>
                <a:t>9%</a:t>
              </a:r>
            </a:p>
            <a:p>
              <a:pPr algn="ctr"/>
              <a:r>
                <a:rPr lang="en-US" sz="900" b="1" i="1" err="1"/>
                <a:t>aff</a:t>
              </a:r>
              <a:r>
                <a:rPr lang="en-US" sz="900" b="1" i="1"/>
                <a:t>. 118 </a:t>
              </a:r>
              <a:endParaRPr lang="en-BE" sz="900" b="1"/>
            </a:p>
          </p:txBody>
        </p:sp>
        <p:sp>
          <p:nvSpPr>
            <p:cNvPr id="201" name="TextBox 200">
              <a:extLst>
                <a:ext uri="{FF2B5EF4-FFF2-40B4-BE49-F238E27FC236}">
                  <a16:creationId xmlns:a16="http://schemas.microsoft.com/office/drawing/2014/main" id="{9FDE5A91-4DCC-4213-B4C6-4226DAEC0115}"/>
                </a:ext>
              </a:extLst>
            </p:cNvPr>
            <p:cNvSpPr txBox="1"/>
            <p:nvPr/>
          </p:nvSpPr>
          <p:spPr>
            <a:xfrm>
              <a:off x="10671549" y="4836442"/>
              <a:ext cx="824492" cy="384721"/>
            </a:xfrm>
            <a:prstGeom prst="rect">
              <a:avLst/>
            </a:prstGeom>
          </p:spPr>
          <p:txBody>
            <a:bodyPr wrap="square" rtlCol="0">
              <a:spAutoFit/>
            </a:bodyPr>
            <a:lstStyle/>
            <a:p>
              <a:pPr algn="ctr"/>
              <a:r>
                <a:rPr lang="en-US" sz="1000" b="1"/>
                <a:t>19%</a:t>
              </a:r>
            </a:p>
            <a:p>
              <a:pPr algn="ctr"/>
              <a:r>
                <a:rPr lang="en-US" sz="900" b="1" i="1" err="1"/>
                <a:t>aff</a:t>
              </a:r>
              <a:r>
                <a:rPr lang="en-US" sz="900" b="1" i="1"/>
                <a:t>. 113 </a:t>
              </a:r>
              <a:endParaRPr lang="en-BE" sz="900" b="1"/>
            </a:p>
          </p:txBody>
        </p:sp>
        <p:sp>
          <p:nvSpPr>
            <p:cNvPr id="202" name="TextBox 201">
              <a:extLst>
                <a:ext uri="{FF2B5EF4-FFF2-40B4-BE49-F238E27FC236}">
                  <a16:creationId xmlns:a16="http://schemas.microsoft.com/office/drawing/2014/main" id="{58637D2D-5984-47E3-8BF6-0E57745DBCE4}"/>
                </a:ext>
              </a:extLst>
            </p:cNvPr>
            <p:cNvSpPr txBox="1"/>
            <p:nvPr/>
          </p:nvSpPr>
          <p:spPr>
            <a:xfrm>
              <a:off x="11322674" y="4836442"/>
              <a:ext cx="824492" cy="384721"/>
            </a:xfrm>
            <a:prstGeom prst="rect">
              <a:avLst/>
            </a:prstGeom>
          </p:spPr>
          <p:txBody>
            <a:bodyPr wrap="square" rtlCol="0">
              <a:spAutoFit/>
            </a:bodyPr>
            <a:lstStyle/>
            <a:p>
              <a:pPr algn="ctr"/>
              <a:r>
                <a:rPr lang="en-US" sz="1000" b="1"/>
                <a:t>5%</a:t>
              </a:r>
            </a:p>
            <a:p>
              <a:pPr algn="ctr"/>
              <a:r>
                <a:rPr lang="en-US" sz="900" b="1" i="1" err="1"/>
                <a:t>aff</a:t>
              </a:r>
              <a:r>
                <a:rPr lang="en-US" sz="900" b="1" i="1"/>
                <a:t>. 113 </a:t>
              </a:r>
              <a:endParaRPr lang="en-BE" sz="900" b="1"/>
            </a:p>
          </p:txBody>
        </p:sp>
        <p:pic>
          <p:nvPicPr>
            <p:cNvPr id="221" name="Picture 6" descr="Logo Fnac PNG transparents - StickPNG">
              <a:extLst>
                <a:ext uri="{FF2B5EF4-FFF2-40B4-BE49-F238E27FC236}">
                  <a16:creationId xmlns:a16="http://schemas.microsoft.com/office/drawing/2014/main" id="{DA90CD6C-51CE-4164-B020-3EA4902F3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974" y="4429217"/>
              <a:ext cx="376986" cy="376986"/>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Picture 16" descr="Download Amazon vector logo (.EPS + .AI) free - Seeklogo.net">
            <a:extLst>
              <a:ext uri="{FF2B5EF4-FFF2-40B4-BE49-F238E27FC236}">
                <a16:creationId xmlns:a16="http://schemas.microsoft.com/office/drawing/2014/main" id="{A13DB4BF-0A75-48D8-AF1A-CE7A91008F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24151" y="4542956"/>
            <a:ext cx="661450" cy="6614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EC7958E-ECC8-4A05-BF88-A8BE450CABE4}"/>
              </a:ext>
            </a:extLst>
          </p:cNvPr>
          <p:cNvGrpSpPr/>
          <p:nvPr/>
        </p:nvGrpSpPr>
        <p:grpSpPr>
          <a:xfrm>
            <a:off x="8433954" y="5474987"/>
            <a:ext cx="3682882" cy="856974"/>
            <a:chOff x="8436922" y="5251988"/>
            <a:chExt cx="3682882" cy="856974"/>
          </a:xfrm>
        </p:grpSpPr>
        <p:pic>
          <p:nvPicPr>
            <p:cNvPr id="204" name="Picture 2">
              <a:extLst>
                <a:ext uri="{FF2B5EF4-FFF2-40B4-BE49-F238E27FC236}">
                  <a16:creationId xmlns:a16="http://schemas.microsoft.com/office/drawing/2014/main" id="{41A65D31-9224-4BE2-A758-04ED6EBBF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852" y="5251988"/>
              <a:ext cx="588664" cy="588664"/>
            </a:xfrm>
            <a:prstGeom prst="rect">
              <a:avLst/>
            </a:prstGeom>
            <a:noFill/>
            <a:extLst>
              <a:ext uri="{909E8E84-426E-40DD-AFC4-6F175D3DCCD1}">
                <a14:hiddenFill xmlns:a14="http://schemas.microsoft.com/office/drawing/2010/main">
                  <a:solidFill>
                    <a:srgbClr val="FFFFFF"/>
                  </a:solidFill>
                </a14:hiddenFill>
              </a:ext>
            </a:extLst>
          </p:spPr>
        </p:pic>
        <p:sp>
          <p:nvSpPr>
            <p:cNvPr id="208" name="TextBox 207">
              <a:extLst>
                <a:ext uri="{FF2B5EF4-FFF2-40B4-BE49-F238E27FC236}">
                  <a16:creationId xmlns:a16="http://schemas.microsoft.com/office/drawing/2014/main" id="{ACD79805-A51B-4B96-B304-0DE50B4C111D}"/>
                </a:ext>
              </a:extLst>
            </p:cNvPr>
            <p:cNvSpPr txBox="1"/>
            <p:nvPr/>
          </p:nvSpPr>
          <p:spPr>
            <a:xfrm>
              <a:off x="8436922" y="5724241"/>
              <a:ext cx="824492" cy="384721"/>
            </a:xfrm>
            <a:prstGeom prst="rect">
              <a:avLst/>
            </a:prstGeom>
          </p:spPr>
          <p:txBody>
            <a:bodyPr wrap="square" rtlCol="0">
              <a:spAutoFit/>
            </a:bodyPr>
            <a:lstStyle/>
            <a:p>
              <a:pPr algn="ctr"/>
              <a:r>
                <a:rPr lang="en-US" sz="1000" b="1"/>
                <a:t>5%</a:t>
              </a:r>
            </a:p>
            <a:p>
              <a:pPr algn="ctr"/>
              <a:r>
                <a:rPr lang="en-US" sz="900" b="1" i="1" err="1"/>
                <a:t>aff</a:t>
              </a:r>
              <a:r>
                <a:rPr lang="en-US" sz="900" b="1" i="1"/>
                <a:t>. 119 </a:t>
              </a:r>
              <a:endParaRPr lang="en-BE" sz="900" b="1"/>
            </a:p>
          </p:txBody>
        </p:sp>
        <p:sp>
          <p:nvSpPr>
            <p:cNvPr id="209" name="TextBox 208">
              <a:extLst>
                <a:ext uri="{FF2B5EF4-FFF2-40B4-BE49-F238E27FC236}">
                  <a16:creationId xmlns:a16="http://schemas.microsoft.com/office/drawing/2014/main" id="{D9E89FFE-BA88-417A-BF6F-0805C1E54326}"/>
                </a:ext>
              </a:extLst>
            </p:cNvPr>
            <p:cNvSpPr txBox="1"/>
            <p:nvPr/>
          </p:nvSpPr>
          <p:spPr>
            <a:xfrm>
              <a:off x="9131663" y="5709498"/>
              <a:ext cx="824492" cy="384721"/>
            </a:xfrm>
            <a:prstGeom prst="rect">
              <a:avLst/>
            </a:prstGeom>
          </p:spPr>
          <p:txBody>
            <a:bodyPr wrap="square" rtlCol="0">
              <a:spAutoFit/>
            </a:bodyPr>
            <a:lstStyle/>
            <a:p>
              <a:pPr algn="ctr"/>
              <a:r>
                <a:rPr lang="en-US" sz="1000" b="1"/>
                <a:t>5%</a:t>
              </a:r>
            </a:p>
            <a:p>
              <a:pPr algn="ctr"/>
              <a:r>
                <a:rPr lang="en-US" sz="900" b="1" i="1" err="1"/>
                <a:t>aff</a:t>
              </a:r>
              <a:r>
                <a:rPr lang="en-US" sz="900" b="1" i="1"/>
                <a:t>. 104 </a:t>
              </a:r>
              <a:endParaRPr lang="en-BE" sz="900" b="1"/>
            </a:p>
          </p:txBody>
        </p:sp>
        <p:sp>
          <p:nvSpPr>
            <p:cNvPr id="210" name="TextBox 209">
              <a:extLst>
                <a:ext uri="{FF2B5EF4-FFF2-40B4-BE49-F238E27FC236}">
                  <a16:creationId xmlns:a16="http://schemas.microsoft.com/office/drawing/2014/main" id="{29DB9F5A-FB67-495D-A422-39A6C4D1313B}"/>
                </a:ext>
              </a:extLst>
            </p:cNvPr>
            <p:cNvSpPr txBox="1"/>
            <p:nvPr/>
          </p:nvSpPr>
          <p:spPr>
            <a:xfrm>
              <a:off x="9936170" y="5724240"/>
              <a:ext cx="824492" cy="384721"/>
            </a:xfrm>
            <a:prstGeom prst="rect">
              <a:avLst/>
            </a:prstGeom>
          </p:spPr>
          <p:txBody>
            <a:bodyPr wrap="square" rtlCol="0">
              <a:spAutoFit/>
            </a:bodyPr>
            <a:lstStyle/>
            <a:p>
              <a:pPr algn="ctr"/>
              <a:r>
                <a:rPr lang="en-US" sz="1000" b="1"/>
                <a:t>3%</a:t>
              </a:r>
            </a:p>
            <a:p>
              <a:pPr algn="ctr"/>
              <a:r>
                <a:rPr lang="en-US" sz="900" b="1" i="1" err="1"/>
                <a:t>aff</a:t>
              </a:r>
              <a:r>
                <a:rPr lang="en-US" sz="900" b="1" i="1"/>
                <a:t>. 84 </a:t>
              </a:r>
              <a:endParaRPr lang="en-BE" sz="900" b="1"/>
            </a:p>
          </p:txBody>
        </p:sp>
        <p:sp>
          <p:nvSpPr>
            <p:cNvPr id="211" name="TextBox 210">
              <a:extLst>
                <a:ext uri="{FF2B5EF4-FFF2-40B4-BE49-F238E27FC236}">
                  <a16:creationId xmlns:a16="http://schemas.microsoft.com/office/drawing/2014/main" id="{101C45CF-3C03-46F7-9F04-7486BD585471}"/>
                </a:ext>
              </a:extLst>
            </p:cNvPr>
            <p:cNvSpPr txBox="1"/>
            <p:nvPr/>
          </p:nvSpPr>
          <p:spPr>
            <a:xfrm>
              <a:off x="10671549" y="5721989"/>
              <a:ext cx="824492" cy="384721"/>
            </a:xfrm>
            <a:prstGeom prst="rect">
              <a:avLst/>
            </a:prstGeom>
          </p:spPr>
          <p:txBody>
            <a:bodyPr wrap="square" rtlCol="0">
              <a:spAutoFit/>
            </a:bodyPr>
            <a:lstStyle/>
            <a:p>
              <a:pPr algn="ctr"/>
              <a:r>
                <a:rPr lang="en-US" sz="1000" b="1"/>
                <a:t>6%</a:t>
              </a:r>
            </a:p>
            <a:p>
              <a:pPr algn="ctr"/>
              <a:r>
                <a:rPr lang="en-US" sz="900" b="1" i="1" err="1"/>
                <a:t>aff</a:t>
              </a:r>
              <a:r>
                <a:rPr lang="en-US" sz="900" b="1" i="1"/>
                <a:t>. 76 </a:t>
              </a:r>
              <a:endParaRPr lang="en-BE" sz="900" b="1"/>
            </a:p>
          </p:txBody>
        </p:sp>
        <p:sp>
          <p:nvSpPr>
            <p:cNvPr id="212" name="TextBox 211">
              <a:extLst>
                <a:ext uri="{FF2B5EF4-FFF2-40B4-BE49-F238E27FC236}">
                  <a16:creationId xmlns:a16="http://schemas.microsoft.com/office/drawing/2014/main" id="{181114A6-9F38-4C9D-BEBD-3A163D31807A}"/>
                </a:ext>
              </a:extLst>
            </p:cNvPr>
            <p:cNvSpPr txBox="1"/>
            <p:nvPr/>
          </p:nvSpPr>
          <p:spPr>
            <a:xfrm>
              <a:off x="11295312" y="5721989"/>
              <a:ext cx="824492" cy="384721"/>
            </a:xfrm>
            <a:prstGeom prst="rect">
              <a:avLst/>
            </a:prstGeom>
          </p:spPr>
          <p:txBody>
            <a:bodyPr wrap="square" rtlCol="0">
              <a:spAutoFit/>
            </a:bodyPr>
            <a:lstStyle/>
            <a:p>
              <a:pPr algn="ctr"/>
              <a:r>
                <a:rPr lang="en-US" sz="1000" b="1"/>
                <a:t>12%</a:t>
              </a:r>
            </a:p>
            <a:p>
              <a:pPr algn="ctr"/>
              <a:r>
                <a:rPr lang="en-US" sz="900" b="1" i="1" err="1"/>
                <a:t>aff</a:t>
              </a:r>
              <a:r>
                <a:rPr lang="en-US" sz="900" b="1" i="1"/>
                <a:t>. 72 </a:t>
              </a:r>
              <a:endParaRPr lang="en-BE" sz="900" b="1"/>
            </a:p>
          </p:txBody>
        </p:sp>
        <p:pic>
          <p:nvPicPr>
            <p:cNvPr id="223" name="Picture 4" descr="Logo Vanden Borre PNG transparents - StickPNG">
              <a:extLst>
                <a:ext uri="{FF2B5EF4-FFF2-40B4-BE49-F238E27FC236}">
                  <a16:creationId xmlns:a16="http://schemas.microsoft.com/office/drawing/2014/main" id="{B48A9B88-19B9-49B8-966A-08CD934EE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8575" y="5470202"/>
              <a:ext cx="745180" cy="159835"/>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 descr="Logo Fnac PNG transparents - StickPNG">
              <a:extLst>
                <a:ext uri="{FF2B5EF4-FFF2-40B4-BE49-F238E27FC236}">
                  <a16:creationId xmlns:a16="http://schemas.microsoft.com/office/drawing/2014/main" id="{CA6C7EF0-31C6-480A-B53E-10F19E122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5678" y="5389538"/>
              <a:ext cx="376986" cy="376986"/>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2" descr="Tom&amp;Co">
              <a:extLst>
                <a:ext uri="{FF2B5EF4-FFF2-40B4-BE49-F238E27FC236}">
                  <a16:creationId xmlns:a16="http://schemas.microsoft.com/office/drawing/2014/main" id="{982CC051-0A74-4022-AE2F-EF82890586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81913" y="5420964"/>
              <a:ext cx="725853" cy="260003"/>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16" descr="Download Amazon vector logo (.EPS + .AI) free - Seeklogo.net">
              <a:extLst>
                <a:ext uri="{FF2B5EF4-FFF2-40B4-BE49-F238E27FC236}">
                  <a16:creationId xmlns:a16="http://schemas.microsoft.com/office/drawing/2014/main" id="{AB5C340D-0539-45F3-B7A2-F46B04BF29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4974" y="5272923"/>
              <a:ext cx="661450" cy="661450"/>
            </a:xfrm>
            <a:prstGeom prst="rect">
              <a:avLst/>
            </a:prstGeom>
            <a:noFill/>
            <a:extLst>
              <a:ext uri="{909E8E84-426E-40DD-AFC4-6F175D3DCCD1}">
                <a14:hiddenFill xmlns:a14="http://schemas.microsoft.com/office/drawing/2010/main">
                  <a:solidFill>
                    <a:srgbClr val="FFFFFF"/>
                  </a:solidFill>
                </a14:hiddenFill>
              </a:ext>
            </a:extLst>
          </p:spPr>
        </p:pic>
      </p:grpSp>
      <p:sp>
        <p:nvSpPr>
          <p:cNvPr id="254" name="Rectangle 253">
            <a:extLst>
              <a:ext uri="{FF2B5EF4-FFF2-40B4-BE49-F238E27FC236}">
                <a16:creationId xmlns:a16="http://schemas.microsoft.com/office/drawing/2014/main" id="{19BD1897-9F2A-4EA7-AD84-036FE5699EF1}"/>
              </a:ext>
            </a:extLst>
          </p:cNvPr>
          <p:cNvSpPr/>
          <p:nvPr/>
        </p:nvSpPr>
        <p:spPr>
          <a:xfrm>
            <a:off x="2074440" y="6294359"/>
            <a:ext cx="293389" cy="71227"/>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pic>
        <p:nvPicPr>
          <p:cNvPr id="255" name="Picture 254" descr="A picture containing drawing&#10;&#10;Description generated with very high confidence">
            <a:extLst>
              <a:ext uri="{FF2B5EF4-FFF2-40B4-BE49-F238E27FC236}">
                <a16:creationId xmlns:a16="http://schemas.microsoft.com/office/drawing/2014/main" id="{5AAB8778-3ACC-4ED7-8579-D7525A1AB00F}"/>
              </a:ext>
            </a:extLst>
          </p:cNvPr>
          <p:cNvPicPr>
            <a:picLocks noChangeAspect="1"/>
          </p:cNvPicPr>
          <p:nvPr/>
        </p:nvPicPr>
        <p:blipFill rotWithShape="1">
          <a:blip r:embed="rId24"/>
          <a:srcRect t="15440" r="-292" b="25532"/>
          <a:stretch/>
        </p:blipFill>
        <p:spPr>
          <a:xfrm>
            <a:off x="2509715" y="6180629"/>
            <a:ext cx="402601" cy="298685"/>
          </a:xfrm>
          <a:prstGeom prst="rect">
            <a:avLst/>
          </a:prstGeom>
        </p:spPr>
      </p:pic>
      <p:sp>
        <p:nvSpPr>
          <p:cNvPr id="256" name="Rectangle 255">
            <a:extLst>
              <a:ext uri="{FF2B5EF4-FFF2-40B4-BE49-F238E27FC236}">
                <a16:creationId xmlns:a16="http://schemas.microsoft.com/office/drawing/2014/main" id="{EB100860-E673-44C7-80A5-646531C81FE0}"/>
              </a:ext>
            </a:extLst>
          </p:cNvPr>
          <p:cNvSpPr/>
          <p:nvPr/>
        </p:nvSpPr>
        <p:spPr>
          <a:xfrm>
            <a:off x="3150476" y="6294359"/>
            <a:ext cx="293389" cy="71227"/>
          </a:xfrm>
          <a:prstGeom prst="rect">
            <a:avLst/>
          </a:prstGeom>
          <a:solidFill>
            <a:srgbClr val="79797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sp>
        <p:nvSpPr>
          <p:cNvPr id="257" name="Rectangle 256">
            <a:extLst>
              <a:ext uri="{FF2B5EF4-FFF2-40B4-BE49-F238E27FC236}">
                <a16:creationId xmlns:a16="http://schemas.microsoft.com/office/drawing/2014/main" id="{EE5CC3FA-B1D7-4159-BD11-97C64DCAC5A5}"/>
              </a:ext>
            </a:extLst>
          </p:cNvPr>
          <p:cNvSpPr/>
          <p:nvPr/>
        </p:nvSpPr>
        <p:spPr>
          <a:xfrm>
            <a:off x="4116874" y="6294357"/>
            <a:ext cx="293389" cy="71227"/>
          </a:xfrm>
          <a:prstGeom prst="rect">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pic>
        <p:nvPicPr>
          <p:cNvPr id="258" name="Picture 257" descr="A close up of a map&#10;&#10;Description automatically generated">
            <a:extLst>
              <a:ext uri="{FF2B5EF4-FFF2-40B4-BE49-F238E27FC236}">
                <a16:creationId xmlns:a16="http://schemas.microsoft.com/office/drawing/2014/main" id="{930856B1-2608-4CED-A5E1-E36EFB35BE9A}"/>
              </a:ext>
            </a:extLst>
          </p:cNvPr>
          <p:cNvPicPr>
            <a:picLocks noChangeAspect="1"/>
          </p:cNvPicPr>
          <p:nvPr/>
        </p:nvPicPr>
        <p:blipFill rotWithShape="1">
          <a:blip r:embed="rId25">
            <a:clrChange>
              <a:clrFrom>
                <a:srgbClr val="FFFFFF"/>
              </a:clrFrom>
              <a:clrTo>
                <a:srgbClr val="FFFFFF">
                  <a:alpha val="0"/>
                </a:srgbClr>
              </a:clrTo>
            </a:clrChange>
            <a:alphaModFix/>
          </a:blip>
          <a:srcRect l="21672" r="21581"/>
          <a:stretch/>
        </p:blipFill>
        <p:spPr>
          <a:xfrm>
            <a:off x="3563140" y="6154414"/>
            <a:ext cx="434459" cy="351112"/>
          </a:xfrm>
          <a:prstGeom prst="rect">
            <a:avLst/>
          </a:prstGeom>
          <a:noFill/>
          <a:ln>
            <a:noFill/>
          </a:ln>
        </p:spPr>
      </p:pic>
      <p:pic>
        <p:nvPicPr>
          <p:cNvPr id="259" name="Picture 258" descr="A close up of a map&#10;&#10;Description automatically generated">
            <a:extLst>
              <a:ext uri="{FF2B5EF4-FFF2-40B4-BE49-F238E27FC236}">
                <a16:creationId xmlns:a16="http://schemas.microsoft.com/office/drawing/2014/main" id="{7594DE8F-E5B4-4AE2-B28B-6266D5B0885B}"/>
              </a:ext>
            </a:extLst>
          </p:cNvPr>
          <p:cNvPicPr>
            <a:picLocks noChangeAspect="1"/>
          </p:cNvPicPr>
          <p:nvPr/>
        </p:nvPicPr>
        <p:blipFill rotWithShape="1">
          <a:blip r:embed="rId26">
            <a:clrChange>
              <a:clrFrom>
                <a:srgbClr val="FFFFFF"/>
              </a:clrFrom>
              <a:clrTo>
                <a:srgbClr val="FFFFFF">
                  <a:alpha val="0"/>
                </a:srgbClr>
              </a:clrTo>
            </a:clrChange>
          </a:blip>
          <a:srcRect l="21342" r="21250"/>
          <a:stretch/>
        </p:blipFill>
        <p:spPr>
          <a:xfrm>
            <a:off x="4529538" y="6150065"/>
            <a:ext cx="439518" cy="351112"/>
          </a:xfrm>
          <a:prstGeom prst="rect">
            <a:avLst/>
          </a:prstGeom>
          <a:noFill/>
          <a:ln>
            <a:noFill/>
          </a:ln>
        </p:spPr>
      </p:pic>
      <p:sp>
        <p:nvSpPr>
          <p:cNvPr id="260" name="Text Placeholder 4">
            <a:extLst>
              <a:ext uri="{FF2B5EF4-FFF2-40B4-BE49-F238E27FC236}">
                <a16:creationId xmlns:a16="http://schemas.microsoft.com/office/drawing/2014/main" id="{A1B058EB-BC58-4D97-9DCC-FC867C964AC7}"/>
              </a:ext>
            </a:extLst>
          </p:cNvPr>
          <p:cNvSpPr txBox="1">
            <a:spLocks/>
          </p:cNvSpPr>
          <p:nvPr/>
        </p:nvSpPr>
        <p:spPr>
          <a:xfrm>
            <a:off x="1209964" y="1089025"/>
            <a:ext cx="10759387" cy="376985"/>
          </a:xfrm>
          <a:prstGeom prst="rect">
            <a:avLst/>
          </a:prstGeom>
        </p:spPr>
        <p:txBody>
          <a:bodyPr vert="horz" lIns="91440" tIns="0" rIns="91440" bIns="45720" rtlCol="0" anchor="t" anchorCtr="0">
            <a:noAutofit/>
          </a:bodyPr>
          <a:lstStyle>
            <a:lvl1pPr marL="0" indent="0" algn="r" defTabSz="609585" rtl="0" eaLnBrk="1" latinLnBrk="0" hangingPunct="1">
              <a:spcBef>
                <a:spcPct val="0"/>
              </a:spcBef>
              <a:buFont typeface="Arial"/>
              <a:buNone/>
              <a:defRPr lang="en-US" sz="2400" b="1" kern="0" spc="-40" smtClean="0">
                <a:solidFill>
                  <a:schemeClr val="tx1"/>
                </a:solidFill>
                <a:latin typeface="Arial" panose="020B0604020202020204" pitchFamily="34" charset="0"/>
                <a:ea typeface="+mj-ea"/>
                <a:cs typeface="+mj-cs"/>
              </a:defRPr>
            </a:lvl1pPr>
            <a:lvl2pPr marL="990575" indent="-380990" algn="l" defTabSz="609585" rtl="0" eaLnBrk="1" latinLnBrk="0" hangingPunct="1">
              <a:spcBef>
                <a:spcPct val="20000"/>
              </a:spcBef>
              <a:buFont typeface="Arial"/>
              <a:buChar char="–"/>
              <a:defRPr lang="en-US" sz="3733" kern="0" spc="-40" smtClean="0">
                <a:solidFill>
                  <a:schemeClr val="bg1">
                    <a:lumMod val="50000"/>
                  </a:schemeClr>
                </a:solidFill>
                <a:latin typeface="Helvetica Neue"/>
                <a:ea typeface="+mn-ea"/>
                <a:cs typeface="+mn-cs"/>
              </a:defRPr>
            </a:lvl2pPr>
            <a:lvl3pPr marL="1523962" indent="-304792" algn="l" defTabSz="609585" rtl="0" eaLnBrk="1" latinLnBrk="0" hangingPunct="1">
              <a:spcBef>
                <a:spcPct val="20000"/>
              </a:spcBef>
              <a:buFont typeface="Arial"/>
              <a:buChar char="•"/>
              <a:defRPr lang="en-US" sz="3200" kern="0" spc="-40" smtClean="0">
                <a:solidFill>
                  <a:schemeClr val="bg1">
                    <a:lumMod val="50000"/>
                  </a:schemeClr>
                </a:solidFill>
                <a:latin typeface="Helvetica Neue"/>
                <a:ea typeface="+mn-ea"/>
                <a:cs typeface="+mn-cs"/>
              </a:defRPr>
            </a:lvl3pPr>
            <a:lvl4pPr marL="2133547" indent="-304792" algn="l" defTabSz="609585" rtl="0" eaLnBrk="1" latinLnBrk="0" hangingPunct="1">
              <a:spcBef>
                <a:spcPct val="20000"/>
              </a:spcBef>
              <a:buFont typeface="Arial"/>
              <a:buChar char="–"/>
              <a:defRPr lang="en-US" sz="2667" kern="0" spc="-40" smtClean="0">
                <a:solidFill>
                  <a:schemeClr val="bg1">
                    <a:lumMod val="50000"/>
                  </a:schemeClr>
                </a:solidFill>
                <a:latin typeface="Helvetica Neue"/>
                <a:ea typeface="+mn-ea"/>
                <a:cs typeface="+mn-cs"/>
              </a:defRPr>
            </a:lvl4pPr>
            <a:lvl5pPr marL="2743131" indent="-304792" algn="l" defTabSz="609585" rtl="0" eaLnBrk="1" latinLnBrk="0" hangingPunct="1">
              <a:spcBef>
                <a:spcPct val="20000"/>
              </a:spcBef>
              <a:buFont typeface="Arial"/>
              <a:buChar char="»"/>
              <a:defRPr lang="en-US" sz="2667" kern="0" spc="-40">
                <a:solidFill>
                  <a:schemeClr val="bg1">
                    <a:lumMod val="50000"/>
                  </a:schemeClr>
                </a:solidFill>
                <a:latin typeface="Helvetica Neue"/>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fr-BE" sz="1800" dirty="0"/>
              <a:t>STRONG REGIONAL DIFFERENCES REGARDING PURE PLAYERS</a:t>
            </a:r>
          </a:p>
        </p:txBody>
      </p:sp>
      <p:sp>
        <p:nvSpPr>
          <p:cNvPr id="261" name="Text Placeholder 1">
            <a:extLst>
              <a:ext uri="{FF2B5EF4-FFF2-40B4-BE49-F238E27FC236}">
                <a16:creationId xmlns:a16="http://schemas.microsoft.com/office/drawing/2014/main" id="{A3A48D74-A9C2-4210-9A16-111853979593}"/>
              </a:ext>
            </a:extLst>
          </p:cNvPr>
          <p:cNvSpPr txBox="1">
            <a:spLocks/>
          </p:cNvSpPr>
          <p:nvPr/>
        </p:nvSpPr>
        <p:spPr>
          <a:xfrm>
            <a:off x="-1293998" y="1215837"/>
            <a:ext cx="5704261" cy="280449"/>
          </a:xfrm>
          <a:prstGeom prst="rect">
            <a:avLst/>
          </a:prstGeom>
        </p:spPr>
        <p:txBody>
          <a:bodyPr anchor="b">
            <a:noAutofit/>
          </a:bodyPr>
          <a:lstStyle>
            <a:lvl1pPr marL="0" indent="0" algn="r" defTabSz="609585" rtl="0" eaLnBrk="1" latinLnBrk="0" hangingPunct="1">
              <a:spcBef>
                <a:spcPct val="20000"/>
              </a:spcBef>
              <a:buFont typeface="Arial"/>
              <a:buNone/>
              <a:defRPr sz="1000" b="0" kern="0" spc="-40">
                <a:solidFill>
                  <a:schemeClr val="tx1"/>
                </a:solidFill>
                <a:latin typeface="Arial" panose="020B0604020202020204" pitchFamily="34" charset="0"/>
                <a:ea typeface="+mn-ea"/>
                <a:cs typeface="+mn-cs"/>
              </a:defRPr>
            </a:lvl1pPr>
            <a:lvl2pPr marL="609585" indent="0" algn="l" defTabSz="609585" rtl="0" eaLnBrk="1" latinLnBrk="0" hangingPunct="1">
              <a:spcBef>
                <a:spcPct val="20000"/>
              </a:spcBef>
              <a:buFont typeface="Arial"/>
              <a:buNone/>
              <a:defRPr sz="2400" kern="0" spc="-40">
                <a:solidFill>
                  <a:schemeClr val="tx1">
                    <a:tint val="75000"/>
                  </a:schemeClr>
                </a:solidFill>
                <a:latin typeface="Helvetica Neue"/>
                <a:ea typeface="+mn-ea"/>
                <a:cs typeface="+mn-cs"/>
              </a:defRPr>
            </a:lvl2pPr>
            <a:lvl3pPr marL="1219170" indent="0" algn="l" defTabSz="609585" rtl="0" eaLnBrk="1" latinLnBrk="0" hangingPunct="1">
              <a:spcBef>
                <a:spcPct val="20000"/>
              </a:spcBef>
              <a:buFont typeface="Arial"/>
              <a:buNone/>
              <a:defRPr sz="2133" kern="0" spc="-40">
                <a:solidFill>
                  <a:schemeClr val="tx1">
                    <a:tint val="75000"/>
                  </a:schemeClr>
                </a:solidFill>
                <a:latin typeface="Helvetica Neue"/>
                <a:ea typeface="+mn-ea"/>
                <a:cs typeface="+mn-cs"/>
              </a:defRPr>
            </a:lvl3pPr>
            <a:lvl4pPr marL="1828754" indent="0" algn="l" defTabSz="609585" rtl="0" eaLnBrk="1" latinLnBrk="0" hangingPunct="1">
              <a:spcBef>
                <a:spcPct val="20000"/>
              </a:spcBef>
              <a:buFont typeface="Arial"/>
              <a:buNone/>
              <a:defRPr sz="1867" kern="0" spc="-40">
                <a:solidFill>
                  <a:schemeClr val="tx1">
                    <a:tint val="75000"/>
                  </a:schemeClr>
                </a:solidFill>
                <a:latin typeface="Helvetica Neue"/>
                <a:ea typeface="+mn-ea"/>
                <a:cs typeface="+mn-cs"/>
              </a:defRPr>
            </a:lvl4pPr>
            <a:lvl5pPr marL="2438339" indent="0" algn="l" defTabSz="609585" rtl="0" eaLnBrk="1" latinLnBrk="0" hangingPunct="1">
              <a:spcBef>
                <a:spcPct val="20000"/>
              </a:spcBef>
              <a:buFont typeface="Arial"/>
              <a:buNone/>
              <a:defRPr sz="1867" kern="0" spc="-40">
                <a:solidFill>
                  <a:schemeClr val="tx1">
                    <a:tint val="75000"/>
                  </a:schemeClr>
                </a:solidFill>
                <a:latin typeface="Helvetica Neue"/>
                <a:ea typeface="+mn-ea"/>
                <a:cs typeface="+mn-cs"/>
              </a:defRPr>
            </a:lvl5pPr>
            <a:lvl6pPr marL="3047924"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6pPr>
            <a:lvl7pPr marL="3657509"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7pPr>
            <a:lvl8pPr marL="4267093"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8pPr>
            <a:lvl9pPr marL="4876678"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9pPr>
          </a:lstStyle>
          <a:p>
            <a:r>
              <a:rPr lang="fr-BE" i="1"/>
              <a:t>Which non-food retailer from the list did you find the most useful during the crisis?  </a:t>
            </a:r>
            <a:endParaRPr lang="en-BE" i="1" dirty="0"/>
          </a:p>
        </p:txBody>
      </p:sp>
      <p:sp>
        <p:nvSpPr>
          <p:cNvPr id="33" name="Text Placeholder 32">
            <a:extLst>
              <a:ext uri="{FF2B5EF4-FFF2-40B4-BE49-F238E27FC236}">
                <a16:creationId xmlns:a16="http://schemas.microsoft.com/office/drawing/2014/main" id="{9B60E5BC-94EF-426D-88AF-6629AAAD510F}"/>
              </a:ext>
            </a:extLst>
          </p:cNvPr>
          <p:cNvSpPr>
            <a:spLocks noGrp="1"/>
          </p:cNvSpPr>
          <p:nvPr>
            <p:ph type="body" idx="1"/>
          </p:nvPr>
        </p:nvSpPr>
        <p:spPr/>
        <p:txBody>
          <a:bodyPr/>
          <a:lstStyle/>
          <a:p>
            <a:endParaRPr lang="fr-BE"/>
          </a:p>
        </p:txBody>
      </p:sp>
    </p:spTree>
    <p:extLst>
      <p:ext uri="{BB962C8B-B14F-4D97-AF65-F5344CB8AC3E}">
        <p14:creationId xmlns:p14="http://schemas.microsoft.com/office/powerpoint/2010/main" val="3422184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27835B-ACD7-4A65-BE27-7E8D79FE80D3}"/>
              </a:ext>
            </a:extLst>
          </p:cNvPr>
          <p:cNvSpPr>
            <a:spLocks noGrp="1"/>
          </p:cNvSpPr>
          <p:nvPr>
            <p:ph type="body" idx="1"/>
          </p:nvPr>
        </p:nvSpPr>
        <p:spPr/>
        <p:txBody>
          <a:bodyPr/>
          <a:lstStyle/>
          <a:p>
            <a:endParaRPr lang="fr-BE"/>
          </a:p>
        </p:txBody>
      </p:sp>
      <p:sp>
        <p:nvSpPr>
          <p:cNvPr id="3" name="Text Placeholder 2">
            <a:extLst>
              <a:ext uri="{FF2B5EF4-FFF2-40B4-BE49-F238E27FC236}">
                <a16:creationId xmlns:a16="http://schemas.microsoft.com/office/drawing/2014/main" id="{92E36A69-3EB8-4133-8785-98AB13229C62}"/>
              </a:ext>
            </a:extLst>
          </p:cNvPr>
          <p:cNvSpPr>
            <a:spLocks noGrp="1"/>
          </p:cNvSpPr>
          <p:nvPr>
            <p:ph type="body" sz="quarter" idx="10"/>
          </p:nvPr>
        </p:nvSpPr>
        <p:spPr>
          <a:xfrm>
            <a:off x="335902" y="692487"/>
            <a:ext cx="11633449" cy="376985"/>
          </a:xfrm>
        </p:spPr>
        <p:txBody>
          <a:bodyPr/>
          <a:lstStyle/>
          <a:p>
            <a:r>
              <a:rPr lang="fr-BE" dirty="0"/>
              <a:t>RETAILERS WILL FACE TOUGH TIMES BUT HAVE TO BE PREPARED</a:t>
            </a:r>
          </a:p>
        </p:txBody>
      </p:sp>
      <p:grpSp>
        <p:nvGrpSpPr>
          <p:cNvPr id="23" name="Group 22">
            <a:extLst>
              <a:ext uri="{FF2B5EF4-FFF2-40B4-BE49-F238E27FC236}">
                <a16:creationId xmlns:a16="http://schemas.microsoft.com/office/drawing/2014/main" id="{6CF03115-B113-47CD-AF65-6CD09E4F4D80}"/>
              </a:ext>
            </a:extLst>
          </p:cNvPr>
          <p:cNvGrpSpPr/>
          <p:nvPr/>
        </p:nvGrpSpPr>
        <p:grpSpPr>
          <a:xfrm>
            <a:off x="676619" y="1197096"/>
            <a:ext cx="6831745" cy="5187050"/>
            <a:chOff x="6114422" y="1281600"/>
            <a:chExt cx="6831745" cy="5187050"/>
          </a:xfrm>
        </p:grpSpPr>
        <p:grpSp>
          <p:nvGrpSpPr>
            <p:cNvPr id="24" name="Group 23">
              <a:extLst>
                <a:ext uri="{FF2B5EF4-FFF2-40B4-BE49-F238E27FC236}">
                  <a16:creationId xmlns:a16="http://schemas.microsoft.com/office/drawing/2014/main" id="{E2A5F781-5EE7-42D1-B19D-0A38F00FCBB5}"/>
                </a:ext>
              </a:extLst>
            </p:cNvPr>
            <p:cNvGrpSpPr/>
            <p:nvPr/>
          </p:nvGrpSpPr>
          <p:grpSpPr>
            <a:xfrm>
              <a:off x="6550057" y="1281600"/>
              <a:ext cx="6396110" cy="994264"/>
              <a:chOff x="6550057" y="1281600"/>
              <a:chExt cx="6396110" cy="994264"/>
            </a:xfrm>
          </p:grpSpPr>
          <p:sp>
            <p:nvSpPr>
              <p:cNvPr id="49" name="Rectangle 8">
                <a:extLst>
                  <a:ext uri="{FF2B5EF4-FFF2-40B4-BE49-F238E27FC236}">
                    <a16:creationId xmlns:a16="http://schemas.microsoft.com/office/drawing/2014/main" id="{696796DF-4531-4B23-9AC3-20B6E14D32FE}"/>
                  </a:ext>
                </a:extLst>
              </p:cNvPr>
              <p:cNvSpPr/>
              <p:nvPr/>
            </p:nvSpPr>
            <p:spPr>
              <a:xfrm>
                <a:off x="6550057" y="1494000"/>
                <a:ext cx="5508000" cy="7740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0" name="TextBox 48">
                <a:extLst>
                  <a:ext uri="{FF2B5EF4-FFF2-40B4-BE49-F238E27FC236}">
                    <a16:creationId xmlns:a16="http://schemas.microsoft.com/office/drawing/2014/main" id="{B2B8C188-0A24-4324-8F57-AE948C468ABF}"/>
                  </a:ext>
                </a:extLst>
              </p:cNvPr>
              <p:cNvSpPr txBox="1"/>
              <p:nvPr/>
            </p:nvSpPr>
            <p:spPr>
              <a:xfrm>
                <a:off x="6778203" y="1281600"/>
                <a:ext cx="6167964" cy="307777"/>
              </a:xfrm>
              <a:prstGeom prst="rect">
                <a:avLst/>
              </a:prstGeom>
              <a:noFill/>
            </p:spPr>
            <p:txBody>
              <a:bodyPr wrap="square" rtlCol="0">
                <a:spAutoFit/>
              </a:bodyPr>
              <a:lstStyle/>
              <a:p>
                <a:pPr lvl="0">
                  <a:defRPr/>
                </a:pPr>
                <a:r>
                  <a:rPr lang="en-US" sz="1400" b="1" dirty="0">
                    <a:solidFill>
                      <a:prstClr val="black"/>
                    </a:solidFill>
                  </a:rPr>
                  <a:t>BASIC NEEDS DURING CONFINEMENT? </a:t>
                </a:r>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51" name="Rectangle 7">
                <a:extLst>
                  <a:ext uri="{FF2B5EF4-FFF2-40B4-BE49-F238E27FC236}">
                    <a16:creationId xmlns:a16="http://schemas.microsoft.com/office/drawing/2014/main" id="{8CFD34BC-3D28-4B24-ADB8-48F49938CF34}"/>
                  </a:ext>
                </a:extLst>
              </p:cNvPr>
              <p:cNvSpPr/>
              <p:nvPr/>
            </p:nvSpPr>
            <p:spPr>
              <a:xfrm>
                <a:off x="6862862" y="1537200"/>
                <a:ext cx="468044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Besides food &amp; essential products, think media, cultural products &amp; services in a “home sweet home” configuration</a:t>
                </a:r>
              </a:p>
            </p:txBody>
          </p:sp>
        </p:grpSp>
        <p:grpSp>
          <p:nvGrpSpPr>
            <p:cNvPr id="25" name="Group 24">
              <a:extLst>
                <a:ext uri="{FF2B5EF4-FFF2-40B4-BE49-F238E27FC236}">
                  <a16:creationId xmlns:a16="http://schemas.microsoft.com/office/drawing/2014/main" id="{AB9496A5-D8CF-44AB-A0E6-4271ED94F9C3}"/>
                </a:ext>
              </a:extLst>
            </p:cNvPr>
            <p:cNvGrpSpPr/>
            <p:nvPr/>
          </p:nvGrpSpPr>
          <p:grpSpPr>
            <a:xfrm>
              <a:off x="6114422" y="1631178"/>
              <a:ext cx="755309" cy="755309"/>
              <a:chOff x="298583" y="2031304"/>
              <a:chExt cx="755309" cy="755309"/>
            </a:xfrm>
          </p:grpSpPr>
          <p:sp>
            <p:nvSpPr>
              <p:cNvPr id="47" name="Oval 46">
                <a:extLst>
                  <a:ext uri="{FF2B5EF4-FFF2-40B4-BE49-F238E27FC236}">
                    <a16:creationId xmlns:a16="http://schemas.microsoft.com/office/drawing/2014/main" id="{06498CF3-EE2E-481F-84F8-9F9B9BAF1143}"/>
                  </a:ext>
                </a:extLst>
              </p:cNvPr>
              <p:cNvSpPr/>
              <p:nvPr/>
            </p:nvSpPr>
            <p:spPr>
              <a:xfrm>
                <a:off x="298583" y="2031304"/>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48" name="Picture 47" descr="A close up of a logo&#10;&#10;Description automatically generated">
                <a:extLst>
                  <a:ext uri="{FF2B5EF4-FFF2-40B4-BE49-F238E27FC236}">
                    <a16:creationId xmlns:a16="http://schemas.microsoft.com/office/drawing/2014/main" id="{957BB9E1-BFBB-4CBB-A4DD-315526ABBE3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2917" t="23217" r="21389" b="38055"/>
              <a:stretch/>
            </p:blipFill>
            <p:spPr>
              <a:xfrm>
                <a:off x="393592" y="2238378"/>
                <a:ext cx="569502" cy="396000"/>
              </a:xfrm>
              <a:prstGeom prst="rect">
                <a:avLst/>
              </a:prstGeom>
            </p:spPr>
          </p:pic>
        </p:grpSp>
        <p:grpSp>
          <p:nvGrpSpPr>
            <p:cNvPr id="26" name="Group 25">
              <a:extLst>
                <a:ext uri="{FF2B5EF4-FFF2-40B4-BE49-F238E27FC236}">
                  <a16:creationId xmlns:a16="http://schemas.microsoft.com/office/drawing/2014/main" id="{F5F31FBF-D840-4871-8A9E-A5FD8AA2B061}"/>
                </a:ext>
              </a:extLst>
            </p:cNvPr>
            <p:cNvGrpSpPr/>
            <p:nvPr/>
          </p:nvGrpSpPr>
          <p:grpSpPr>
            <a:xfrm>
              <a:off x="6550057" y="2739900"/>
              <a:ext cx="6396110" cy="997864"/>
              <a:chOff x="6550057" y="1324119"/>
              <a:chExt cx="6396110" cy="997864"/>
            </a:xfrm>
          </p:grpSpPr>
          <p:sp>
            <p:nvSpPr>
              <p:cNvPr id="44" name="Rectangle 8">
                <a:extLst>
                  <a:ext uri="{FF2B5EF4-FFF2-40B4-BE49-F238E27FC236}">
                    <a16:creationId xmlns:a16="http://schemas.microsoft.com/office/drawing/2014/main" id="{F4798FCC-B87F-4825-847E-DD5BD9EE9436}"/>
                  </a:ext>
                </a:extLst>
              </p:cNvPr>
              <p:cNvSpPr/>
              <p:nvPr/>
            </p:nvSpPr>
            <p:spPr>
              <a:xfrm>
                <a:off x="6550057" y="1536519"/>
                <a:ext cx="5508000" cy="7740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TextBox 48">
                <a:extLst>
                  <a:ext uri="{FF2B5EF4-FFF2-40B4-BE49-F238E27FC236}">
                    <a16:creationId xmlns:a16="http://schemas.microsoft.com/office/drawing/2014/main" id="{04211758-3FAB-49EE-96ED-AB36AB71F45A}"/>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a:rPr>
                  <a:t>WELL-EQUIPPED</a:t>
                </a:r>
                <a:endParaRPr kumimoji="0" lang="en-US"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46" name="Rectangle 7">
                <a:extLst>
                  <a:ext uri="{FF2B5EF4-FFF2-40B4-BE49-F238E27FC236}">
                    <a16:creationId xmlns:a16="http://schemas.microsoft.com/office/drawing/2014/main" id="{E667B8ED-C820-4752-85C3-384800BFFC6D}"/>
                  </a:ext>
                </a:extLst>
              </p:cNvPr>
              <p:cNvSpPr/>
              <p:nvPr/>
            </p:nvSpPr>
            <p:spPr>
              <a:xfrm>
                <a:off x="6862862" y="1583319"/>
                <a:ext cx="468044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Most Belgians are well-equipped regarding tech products. </a:t>
                </a:r>
                <a:r>
                  <a:rPr lang="en-US" sz="1400" i="1" dirty="0" err="1">
                    <a:solidFill>
                      <a:prstClr val="black"/>
                    </a:solidFill>
                    <a:latin typeface="Arial"/>
                  </a:rPr>
                  <a:t>Intentionalists</a:t>
                </a:r>
                <a:r>
                  <a:rPr lang="en-US" sz="1400" dirty="0">
                    <a:solidFill>
                      <a:prstClr val="black"/>
                    </a:solidFill>
                    <a:latin typeface="Arial"/>
                  </a:rPr>
                  <a:t> postponed their purchases massively but few are really missing new tech products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C583892C-84AF-497E-9B96-F8C5ED86B302}"/>
                </a:ext>
              </a:extLst>
            </p:cNvPr>
            <p:cNvGrpSpPr/>
            <p:nvPr/>
          </p:nvGrpSpPr>
          <p:grpSpPr>
            <a:xfrm>
              <a:off x="6550057" y="3944984"/>
              <a:ext cx="6396110" cy="994264"/>
              <a:chOff x="6550057" y="1281600"/>
              <a:chExt cx="6396110" cy="994264"/>
            </a:xfrm>
          </p:grpSpPr>
          <p:sp>
            <p:nvSpPr>
              <p:cNvPr id="41" name="Rectangle 8">
                <a:extLst>
                  <a:ext uri="{FF2B5EF4-FFF2-40B4-BE49-F238E27FC236}">
                    <a16:creationId xmlns:a16="http://schemas.microsoft.com/office/drawing/2014/main" id="{F9437ACF-2532-430D-8437-22F97526BC79}"/>
                  </a:ext>
                </a:extLst>
              </p:cNvPr>
              <p:cNvSpPr/>
              <p:nvPr/>
            </p:nvSpPr>
            <p:spPr>
              <a:xfrm>
                <a:off x="6550057" y="1494000"/>
                <a:ext cx="5508000" cy="7740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TextBox 48">
                <a:extLst>
                  <a:ext uri="{FF2B5EF4-FFF2-40B4-BE49-F238E27FC236}">
                    <a16:creationId xmlns:a16="http://schemas.microsoft.com/office/drawing/2014/main" id="{B0E67FA6-9091-406D-B1C2-33A3D03A9E34}"/>
                  </a:ext>
                </a:extLst>
              </p:cNvPr>
              <p:cNvSpPr txBox="1"/>
              <p:nvPr/>
            </p:nvSpPr>
            <p:spPr>
              <a:xfrm>
                <a:off x="6778203" y="1281600"/>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NEARLY 6 OUT OF 10 WANTED TO REVAMP THEIR DECO</a:t>
                </a:r>
              </a:p>
            </p:txBody>
          </p:sp>
          <p:sp>
            <p:nvSpPr>
              <p:cNvPr id="43" name="Rectangle 7">
                <a:extLst>
                  <a:ext uri="{FF2B5EF4-FFF2-40B4-BE49-F238E27FC236}">
                    <a16:creationId xmlns:a16="http://schemas.microsoft.com/office/drawing/2014/main" id="{B2023358-F1CB-4957-B5CE-857249149A2B}"/>
                  </a:ext>
                </a:extLst>
              </p:cNvPr>
              <p:cNvSpPr/>
              <p:nvPr/>
            </p:nvSpPr>
            <p:spPr>
              <a:xfrm>
                <a:off x="6862862" y="1537200"/>
                <a:ext cx="468044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a:rPr>
                  <a:t>And again, </a:t>
                </a:r>
                <a:r>
                  <a:rPr lang="en-US" sz="1400" dirty="0" err="1">
                    <a:solidFill>
                      <a:prstClr val="black"/>
                    </a:solidFill>
                    <a:latin typeface="Arial"/>
                  </a:rPr>
                  <a:t>spendings</a:t>
                </a:r>
                <a:r>
                  <a:rPr lang="en-US" sz="1400" dirty="0">
                    <a:solidFill>
                      <a:prstClr val="black"/>
                    </a:solidFill>
                    <a:latin typeface="Arial"/>
                  </a:rPr>
                  <a:t> in decoration will have to wait till after the lockdown and the evolution of the financial solution for 1 out of 2 </a:t>
                </a:r>
                <a:r>
                  <a:rPr lang="en-US" sz="1400" i="1" dirty="0" err="1">
                    <a:solidFill>
                      <a:prstClr val="black"/>
                    </a:solidFill>
                    <a:latin typeface="Arial"/>
                  </a:rPr>
                  <a:t>intentionalists</a:t>
                </a:r>
                <a:endParaRPr kumimoji="0" lang="en-US" sz="1400" b="0" i="1"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8097CDA9-0F28-4703-B2D5-29868A1BDEC9}"/>
                </a:ext>
              </a:extLst>
            </p:cNvPr>
            <p:cNvGrpSpPr/>
            <p:nvPr/>
          </p:nvGrpSpPr>
          <p:grpSpPr>
            <a:xfrm>
              <a:off x="6550057" y="5403284"/>
              <a:ext cx="6396110" cy="986400"/>
              <a:chOff x="6550057" y="1324119"/>
              <a:chExt cx="6396110" cy="986400"/>
            </a:xfrm>
          </p:grpSpPr>
          <p:sp>
            <p:nvSpPr>
              <p:cNvPr id="38" name="Rectangle 8">
                <a:extLst>
                  <a:ext uri="{FF2B5EF4-FFF2-40B4-BE49-F238E27FC236}">
                    <a16:creationId xmlns:a16="http://schemas.microsoft.com/office/drawing/2014/main" id="{949C663F-2CC8-4881-B875-FC94BC2AE936}"/>
                  </a:ext>
                </a:extLst>
              </p:cNvPr>
              <p:cNvSpPr/>
              <p:nvPr/>
            </p:nvSpPr>
            <p:spPr>
              <a:xfrm>
                <a:off x="6550057" y="1536519"/>
                <a:ext cx="5508000" cy="774000"/>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TextBox 48">
                <a:extLst>
                  <a:ext uri="{FF2B5EF4-FFF2-40B4-BE49-F238E27FC236}">
                    <a16:creationId xmlns:a16="http://schemas.microsoft.com/office/drawing/2014/main" id="{2B88CCA0-455F-4CB6-83D5-FD4F4BA25A05}"/>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 OUT 2 WANTED TO BUY HOUSEHOLD APPLIANCES</a:t>
                </a:r>
              </a:p>
            </p:txBody>
          </p:sp>
          <p:sp>
            <p:nvSpPr>
              <p:cNvPr id="40" name="Rectangle 7">
                <a:extLst>
                  <a:ext uri="{FF2B5EF4-FFF2-40B4-BE49-F238E27FC236}">
                    <a16:creationId xmlns:a16="http://schemas.microsoft.com/office/drawing/2014/main" id="{C1206BE2-A685-4354-AEF5-4A92A82B05E5}"/>
                  </a:ext>
                </a:extLst>
              </p:cNvPr>
              <p:cNvSpPr/>
              <p:nvPr/>
            </p:nvSpPr>
            <p:spPr>
              <a:xfrm>
                <a:off x="6862862" y="1583319"/>
                <a:ext cx="46804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a:rPr>
                  <a:t>But 1 out of 2 </a:t>
                </a:r>
                <a:r>
                  <a:rPr lang="en-US" sz="1400" i="1" dirty="0" err="1">
                    <a:solidFill>
                      <a:prstClr val="black"/>
                    </a:solidFill>
                    <a:latin typeface="Arial"/>
                  </a:rPr>
                  <a:t>intentionalists</a:t>
                </a:r>
                <a:r>
                  <a:rPr lang="en-US" sz="1400" dirty="0">
                    <a:solidFill>
                      <a:prstClr val="black"/>
                    </a:solidFill>
                    <a:latin typeface="Arial"/>
                  </a:rPr>
                  <a:t> have seen this resolution melting during the lockdown</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9180FD00-8599-43F0-BF96-19FF9D38F899}"/>
                </a:ext>
              </a:extLst>
            </p:cNvPr>
            <p:cNvGrpSpPr/>
            <p:nvPr/>
          </p:nvGrpSpPr>
          <p:grpSpPr>
            <a:xfrm>
              <a:off x="6117242" y="3059875"/>
              <a:ext cx="755309" cy="755309"/>
              <a:chOff x="6148660" y="1982753"/>
              <a:chExt cx="755309" cy="755309"/>
            </a:xfrm>
          </p:grpSpPr>
          <p:sp>
            <p:nvSpPr>
              <p:cNvPr id="36" name="Oval 35">
                <a:extLst>
                  <a:ext uri="{FF2B5EF4-FFF2-40B4-BE49-F238E27FC236}">
                    <a16:creationId xmlns:a16="http://schemas.microsoft.com/office/drawing/2014/main" id="{D157170E-36F7-4BB4-914A-87080AB91C5D}"/>
                  </a:ext>
                </a:extLst>
              </p:cNvPr>
              <p:cNvSpPr/>
              <p:nvPr/>
            </p:nvSpPr>
            <p:spPr>
              <a:xfrm>
                <a:off x="6148660" y="1982753"/>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37" name="Picture 36" descr="A close up of a logo&#10;&#10;Description automatically generated">
                <a:extLst>
                  <a:ext uri="{FF2B5EF4-FFF2-40B4-BE49-F238E27FC236}">
                    <a16:creationId xmlns:a16="http://schemas.microsoft.com/office/drawing/2014/main" id="{253EB5B7-EE1D-4DA1-A9CD-96B98039F4B5}"/>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7917" r="7917" b="14584"/>
              <a:stretch/>
            </p:blipFill>
            <p:spPr>
              <a:xfrm>
                <a:off x="6325406" y="2159731"/>
                <a:ext cx="390205" cy="396000"/>
              </a:xfrm>
              <a:prstGeom prst="rect">
                <a:avLst/>
              </a:prstGeom>
            </p:spPr>
          </p:pic>
        </p:grpSp>
        <p:grpSp>
          <p:nvGrpSpPr>
            <p:cNvPr id="30" name="Group 29">
              <a:extLst>
                <a:ext uri="{FF2B5EF4-FFF2-40B4-BE49-F238E27FC236}">
                  <a16:creationId xmlns:a16="http://schemas.microsoft.com/office/drawing/2014/main" id="{E2F73672-D5BC-4806-B69C-0E5A05F28462}"/>
                </a:ext>
              </a:extLst>
            </p:cNvPr>
            <p:cNvGrpSpPr/>
            <p:nvPr/>
          </p:nvGrpSpPr>
          <p:grpSpPr>
            <a:xfrm>
              <a:off x="6116400" y="4238239"/>
              <a:ext cx="755309" cy="755309"/>
              <a:chOff x="77055" y="2666453"/>
              <a:chExt cx="755309" cy="755309"/>
            </a:xfrm>
          </p:grpSpPr>
          <p:sp>
            <p:nvSpPr>
              <p:cNvPr id="34" name="Oval 33">
                <a:extLst>
                  <a:ext uri="{FF2B5EF4-FFF2-40B4-BE49-F238E27FC236}">
                    <a16:creationId xmlns:a16="http://schemas.microsoft.com/office/drawing/2014/main" id="{04818B6B-D43F-4F6B-8D91-F6AA01A1FF97}"/>
                  </a:ext>
                </a:extLst>
              </p:cNvPr>
              <p:cNvSpPr/>
              <p:nvPr/>
            </p:nvSpPr>
            <p:spPr>
              <a:xfrm>
                <a:off x="77055" y="2666453"/>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35" name="Picture 34" descr="A close up of a logo&#10;&#10;Description automatically generated">
                <a:extLst>
                  <a:ext uri="{FF2B5EF4-FFF2-40B4-BE49-F238E27FC236}">
                    <a16:creationId xmlns:a16="http://schemas.microsoft.com/office/drawing/2014/main" id="{BEF76CA9-8837-46C9-8FC2-D0665F5AF888}"/>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t="16229" r="6805" b="30139"/>
              <a:stretch/>
            </p:blipFill>
            <p:spPr>
              <a:xfrm>
                <a:off x="87782" y="2867123"/>
                <a:ext cx="688120" cy="396000"/>
              </a:xfrm>
              <a:prstGeom prst="rect">
                <a:avLst/>
              </a:prstGeom>
            </p:spPr>
          </p:pic>
        </p:grpSp>
        <p:grpSp>
          <p:nvGrpSpPr>
            <p:cNvPr id="31" name="Group 30">
              <a:extLst>
                <a:ext uri="{FF2B5EF4-FFF2-40B4-BE49-F238E27FC236}">
                  <a16:creationId xmlns:a16="http://schemas.microsoft.com/office/drawing/2014/main" id="{3B16A8C8-3EAA-4D8B-950A-8783F2ECA6E4}"/>
                </a:ext>
              </a:extLst>
            </p:cNvPr>
            <p:cNvGrpSpPr/>
            <p:nvPr/>
          </p:nvGrpSpPr>
          <p:grpSpPr>
            <a:xfrm>
              <a:off x="6116400" y="5713341"/>
              <a:ext cx="755309" cy="755309"/>
              <a:chOff x="6112570" y="5589516"/>
              <a:chExt cx="755309" cy="755309"/>
            </a:xfrm>
          </p:grpSpPr>
          <p:sp>
            <p:nvSpPr>
              <p:cNvPr id="32" name="Oval 31">
                <a:extLst>
                  <a:ext uri="{FF2B5EF4-FFF2-40B4-BE49-F238E27FC236}">
                    <a16:creationId xmlns:a16="http://schemas.microsoft.com/office/drawing/2014/main" id="{2E924CCC-EC95-49F4-B739-F635D1118E86}"/>
                  </a:ext>
                </a:extLst>
              </p:cNvPr>
              <p:cNvSpPr/>
              <p:nvPr/>
            </p:nvSpPr>
            <p:spPr>
              <a:xfrm>
                <a:off x="6112570" y="5589516"/>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BE" sz="4000" b="1" dirty="0">
                  <a:solidFill>
                    <a:schemeClr val="bg1"/>
                  </a:solidFill>
                </a:endParaRPr>
              </a:p>
            </p:txBody>
          </p:sp>
          <p:pic>
            <p:nvPicPr>
              <p:cNvPr id="33" name="Picture 32" descr="A close up of a logo&#10;&#10;Description automatically generated">
                <a:extLst>
                  <a:ext uri="{FF2B5EF4-FFF2-40B4-BE49-F238E27FC236}">
                    <a16:creationId xmlns:a16="http://schemas.microsoft.com/office/drawing/2014/main" id="{3C5B6847-9E12-43A5-A6E9-2285836E0310}"/>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5555" t="10098" r="17362" b="24861"/>
              <a:stretch/>
            </p:blipFill>
            <p:spPr>
              <a:xfrm>
                <a:off x="6275761" y="5787818"/>
                <a:ext cx="408432" cy="396000"/>
              </a:xfrm>
              <a:prstGeom prst="rect">
                <a:avLst/>
              </a:prstGeom>
            </p:spPr>
          </p:pic>
        </p:grpSp>
      </p:grpSp>
      <p:grpSp>
        <p:nvGrpSpPr>
          <p:cNvPr id="56" name="Group 55">
            <a:extLst>
              <a:ext uri="{FF2B5EF4-FFF2-40B4-BE49-F238E27FC236}">
                <a16:creationId xmlns:a16="http://schemas.microsoft.com/office/drawing/2014/main" id="{3299AADA-50CD-4F80-A87D-73A063826234}"/>
              </a:ext>
            </a:extLst>
          </p:cNvPr>
          <p:cNvGrpSpPr/>
          <p:nvPr/>
        </p:nvGrpSpPr>
        <p:grpSpPr>
          <a:xfrm>
            <a:off x="7646607" y="3065461"/>
            <a:ext cx="3405146" cy="2496588"/>
            <a:chOff x="7646607" y="1796496"/>
            <a:chExt cx="3405146" cy="2496588"/>
          </a:xfrm>
        </p:grpSpPr>
        <p:grpSp>
          <p:nvGrpSpPr>
            <p:cNvPr id="6" name="Group 5">
              <a:extLst>
                <a:ext uri="{FF2B5EF4-FFF2-40B4-BE49-F238E27FC236}">
                  <a16:creationId xmlns:a16="http://schemas.microsoft.com/office/drawing/2014/main" id="{6101AC74-83DD-47D3-863A-7988A035BE17}"/>
                </a:ext>
              </a:extLst>
            </p:cNvPr>
            <p:cNvGrpSpPr/>
            <p:nvPr/>
          </p:nvGrpSpPr>
          <p:grpSpPr>
            <a:xfrm>
              <a:off x="7646607" y="1796496"/>
              <a:ext cx="3405146" cy="2490205"/>
              <a:chOff x="7646607" y="1796496"/>
              <a:chExt cx="3405146" cy="2490205"/>
            </a:xfrm>
          </p:grpSpPr>
          <p:pic>
            <p:nvPicPr>
              <p:cNvPr id="52" name="Picture 16" descr="Download Amazon vector logo (.EPS + .AI) free - Seeklogo.net">
                <a:extLst>
                  <a:ext uri="{FF2B5EF4-FFF2-40B4-BE49-F238E27FC236}">
                    <a16:creationId xmlns:a16="http://schemas.microsoft.com/office/drawing/2014/main" id="{65590798-71B6-4BCB-9147-90E97DBC1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6607" y="2070098"/>
                <a:ext cx="2216603" cy="221660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a:extLst>
                  <a:ext uri="{FF2B5EF4-FFF2-40B4-BE49-F238E27FC236}">
                    <a16:creationId xmlns:a16="http://schemas.microsoft.com/office/drawing/2014/main" id="{D24F76A8-98F9-488D-91B7-D9F4DDC8A3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6916" y="1796496"/>
                <a:ext cx="2324837" cy="555781"/>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14">
              <a:extLst>
                <a:ext uri="{FF2B5EF4-FFF2-40B4-BE49-F238E27FC236}">
                  <a16:creationId xmlns:a16="http://schemas.microsoft.com/office/drawing/2014/main" id="{F1FE275F-3BB3-47AD-AA36-7691563DDA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2753" y="3653260"/>
              <a:ext cx="2193683" cy="639824"/>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TextBox 48">
            <a:extLst>
              <a:ext uri="{FF2B5EF4-FFF2-40B4-BE49-F238E27FC236}">
                <a16:creationId xmlns:a16="http://schemas.microsoft.com/office/drawing/2014/main" id="{78CE3099-A35B-4D23-8F18-CC3D9A99CA7C}"/>
              </a:ext>
            </a:extLst>
          </p:cNvPr>
          <p:cNvSpPr txBox="1"/>
          <p:nvPr/>
        </p:nvSpPr>
        <p:spPr>
          <a:xfrm>
            <a:off x="7043184" y="2397576"/>
            <a:ext cx="50341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MOST USEFUL NON-FOOD RETAILERS:</a:t>
            </a:r>
          </a:p>
        </p:txBody>
      </p:sp>
      <p:sp>
        <p:nvSpPr>
          <p:cNvPr id="58" name="Oval 57">
            <a:extLst>
              <a:ext uri="{FF2B5EF4-FFF2-40B4-BE49-F238E27FC236}">
                <a16:creationId xmlns:a16="http://schemas.microsoft.com/office/drawing/2014/main" id="{5E697888-8D65-49FD-91FA-DCF5113E0F25}"/>
              </a:ext>
            </a:extLst>
          </p:cNvPr>
          <p:cNvSpPr/>
          <p:nvPr/>
        </p:nvSpPr>
        <p:spPr>
          <a:xfrm>
            <a:off x="7972476" y="3069000"/>
            <a:ext cx="720000" cy="720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chemeClr val="bg1"/>
                </a:solidFill>
              </a:rPr>
              <a:t>1</a:t>
            </a:r>
            <a:endParaRPr lang="en-BE" sz="4000" b="1" dirty="0">
              <a:solidFill>
                <a:schemeClr val="bg1"/>
              </a:solidFill>
            </a:endParaRPr>
          </a:p>
        </p:txBody>
      </p:sp>
      <p:sp>
        <p:nvSpPr>
          <p:cNvPr id="59" name="Oval 58">
            <a:extLst>
              <a:ext uri="{FF2B5EF4-FFF2-40B4-BE49-F238E27FC236}">
                <a16:creationId xmlns:a16="http://schemas.microsoft.com/office/drawing/2014/main" id="{E74E277E-6B3F-4DE5-961F-1EA035FBE750}"/>
              </a:ext>
            </a:extLst>
          </p:cNvPr>
          <p:cNvSpPr/>
          <p:nvPr/>
        </p:nvSpPr>
        <p:spPr>
          <a:xfrm>
            <a:off x="7006716" y="3968092"/>
            <a:ext cx="720000" cy="720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chemeClr val="bg1"/>
                </a:solidFill>
              </a:rPr>
              <a:t>2</a:t>
            </a:r>
            <a:endParaRPr lang="en-BE" sz="4000" b="1" dirty="0">
              <a:solidFill>
                <a:schemeClr val="bg1"/>
              </a:solidFill>
            </a:endParaRPr>
          </a:p>
        </p:txBody>
      </p:sp>
      <p:sp>
        <p:nvSpPr>
          <p:cNvPr id="60" name="Oval 59">
            <a:extLst>
              <a:ext uri="{FF2B5EF4-FFF2-40B4-BE49-F238E27FC236}">
                <a16:creationId xmlns:a16="http://schemas.microsoft.com/office/drawing/2014/main" id="{D4DA0948-186F-4785-9CC1-C12BAA48B370}"/>
              </a:ext>
            </a:extLst>
          </p:cNvPr>
          <p:cNvSpPr/>
          <p:nvPr/>
        </p:nvSpPr>
        <p:spPr>
          <a:xfrm>
            <a:off x="7973908" y="4885563"/>
            <a:ext cx="720000" cy="720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chemeClr val="bg1"/>
                </a:solidFill>
              </a:rPr>
              <a:t>3</a:t>
            </a:r>
            <a:endParaRPr lang="en-BE" sz="4000" b="1" dirty="0">
              <a:solidFill>
                <a:schemeClr val="bg1"/>
              </a:solidFill>
            </a:endParaRPr>
          </a:p>
        </p:txBody>
      </p:sp>
    </p:spTree>
    <p:extLst>
      <p:ext uri="{BB962C8B-B14F-4D97-AF65-F5344CB8AC3E}">
        <p14:creationId xmlns:p14="http://schemas.microsoft.com/office/powerpoint/2010/main" val="1126174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DB1E88-ECEC-4BA2-A730-A0B33AEBE981}"/>
              </a:ext>
            </a:extLst>
          </p:cNvPr>
          <p:cNvSpPr>
            <a:spLocks noGrp="1"/>
          </p:cNvSpPr>
          <p:nvPr>
            <p:ph type="body" idx="1"/>
          </p:nvPr>
        </p:nvSpPr>
        <p:spPr/>
        <p:txBody>
          <a:bodyPr/>
          <a:lstStyle/>
          <a:p>
            <a:endParaRPr lang="fr-BE"/>
          </a:p>
        </p:txBody>
      </p:sp>
      <p:sp>
        <p:nvSpPr>
          <p:cNvPr id="3" name="Text Placeholder 2">
            <a:extLst>
              <a:ext uri="{FF2B5EF4-FFF2-40B4-BE49-F238E27FC236}">
                <a16:creationId xmlns:a16="http://schemas.microsoft.com/office/drawing/2014/main" id="{DC838458-CF16-4F01-91F3-290F8308784A}"/>
              </a:ext>
            </a:extLst>
          </p:cNvPr>
          <p:cNvSpPr>
            <a:spLocks noGrp="1"/>
          </p:cNvSpPr>
          <p:nvPr>
            <p:ph type="body" sz="quarter" idx="10"/>
          </p:nvPr>
        </p:nvSpPr>
        <p:spPr>
          <a:xfrm>
            <a:off x="27572" y="692487"/>
            <a:ext cx="12131626" cy="376985"/>
          </a:xfrm>
        </p:spPr>
        <p:txBody>
          <a:bodyPr/>
          <a:lstStyle/>
          <a:p>
            <a:r>
              <a:rPr lang="fr-BE" sz="2800" dirty="0"/>
              <a:t>POST-LOCKDOWN ASPIRATIONS: </a:t>
            </a:r>
            <a:r>
              <a:rPr lang="fr-BE" sz="2000" dirty="0"/>
              <a:t>NORMALITY, FRAMILY AND A GOOD MEAL</a:t>
            </a:r>
            <a:endParaRPr lang="fr-BE" sz="2800" dirty="0"/>
          </a:p>
        </p:txBody>
      </p:sp>
      <p:sp>
        <p:nvSpPr>
          <p:cNvPr id="4" name="TextBox 3">
            <a:extLst>
              <a:ext uri="{FF2B5EF4-FFF2-40B4-BE49-F238E27FC236}">
                <a16:creationId xmlns:a16="http://schemas.microsoft.com/office/drawing/2014/main" id="{8BD6160F-FD39-46E4-B8C9-F27160B2C5E1}"/>
              </a:ext>
            </a:extLst>
          </p:cNvPr>
          <p:cNvSpPr txBox="1"/>
          <p:nvPr/>
        </p:nvSpPr>
        <p:spPr>
          <a:xfrm>
            <a:off x="65315" y="1254799"/>
            <a:ext cx="6381000" cy="307777"/>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What will you do </a:t>
            </a:r>
            <a:r>
              <a:rPr kumimoji="0" lang="en-US" sz="1400" b="1" i="1" u="none" strike="noStrike" kern="1200" cap="none" spc="0" normalizeH="0" baseline="0" noProof="0" dirty="0">
                <a:ln>
                  <a:noFill/>
                </a:ln>
                <a:solidFill>
                  <a:prstClr val="black"/>
                </a:solidFill>
                <a:effectLst/>
                <a:uLnTx/>
                <a:uFillTx/>
                <a:latin typeface="Arial"/>
                <a:ea typeface="+mn-ea"/>
                <a:cs typeface="+mn-cs"/>
              </a:rPr>
              <a:t>once the lockdown is over</a:t>
            </a:r>
            <a:r>
              <a:rPr kumimoji="0" lang="en-US" sz="1400" b="0" i="1" u="none" strike="noStrike" kern="1200" cap="none" spc="0" normalizeH="0" baseline="0" noProof="0" dirty="0">
                <a:ln>
                  <a:noFill/>
                </a:ln>
                <a:solidFill>
                  <a:prstClr val="black"/>
                </a:solidFill>
                <a:effectLst/>
                <a:uLnTx/>
                <a:uFillTx/>
                <a:latin typeface="Arial"/>
                <a:ea typeface="+mn-ea"/>
                <a:cs typeface="+mn-cs"/>
              </a:rPr>
              <a:t>?</a:t>
            </a:r>
          </a:p>
        </p:txBody>
      </p:sp>
      <p:grpSp>
        <p:nvGrpSpPr>
          <p:cNvPr id="16" name="Group 15">
            <a:extLst>
              <a:ext uri="{FF2B5EF4-FFF2-40B4-BE49-F238E27FC236}">
                <a16:creationId xmlns:a16="http://schemas.microsoft.com/office/drawing/2014/main" id="{0B767FE2-D4C6-46DA-B8DF-9A90C92F679D}"/>
              </a:ext>
            </a:extLst>
          </p:cNvPr>
          <p:cNvGrpSpPr/>
          <p:nvPr/>
        </p:nvGrpSpPr>
        <p:grpSpPr>
          <a:xfrm>
            <a:off x="4121899" y="3872971"/>
            <a:ext cx="4046064" cy="2638800"/>
            <a:chOff x="5322529" y="2384749"/>
            <a:chExt cx="4046064" cy="2638800"/>
          </a:xfrm>
        </p:grpSpPr>
        <p:grpSp>
          <p:nvGrpSpPr>
            <p:cNvPr id="10" name="Group 9">
              <a:extLst>
                <a:ext uri="{FF2B5EF4-FFF2-40B4-BE49-F238E27FC236}">
                  <a16:creationId xmlns:a16="http://schemas.microsoft.com/office/drawing/2014/main" id="{19A31AB1-1BF6-4CBE-9FF1-F72735AB3F32}"/>
                </a:ext>
              </a:extLst>
            </p:cNvPr>
            <p:cNvGrpSpPr/>
            <p:nvPr/>
          </p:nvGrpSpPr>
          <p:grpSpPr>
            <a:xfrm>
              <a:off x="5408593" y="3157935"/>
              <a:ext cx="3960000" cy="1790308"/>
              <a:chOff x="0" y="1747903"/>
              <a:chExt cx="5625376" cy="1790308"/>
            </a:xfrm>
          </p:grpSpPr>
          <p:sp>
            <p:nvSpPr>
              <p:cNvPr id="11" name="Des Belges veulent retrouver une vie normale après le confinement.">
                <a:extLst>
                  <a:ext uri="{FF2B5EF4-FFF2-40B4-BE49-F238E27FC236}">
                    <a16:creationId xmlns:a16="http://schemas.microsoft.com/office/drawing/2014/main" id="{42A667B3-55AC-4238-AA92-ADF99A88CDF8}"/>
                  </a:ext>
                </a:extLst>
              </p:cNvPr>
              <p:cNvSpPr txBox="1"/>
              <p:nvPr/>
            </p:nvSpPr>
            <p:spPr>
              <a:xfrm>
                <a:off x="65315" y="2984215"/>
                <a:ext cx="5560061"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lvl1pPr defTabSz="1219200">
                  <a:lnSpc>
                    <a:spcPct val="100000"/>
                  </a:lnSpc>
                  <a:spcBef>
                    <a:spcPts val="1200"/>
                  </a:spcBef>
                  <a:defRPr sz="4000"/>
                </a:lvl1pPr>
              </a:lstStyle>
              <a:p>
                <a:pPr marL="0" marR="0" lvl="0" indent="0" algn="l" defTabSz="1219200" rtl="0" eaLnBrk="1" fontAlgn="auto" latinLnBrk="0" hangingPunct="1">
                  <a:lnSpc>
                    <a:spcPct val="100000"/>
                  </a:lnSpc>
                  <a:spcBef>
                    <a:spcPts val="1200"/>
                  </a:spcBef>
                  <a:spcAft>
                    <a:spcPts val="0"/>
                  </a:spcAft>
                  <a:buClrTx/>
                  <a:buSzTx/>
                  <a:buFontTx/>
                  <a:buNone/>
                  <a:tabLst/>
                  <a:defRPr/>
                </a:pPr>
                <a:r>
                  <a:rPr kumimoji="0" lang="fr-BE" sz="2000" b="0" i="0" u="none" strike="noStrike" kern="1200" cap="none" spc="0" normalizeH="0" baseline="0" noProof="0" dirty="0" err="1">
                    <a:ln>
                      <a:noFill/>
                    </a:ln>
                    <a:solidFill>
                      <a:prstClr val="black"/>
                    </a:solidFill>
                    <a:effectLst/>
                    <a:uLnTx/>
                    <a:uFillTx/>
                    <a:latin typeface="Arial"/>
                    <a:ea typeface="+mn-ea"/>
                    <a:cs typeface="+mn-cs"/>
                  </a:rPr>
                  <a:t>meet</a:t>
                </a:r>
                <a:r>
                  <a:rPr kumimoji="0" lang="fr-BE" sz="2000" b="0" i="0" u="none" strike="noStrike" kern="1200" cap="none" spc="0" normalizeH="0" baseline="0" noProof="0" dirty="0">
                    <a:ln>
                      <a:noFill/>
                    </a:ln>
                    <a:solidFill>
                      <a:prstClr val="black"/>
                    </a:solidFill>
                    <a:effectLst/>
                    <a:uLnTx/>
                    <a:uFillTx/>
                    <a:latin typeface="Arial"/>
                    <a:ea typeface="+mn-ea"/>
                    <a:cs typeface="+mn-cs"/>
                  </a:rPr>
                  <a:t> </a:t>
                </a:r>
                <a:r>
                  <a:rPr kumimoji="0" lang="fr-BE" sz="2000" b="0" i="0" u="none" strike="noStrike" kern="1200" cap="none" spc="0" normalizeH="0" baseline="0" noProof="0" dirty="0" err="1">
                    <a:ln>
                      <a:noFill/>
                    </a:ln>
                    <a:solidFill>
                      <a:prstClr val="black"/>
                    </a:solidFill>
                    <a:effectLst/>
                    <a:uLnTx/>
                    <a:uFillTx/>
                    <a:latin typeface="Arial"/>
                    <a:ea typeface="+mn-ea"/>
                    <a:cs typeface="+mn-cs"/>
                  </a:rPr>
                  <a:t>my</a:t>
                </a:r>
                <a:r>
                  <a:rPr kumimoji="0" lang="fr-BE" sz="2000" b="0" i="0" u="none" strike="noStrike" kern="1200" cap="none" spc="0" normalizeH="0" baseline="0" noProof="0" dirty="0">
                    <a:ln>
                      <a:noFill/>
                    </a:ln>
                    <a:solidFill>
                      <a:prstClr val="black"/>
                    </a:solidFill>
                    <a:effectLst/>
                    <a:uLnTx/>
                    <a:uFillTx/>
                    <a:latin typeface="Arial"/>
                    <a:ea typeface="+mn-ea"/>
                    <a:cs typeface="+mn-cs"/>
                  </a:rPr>
                  <a:t> relatives</a:t>
                </a:r>
                <a:endParaRPr kumimoji="0"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67%">
                <a:extLst>
                  <a:ext uri="{FF2B5EF4-FFF2-40B4-BE49-F238E27FC236}">
                    <a16:creationId xmlns:a16="http://schemas.microsoft.com/office/drawing/2014/main" id="{43D3261E-BB59-4887-B62E-EE582C6FFB5B}"/>
                  </a:ext>
                </a:extLst>
              </p:cNvPr>
              <p:cNvSpPr txBox="1"/>
              <p:nvPr/>
            </p:nvSpPr>
            <p:spPr>
              <a:xfrm>
                <a:off x="0" y="1747903"/>
                <a:ext cx="2444900" cy="1538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defTabSz="1219200">
                  <a:lnSpc>
                    <a:spcPct val="100000"/>
                  </a:lnSpc>
                  <a:spcBef>
                    <a:spcPts val="1200"/>
                  </a:spcBef>
                  <a:defRPr sz="20000" b="1"/>
                </a:lvl1pPr>
              </a:lstStyle>
              <a:p>
                <a:pPr marL="0" marR="0" lvl="0" indent="0" algn="l" defTabSz="1219200" rtl="0" eaLnBrk="1" fontAlgn="auto" latinLnBrk="0" hangingPunct="1">
                  <a:lnSpc>
                    <a:spcPct val="100000"/>
                  </a:lnSpc>
                  <a:spcBef>
                    <a:spcPts val="1200"/>
                  </a:spcBef>
                  <a:spcAft>
                    <a:spcPts val="0"/>
                  </a:spcAft>
                  <a:buClrTx/>
                  <a:buSzTx/>
                  <a:buFontTx/>
                  <a:buNone/>
                  <a:tabLst/>
                  <a:defRPr/>
                </a:pPr>
                <a:r>
                  <a:rPr kumimoji="0" sz="8800" b="1" i="0" u="none" strike="noStrike" kern="1200" cap="none" spc="0" normalizeH="0" baseline="0" noProof="0" dirty="0">
                    <a:ln>
                      <a:noFill/>
                    </a:ln>
                    <a:solidFill>
                      <a:prstClr val="black"/>
                    </a:solidFill>
                    <a:effectLst/>
                    <a:uLnTx/>
                    <a:uFillTx/>
                    <a:latin typeface="Arial"/>
                    <a:ea typeface="+mn-ea"/>
                    <a:cs typeface="+mn-cs"/>
                  </a:rPr>
                  <a:t>6</a:t>
                </a:r>
                <a:r>
                  <a:rPr kumimoji="0" lang="fr-BE" sz="8800" b="1" i="0" u="none" strike="noStrike" kern="1200" cap="none" spc="0" normalizeH="0" baseline="0" noProof="0" dirty="0">
                    <a:ln>
                      <a:noFill/>
                    </a:ln>
                    <a:solidFill>
                      <a:prstClr val="black"/>
                    </a:solidFill>
                    <a:effectLst/>
                    <a:uLnTx/>
                    <a:uFillTx/>
                    <a:latin typeface="Arial"/>
                    <a:ea typeface="+mn-ea"/>
                    <a:cs typeface="+mn-cs"/>
                  </a:rPr>
                  <a:t>3</a:t>
                </a:r>
                <a:r>
                  <a:rPr kumimoji="0" sz="8800" b="1" i="0" u="none" strike="noStrike" kern="1200" cap="none" spc="0" normalizeH="0" baseline="0" noProof="0" dirty="0">
                    <a:ln>
                      <a:noFill/>
                    </a:ln>
                    <a:solidFill>
                      <a:prstClr val="black"/>
                    </a:solidFill>
                    <a:effectLst/>
                    <a:uLnTx/>
                    <a:uFillTx/>
                    <a:latin typeface="Arial"/>
                    <a:ea typeface="+mn-ea"/>
                    <a:cs typeface="+mn-cs"/>
                  </a:rPr>
                  <a:t>%</a:t>
                </a:r>
              </a:p>
            </p:txBody>
          </p:sp>
        </p:grpSp>
        <p:sp>
          <p:nvSpPr>
            <p:cNvPr id="15" name="Rectangle 14">
              <a:extLst>
                <a:ext uri="{FF2B5EF4-FFF2-40B4-BE49-F238E27FC236}">
                  <a16:creationId xmlns:a16="http://schemas.microsoft.com/office/drawing/2014/main" id="{F736BCD8-3087-485B-BD10-966B4C9CBC53}"/>
                </a:ext>
              </a:extLst>
            </p:cNvPr>
            <p:cNvSpPr/>
            <p:nvPr/>
          </p:nvSpPr>
          <p:spPr>
            <a:xfrm>
              <a:off x="5322529" y="2384749"/>
              <a:ext cx="3960000" cy="2638800"/>
            </a:xfrm>
            <a:prstGeom prst="rect">
              <a:avLst/>
            </a:prstGeom>
            <a:blipFill>
              <a:blip r:embed="rId2">
                <a:alphaModFix amt="30000"/>
              </a:blip>
              <a:stretch>
                <a:fillRect/>
              </a:stretch>
            </a:blipFill>
            <a:ln w="222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DE0B839B-AEE4-4859-A455-67787BE1CD64}"/>
              </a:ext>
            </a:extLst>
          </p:cNvPr>
          <p:cNvGrpSpPr/>
          <p:nvPr/>
        </p:nvGrpSpPr>
        <p:grpSpPr>
          <a:xfrm>
            <a:off x="27572" y="1702594"/>
            <a:ext cx="3970037" cy="2638800"/>
            <a:chOff x="5257986" y="2471506"/>
            <a:chExt cx="3970037" cy="2638800"/>
          </a:xfrm>
          <a:blipFill>
            <a:blip r:embed="rId3">
              <a:alphaModFix amt="30000"/>
            </a:blip>
            <a:stretch>
              <a:fillRect/>
            </a:stretch>
          </a:blipFill>
        </p:grpSpPr>
        <p:sp>
          <p:nvSpPr>
            <p:cNvPr id="19" name="Rectangle 18">
              <a:extLst>
                <a:ext uri="{FF2B5EF4-FFF2-40B4-BE49-F238E27FC236}">
                  <a16:creationId xmlns:a16="http://schemas.microsoft.com/office/drawing/2014/main" id="{5E141BA2-FFD0-4E79-934C-EBF54DA02AFD}"/>
                </a:ext>
              </a:extLst>
            </p:cNvPr>
            <p:cNvSpPr/>
            <p:nvPr/>
          </p:nvSpPr>
          <p:spPr>
            <a:xfrm>
              <a:off x="5268023" y="2471506"/>
              <a:ext cx="3960000" cy="2638800"/>
            </a:xfrm>
            <a:prstGeom prst="rect">
              <a:avLst/>
            </a:prstGeom>
            <a:grpFill/>
            <a:ln w="222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1965DDD2-FCF7-4ECF-AF3E-29DA17075DC9}"/>
                </a:ext>
              </a:extLst>
            </p:cNvPr>
            <p:cNvGrpSpPr/>
            <p:nvPr/>
          </p:nvGrpSpPr>
          <p:grpSpPr>
            <a:xfrm>
              <a:off x="5257986" y="3319299"/>
              <a:ext cx="3959999" cy="1790308"/>
              <a:chOff x="-213943" y="1909267"/>
              <a:chExt cx="5625375" cy="1790308"/>
            </a:xfrm>
            <a:grpFill/>
          </p:grpSpPr>
          <p:sp>
            <p:nvSpPr>
              <p:cNvPr id="20" name="Des Belges veulent retrouver une vie normale après le confinement.">
                <a:extLst>
                  <a:ext uri="{FF2B5EF4-FFF2-40B4-BE49-F238E27FC236}">
                    <a16:creationId xmlns:a16="http://schemas.microsoft.com/office/drawing/2014/main" id="{FACC60A7-8072-4C6B-BD62-8DC0A17C21B2}"/>
                  </a:ext>
                </a:extLst>
              </p:cNvPr>
              <p:cNvSpPr txBox="1"/>
              <p:nvPr/>
            </p:nvSpPr>
            <p:spPr>
              <a:xfrm>
                <a:off x="-148628" y="3145579"/>
                <a:ext cx="5560060" cy="55399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lvl1pPr defTabSz="1219200">
                  <a:lnSpc>
                    <a:spcPct val="100000"/>
                  </a:lnSpc>
                  <a:spcBef>
                    <a:spcPts val="1200"/>
                  </a:spcBef>
                  <a:defRPr sz="4000"/>
                </a:lvl1pPr>
              </a:lstStyle>
              <a:p>
                <a:pPr marL="0" marR="0" lvl="0" indent="0" algn="l" defTabSz="1219200" rtl="0" eaLnBrk="1" fontAlgn="auto" latinLnBrk="0" hangingPunct="1">
                  <a:lnSpc>
                    <a:spcPct val="100000"/>
                  </a:lnSpc>
                  <a:spcBef>
                    <a:spcPts val="1200"/>
                  </a:spcBef>
                  <a:spcAft>
                    <a:spcPts val="0"/>
                  </a:spcAft>
                  <a:buClrTx/>
                  <a:buSzTx/>
                  <a:buFontTx/>
                  <a:buNone/>
                  <a:tabLst/>
                  <a:defRPr/>
                </a:pPr>
                <a:r>
                  <a:rPr kumimoji="0" lang="fr-BE" sz="2000" b="0" i="0" u="none" strike="noStrike" kern="1200" cap="none" spc="0" normalizeH="0" baseline="0" noProof="0" dirty="0">
                    <a:ln>
                      <a:noFill/>
                    </a:ln>
                    <a:solidFill>
                      <a:prstClr val="black"/>
                    </a:solidFill>
                    <a:effectLst/>
                    <a:uLnTx/>
                    <a:uFillTx/>
                    <a:latin typeface="Arial"/>
                    <a:ea typeface="+mn-ea"/>
                    <a:cs typeface="+mn-cs"/>
                  </a:rPr>
                  <a:t>return to a normal life</a:t>
                </a:r>
                <a:endParaRPr kumimoji="0"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67%">
                <a:extLst>
                  <a:ext uri="{FF2B5EF4-FFF2-40B4-BE49-F238E27FC236}">
                    <a16:creationId xmlns:a16="http://schemas.microsoft.com/office/drawing/2014/main" id="{6293AE8D-3117-4923-A129-DE0AE93D5CC8}"/>
                  </a:ext>
                </a:extLst>
              </p:cNvPr>
              <p:cNvSpPr txBox="1"/>
              <p:nvPr/>
            </p:nvSpPr>
            <p:spPr>
              <a:xfrm>
                <a:off x="-213943" y="1909267"/>
                <a:ext cx="3473102" cy="1538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defTabSz="1219200">
                  <a:lnSpc>
                    <a:spcPct val="100000"/>
                  </a:lnSpc>
                  <a:spcBef>
                    <a:spcPts val="1200"/>
                  </a:spcBef>
                  <a:defRPr sz="20000" b="1"/>
                </a:lvl1pPr>
              </a:lstStyle>
              <a:p>
                <a:pPr marL="0" marR="0" lvl="0" indent="0" algn="l" defTabSz="1219200" rtl="0" eaLnBrk="1" fontAlgn="auto" latinLnBrk="0" hangingPunct="1">
                  <a:lnSpc>
                    <a:spcPct val="100000"/>
                  </a:lnSpc>
                  <a:spcBef>
                    <a:spcPts val="1200"/>
                  </a:spcBef>
                  <a:spcAft>
                    <a:spcPts val="0"/>
                  </a:spcAft>
                  <a:buClrTx/>
                  <a:buSzTx/>
                  <a:buFontTx/>
                  <a:buNone/>
                  <a:tabLst/>
                  <a:defRPr/>
                </a:pPr>
                <a:r>
                  <a:rPr kumimoji="0" sz="8800" b="1" i="0" u="none" strike="noStrike" kern="1200" cap="none" spc="0" normalizeH="0" baseline="0" noProof="0" dirty="0">
                    <a:ln>
                      <a:noFill/>
                    </a:ln>
                    <a:solidFill>
                      <a:prstClr val="black"/>
                    </a:solidFill>
                    <a:effectLst/>
                    <a:uLnTx/>
                    <a:uFillTx/>
                    <a:latin typeface="Arial"/>
                    <a:ea typeface="+mn-ea"/>
                    <a:cs typeface="+mn-cs"/>
                  </a:rPr>
                  <a:t>6</a:t>
                </a:r>
                <a:r>
                  <a:rPr kumimoji="0" lang="fr-BE" sz="8800" b="1" i="0" u="none" strike="noStrike" kern="1200" cap="none" spc="0" normalizeH="0" baseline="0" noProof="0" dirty="0">
                    <a:ln>
                      <a:noFill/>
                    </a:ln>
                    <a:solidFill>
                      <a:prstClr val="black"/>
                    </a:solidFill>
                    <a:effectLst/>
                    <a:uLnTx/>
                    <a:uFillTx/>
                    <a:latin typeface="Arial"/>
                    <a:ea typeface="+mn-ea"/>
                    <a:cs typeface="+mn-cs"/>
                  </a:rPr>
                  <a:t>7</a:t>
                </a:r>
                <a:r>
                  <a:rPr kumimoji="0" sz="8800" b="1" i="0" u="none" strike="noStrike" kern="1200" cap="none" spc="0" normalizeH="0" baseline="0" noProof="0" dirty="0">
                    <a:ln>
                      <a:noFill/>
                    </a:ln>
                    <a:solidFill>
                      <a:prstClr val="black"/>
                    </a:solidFill>
                    <a:effectLst/>
                    <a:uLnTx/>
                    <a:uFillTx/>
                    <a:latin typeface="Arial"/>
                    <a:ea typeface="+mn-ea"/>
                    <a:cs typeface="+mn-cs"/>
                  </a:rPr>
                  <a:t>%</a:t>
                </a:r>
              </a:p>
            </p:txBody>
          </p:sp>
        </p:grpSp>
      </p:grpSp>
      <p:grpSp>
        <p:nvGrpSpPr>
          <p:cNvPr id="22" name="Group 21">
            <a:extLst>
              <a:ext uri="{FF2B5EF4-FFF2-40B4-BE49-F238E27FC236}">
                <a16:creationId xmlns:a16="http://schemas.microsoft.com/office/drawing/2014/main" id="{243903E1-2219-454F-A0B1-9CFF0BD1986E}"/>
              </a:ext>
            </a:extLst>
          </p:cNvPr>
          <p:cNvGrpSpPr/>
          <p:nvPr/>
        </p:nvGrpSpPr>
        <p:grpSpPr>
          <a:xfrm>
            <a:off x="8199198" y="1701895"/>
            <a:ext cx="4046064" cy="2638800"/>
            <a:chOff x="5322529" y="2384749"/>
            <a:chExt cx="4046064" cy="2638800"/>
          </a:xfrm>
        </p:grpSpPr>
        <p:sp>
          <p:nvSpPr>
            <p:cNvPr id="24" name="Rectangle 23">
              <a:extLst>
                <a:ext uri="{FF2B5EF4-FFF2-40B4-BE49-F238E27FC236}">
                  <a16:creationId xmlns:a16="http://schemas.microsoft.com/office/drawing/2014/main" id="{45CF8646-DA10-4D1D-BFF6-3A73D6C9CBFB}"/>
                </a:ext>
              </a:extLst>
            </p:cNvPr>
            <p:cNvSpPr/>
            <p:nvPr/>
          </p:nvSpPr>
          <p:spPr>
            <a:xfrm>
              <a:off x="5322529" y="2384749"/>
              <a:ext cx="3960000" cy="2638800"/>
            </a:xfrm>
            <a:prstGeom prst="rect">
              <a:avLst/>
            </a:prstGeom>
            <a:blipFill>
              <a:blip r:embed="rId4">
                <a:alphaModFix amt="30000"/>
              </a:blip>
              <a:stretch>
                <a:fillRect/>
              </a:stretch>
            </a:blipFill>
            <a:ln w="2222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F789A4B3-BBEE-4F2B-A3A6-4ECF2C5BBA02}"/>
                </a:ext>
              </a:extLst>
            </p:cNvPr>
            <p:cNvGrpSpPr/>
            <p:nvPr/>
          </p:nvGrpSpPr>
          <p:grpSpPr>
            <a:xfrm>
              <a:off x="5408593" y="3157935"/>
              <a:ext cx="3960000" cy="1790308"/>
              <a:chOff x="0" y="1747903"/>
              <a:chExt cx="5625376" cy="1790308"/>
            </a:xfrm>
          </p:grpSpPr>
          <p:sp>
            <p:nvSpPr>
              <p:cNvPr id="25" name="Des Belges veulent retrouver une vie normale après le confinement.">
                <a:extLst>
                  <a:ext uri="{FF2B5EF4-FFF2-40B4-BE49-F238E27FC236}">
                    <a16:creationId xmlns:a16="http://schemas.microsoft.com/office/drawing/2014/main" id="{EFD6FCAD-445A-439B-AAA7-35AAF6AB71B5}"/>
                  </a:ext>
                </a:extLst>
              </p:cNvPr>
              <p:cNvSpPr txBox="1"/>
              <p:nvPr/>
            </p:nvSpPr>
            <p:spPr>
              <a:xfrm>
                <a:off x="65315" y="2984215"/>
                <a:ext cx="5560061"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lvl1pPr defTabSz="1219200">
                  <a:lnSpc>
                    <a:spcPct val="100000"/>
                  </a:lnSpc>
                  <a:spcBef>
                    <a:spcPts val="1200"/>
                  </a:spcBef>
                  <a:defRPr sz="4000"/>
                </a:lvl1pPr>
              </a:lstStyle>
              <a:p>
                <a:pPr marL="0" marR="0" lvl="0" indent="0" algn="l" defTabSz="1219200" rtl="0" eaLnBrk="1" fontAlgn="auto" latinLnBrk="0" hangingPunct="1">
                  <a:lnSpc>
                    <a:spcPct val="100000"/>
                  </a:lnSpc>
                  <a:spcBef>
                    <a:spcPts val="1200"/>
                  </a:spcBef>
                  <a:spcAft>
                    <a:spcPts val="0"/>
                  </a:spcAft>
                  <a:buClrTx/>
                  <a:buSzTx/>
                  <a:buFontTx/>
                  <a:buNone/>
                  <a:tabLst/>
                  <a:defRPr/>
                </a:pPr>
                <a:r>
                  <a:rPr kumimoji="0" lang="fr-BE" sz="2000" b="0" i="0" u="none" strike="noStrike" kern="1200" cap="none" spc="0" normalizeH="0" baseline="0" noProof="0" dirty="0">
                    <a:ln>
                      <a:noFill/>
                    </a:ln>
                    <a:solidFill>
                      <a:prstClr val="black"/>
                    </a:solidFill>
                    <a:effectLst/>
                    <a:uLnTx/>
                    <a:uFillTx/>
                    <a:latin typeface="Arial"/>
                    <a:ea typeface="+mn-ea"/>
                    <a:cs typeface="+mn-cs"/>
                  </a:rPr>
                  <a:t>go to the restaurant</a:t>
                </a:r>
                <a:endParaRPr kumimoji="0"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67%">
                <a:extLst>
                  <a:ext uri="{FF2B5EF4-FFF2-40B4-BE49-F238E27FC236}">
                    <a16:creationId xmlns:a16="http://schemas.microsoft.com/office/drawing/2014/main" id="{40D9F41F-ADCD-4135-8AF2-3E1F7D9C86DB}"/>
                  </a:ext>
                </a:extLst>
              </p:cNvPr>
              <p:cNvSpPr txBox="1"/>
              <p:nvPr/>
            </p:nvSpPr>
            <p:spPr>
              <a:xfrm>
                <a:off x="0" y="1747903"/>
                <a:ext cx="3473101" cy="1538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defTabSz="1219200">
                  <a:lnSpc>
                    <a:spcPct val="100000"/>
                  </a:lnSpc>
                  <a:spcBef>
                    <a:spcPts val="1200"/>
                  </a:spcBef>
                  <a:defRPr sz="20000" b="1"/>
                </a:lvl1pPr>
              </a:lstStyle>
              <a:p>
                <a:pPr marL="0" marR="0" lvl="0" indent="0" algn="l" defTabSz="1219200" rtl="0" eaLnBrk="1" fontAlgn="auto" latinLnBrk="0" hangingPunct="1">
                  <a:lnSpc>
                    <a:spcPct val="100000"/>
                  </a:lnSpc>
                  <a:spcBef>
                    <a:spcPts val="1200"/>
                  </a:spcBef>
                  <a:spcAft>
                    <a:spcPts val="0"/>
                  </a:spcAft>
                  <a:buClrTx/>
                  <a:buSzTx/>
                  <a:buFontTx/>
                  <a:buNone/>
                  <a:tabLst/>
                  <a:defRPr/>
                </a:pPr>
                <a:r>
                  <a:rPr kumimoji="0" lang="fr-BE" sz="8800" b="1" i="0" u="none" strike="noStrike" kern="1200" cap="none" spc="0" normalizeH="0" baseline="0" noProof="0" dirty="0">
                    <a:ln>
                      <a:noFill/>
                    </a:ln>
                    <a:solidFill>
                      <a:prstClr val="black"/>
                    </a:solidFill>
                    <a:effectLst/>
                    <a:uLnTx/>
                    <a:uFillTx/>
                    <a:latin typeface="Arial"/>
                    <a:ea typeface="+mn-ea"/>
                    <a:cs typeface="+mn-cs"/>
                  </a:rPr>
                  <a:t>44</a:t>
                </a:r>
                <a:r>
                  <a:rPr kumimoji="0" sz="8800" b="1" i="0" u="none" strike="noStrike" kern="1200" cap="none" spc="0" normalizeH="0" baseline="0" noProof="0" dirty="0">
                    <a:ln>
                      <a:noFill/>
                    </a:ln>
                    <a:solidFill>
                      <a:prstClr val="black"/>
                    </a:solidFill>
                    <a:effectLst/>
                    <a:uLnTx/>
                    <a:uFillTx/>
                    <a:latin typeface="Arial"/>
                    <a:ea typeface="+mn-ea"/>
                    <a:cs typeface="+mn-cs"/>
                  </a:rPr>
                  <a:t>%</a:t>
                </a:r>
              </a:p>
            </p:txBody>
          </p:sp>
        </p:grpSp>
      </p:grpSp>
    </p:spTree>
    <p:extLst>
      <p:ext uri="{BB962C8B-B14F-4D97-AF65-F5344CB8AC3E}">
        <p14:creationId xmlns:p14="http://schemas.microsoft.com/office/powerpoint/2010/main" val="77735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E287349-48F3-4966-BD50-984D02020709}"/>
              </a:ext>
            </a:extLst>
          </p:cNvPr>
          <p:cNvSpPr>
            <a:spLocks noGrp="1"/>
          </p:cNvSpPr>
          <p:nvPr>
            <p:ph type="body" idx="1"/>
          </p:nvPr>
        </p:nvSpPr>
        <p:spPr/>
        <p:txBody>
          <a:bodyPr/>
          <a:lstStyle/>
          <a:p>
            <a:endParaRPr lang="fr-BE"/>
          </a:p>
        </p:txBody>
      </p:sp>
      <p:sp>
        <p:nvSpPr>
          <p:cNvPr id="7" name="Title 6">
            <a:extLst>
              <a:ext uri="{FF2B5EF4-FFF2-40B4-BE49-F238E27FC236}">
                <a16:creationId xmlns:a16="http://schemas.microsoft.com/office/drawing/2014/main" id="{15E61FBB-6CA8-4450-BC6C-6022D84B8167}"/>
              </a:ext>
            </a:extLst>
          </p:cNvPr>
          <p:cNvSpPr>
            <a:spLocks noGrp="1"/>
          </p:cNvSpPr>
          <p:nvPr>
            <p:ph type="title"/>
          </p:nvPr>
        </p:nvSpPr>
        <p:spPr>
          <a:xfrm>
            <a:off x="3069772" y="3638939"/>
            <a:ext cx="5844995" cy="1280097"/>
          </a:xfrm>
        </p:spPr>
        <p:txBody>
          <a:bodyPr/>
          <a:lstStyle/>
          <a:p>
            <a:r>
              <a:rPr lang="fr-BE" sz="4800" dirty="0"/>
              <a:t>NEW BUYING HABITS AND MAIN ACTIVITIES</a:t>
            </a:r>
          </a:p>
        </p:txBody>
      </p:sp>
    </p:spTree>
    <p:extLst>
      <p:ext uri="{BB962C8B-B14F-4D97-AF65-F5344CB8AC3E}">
        <p14:creationId xmlns:p14="http://schemas.microsoft.com/office/powerpoint/2010/main" val="39512144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0000" b="-20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3FB5FD-74F6-42A8-8B2B-6D6182BC7E16}"/>
              </a:ext>
            </a:extLst>
          </p:cNvPr>
          <p:cNvSpPr>
            <a:spLocks noGrp="1"/>
          </p:cNvSpPr>
          <p:nvPr>
            <p:ph type="body" sz="quarter" idx="10"/>
          </p:nvPr>
        </p:nvSpPr>
        <p:spPr>
          <a:xfrm>
            <a:off x="-215153" y="692487"/>
            <a:ext cx="12184504" cy="376985"/>
          </a:xfrm>
        </p:spPr>
        <p:txBody>
          <a:bodyPr/>
          <a:lstStyle/>
          <a:p>
            <a:r>
              <a:rPr lang="fr-BE" dirty="0"/>
              <a:t>LAST TIP FOR TRAVEL SECTOR: </a:t>
            </a:r>
            <a:r>
              <a:rPr lang="fr-BE" sz="1800" dirty="0"/>
              <a:t>MONITOR ONLINE INTENTION &amp; HUNGER FOR ESCAPE</a:t>
            </a:r>
            <a:endParaRPr lang="fr-BE" dirty="0"/>
          </a:p>
        </p:txBody>
      </p:sp>
      <p:sp>
        <p:nvSpPr>
          <p:cNvPr id="24" name="Text Placeholder 30">
            <a:extLst>
              <a:ext uri="{FF2B5EF4-FFF2-40B4-BE49-F238E27FC236}">
                <a16:creationId xmlns:a16="http://schemas.microsoft.com/office/drawing/2014/main" id="{6C002088-3433-4307-8329-20131237ABA4}"/>
              </a:ext>
            </a:extLst>
          </p:cNvPr>
          <p:cNvSpPr>
            <a:spLocks noGrp="1"/>
          </p:cNvSpPr>
          <p:nvPr>
            <p:ph type="body" idx="1"/>
          </p:nvPr>
        </p:nvSpPr>
        <p:spPr>
          <a:xfrm>
            <a:off x="1123951" y="6511771"/>
            <a:ext cx="10458450" cy="280449"/>
          </a:xfrm>
        </p:spPr>
        <p:txBody>
          <a:bodyPr/>
          <a:lstStyle/>
          <a:p>
            <a:r>
              <a:rPr lang="en-US" i="1" dirty="0"/>
              <a:t>After a few days of lockdown, do you miss the following products or services?</a:t>
            </a:r>
            <a:r>
              <a:rPr lang="fr-BE" i="1" dirty="0"/>
              <a:t> On a </a:t>
            </a:r>
            <a:r>
              <a:rPr lang="fr-BE" i="1" dirty="0" err="1"/>
              <a:t>scale</a:t>
            </a:r>
            <a:r>
              <a:rPr lang="fr-BE" i="1" dirty="0"/>
              <a:t> </a:t>
            </a:r>
            <a:r>
              <a:rPr lang="fr-BE" i="1" dirty="0" err="1"/>
              <a:t>from</a:t>
            </a:r>
            <a:r>
              <a:rPr lang="fr-BE" i="1" dirty="0"/>
              <a:t> 1 to 10, </a:t>
            </a:r>
            <a:r>
              <a:rPr lang="fr-BE" i="1" dirty="0" err="1"/>
              <a:t>what</a:t>
            </a:r>
            <a:r>
              <a:rPr lang="fr-BE" i="1" dirty="0"/>
              <a:t> </a:t>
            </a:r>
            <a:r>
              <a:rPr lang="fr-BE" i="1" dirty="0" err="1"/>
              <a:t>purchases</a:t>
            </a:r>
            <a:r>
              <a:rPr lang="fr-BE" i="1" dirty="0"/>
              <a:t> have </a:t>
            </a:r>
            <a:r>
              <a:rPr lang="fr-BE" i="1" dirty="0" err="1"/>
              <a:t>you</a:t>
            </a:r>
            <a:r>
              <a:rPr lang="fr-BE" i="1" dirty="0"/>
              <a:t> </a:t>
            </a:r>
            <a:r>
              <a:rPr lang="fr-BE" i="1" dirty="0" err="1"/>
              <a:t>postponed</a:t>
            </a:r>
            <a:r>
              <a:rPr lang="fr-BE" i="1" dirty="0"/>
              <a:t> </a:t>
            </a:r>
            <a:r>
              <a:rPr lang="fr-BE" i="1" dirty="0" err="1"/>
              <a:t>pending</a:t>
            </a:r>
            <a:r>
              <a:rPr lang="fr-BE" i="1" dirty="0"/>
              <a:t> the end of </a:t>
            </a:r>
            <a:r>
              <a:rPr lang="fr-BE" i="1" dirty="0" err="1"/>
              <a:t>lockdown</a:t>
            </a:r>
            <a:r>
              <a:rPr lang="fr-BE" i="1" dirty="0"/>
              <a:t>? (1-postponed </a:t>
            </a:r>
            <a:r>
              <a:rPr lang="fr-BE" i="1" dirty="0" err="1"/>
              <a:t>nothing</a:t>
            </a:r>
            <a:r>
              <a:rPr lang="fr-BE" i="1" dirty="0"/>
              <a:t>; 10-postponed </a:t>
            </a:r>
            <a:r>
              <a:rPr lang="fr-BE" i="1" dirty="0" err="1"/>
              <a:t>every</a:t>
            </a:r>
            <a:r>
              <a:rPr lang="fr-BE" i="1" dirty="0"/>
              <a:t> </a:t>
            </a:r>
            <a:r>
              <a:rPr lang="fr-BE" i="1" dirty="0" err="1"/>
              <a:t>purchase</a:t>
            </a:r>
            <a:r>
              <a:rPr lang="fr-BE" i="1" dirty="0"/>
              <a:t>  scores 7-10 </a:t>
            </a:r>
            <a:r>
              <a:rPr lang="fr-BE" i="1" dirty="0" err="1"/>
              <a:t>grouped</a:t>
            </a:r>
            <a:r>
              <a:rPr lang="fr-BE" i="1" dirty="0"/>
              <a:t>)</a:t>
            </a:r>
          </a:p>
        </p:txBody>
      </p:sp>
      <p:grpSp>
        <p:nvGrpSpPr>
          <p:cNvPr id="47" name="Group 46">
            <a:extLst>
              <a:ext uri="{FF2B5EF4-FFF2-40B4-BE49-F238E27FC236}">
                <a16:creationId xmlns:a16="http://schemas.microsoft.com/office/drawing/2014/main" id="{0C26A4A8-3C19-44E9-A5FE-3329B3FDB3EB}"/>
              </a:ext>
            </a:extLst>
          </p:cNvPr>
          <p:cNvGrpSpPr/>
          <p:nvPr/>
        </p:nvGrpSpPr>
        <p:grpSpPr>
          <a:xfrm>
            <a:off x="5760000" y="1201401"/>
            <a:ext cx="7000712" cy="1330532"/>
            <a:chOff x="5760000" y="1201401"/>
            <a:chExt cx="7000712" cy="1330532"/>
          </a:xfrm>
        </p:grpSpPr>
        <p:grpSp>
          <p:nvGrpSpPr>
            <p:cNvPr id="4" name="Group 3">
              <a:extLst>
                <a:ext uri="{FF2B5EF4-FFF2-40B4-BE49-F238E27FC236}">
                  <a16:creationId xmlns:a16="http://schemas.microsoft.com/office/drawing/2014/main" id="{9E61143C-425F-427E-BD36-213854158279}"/>
                </a:ext>
              </a:extLst>
            </p:cNvPr>
            <p:cNvGrpSpPr/>
            <p:nvPr/>
          </p:nvGrpSpPr>
          <p:grpSpPr>
            <a:xfrm>
              <a:off x="5760000" y="1201401"/>
              <a:ext cx="7000712" cy="1330532"/>
              <a:chOff x="5785973" y="1591926"/>
              <a:chExt cx="7000712" cy="1330532"/>
            </a:xfrm>
          </p:grpSpPr>
          <p:grpSp>
            <p:nvGrpSpPr>
              <p:cNvPr id="5" name="Group 4">
                <a:extLst>
                  <a:ext uri="{FF2B5EF4-FFF2-40B4-BE49-F238E27FC236}">
                    <a16:creationId xmlns:a16="http://schemas.microsoft.com/office/drawing/2014/main" id="{0CB52CEB-B7DC-41EE-AEDC-134C79D99E99}"/>
                  </a:ext>
                </a:extLst>
              </p:cNvPr>
              <p:cNvGrpSpPr/>
              <p:nvPr/>
            </p:nvGrpSpPr>
            <p:grpSpPr>
              <a:xfrm>
                <a:off x="6352475" y="1591926"/>
                <a:ext cx="6434210" cy="1330532"/>
                <a:chOff x="6511957" y="1324119"/>
                <a:chExt cx="6434210" cy="1330532"/>
              </a:xfrm>
            </p:grpSpPr>
            <p:sp>
              <p:nvSpPr>
                <p:cNvPr id="11" name="Rectangle 8">
                  <a:extLst>
                    <a:ext uri="{FF2B5EF4-FFF2-40B4-BE49-F238E27FC236}">
                      <a16:creationId xmlns:a16="http://schemas.microsoft.com/office/drawing/2014/main" id="{A88BA125-A0DD-4BAE-94F4-D4428934684C}"/>
                    </a:ext>
                  </a:extLst>
                </p:cNvPr>
                <p:cNvSpPr/>
                <p:nvPr/>
              </p:nvSpPr>
              <p:spPr>
                <a:xfrm>
                  <a:off x="6511957" y="1536519"/>
                  <a:ext cx="5578776" cy="1118132"/>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TextBox 48">
                  <a:extLst>
                    <a:ext uri="{FF2B5EF4-FFF2-40B4-BE49-F238E27FC236}">
                      <a16:creationId xmlns:a16="http://schemas.microsoft.com/office/drawing/2014/main" id="{3528CDAB-BCC2-4F45-948E-3C8141920647}"/>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55% POSTPONE TRAVEL PLANS</a:t>
                  </a:r>
                </a:p>
              </p:txBody>
            </p:sp>
            <p:sp>
              <p:nvSpPr>
                <p:cNvPr id="13" name="Rectangle 7">
                  <a:extLst>
                    <a:ext uri="{FF2B5EF4-FFF2-40B4-BE49-F238E27FC236}">
                      <a16:creationId xmlns:a16="http://schemas.microsoft.com/office/drawing/2014/main" id="{F32197E0-F347-469C-B98B-92693B9E8C55}"/>
                    </a:ext>
                  </a:extLst>
                </p:cNvPr>
                <p:cNvSpPr/>
                <p:nvPr/>
              </p:nvSpPr>
              <p:spPr>
                <a:xfrm>
                  <a:off x="6910487" y="1583319"/>
                  <a:ext cx="518024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8 out of 10 travel </a:t>
                  </a:r>
                  <a:r>
                    <a:rPr kumimoji="0" lang="en-US" sz="1400" b="1" i="1" u="none" strike="noStrike" kern="1200" cap="none" spc="0" normalizeH="0" baseline="0" noProof="0" dirty="0" err="1">
                      <a:ln>
                        <a:noFill/>
                      </a:ln>
                      <a:solidFill>
                        <a:prstClr val="black"/>
                      </a:solidFill>
                      <a:effectLst/>
                      <a:uLnTx/>
                      <a:uFillTx/>
                      <a:latin typeface="Arial"/>
                      <a:ea typeface="+mn-ea"/>
                      <a:cs typeface="+mn-cs"/>
                    </a:rPr>
                    <a:t>intentionalists</a:t>
                  </a:r>
                  <a:r>
                    <a:rPr kumimoji="0" lang="en-US" sz="1400" b="1" i="0" u="none" strike="noStrike" kern="1200" cap="none" spc="0" normalizeH="0" baseline="0" noProof="0" dirty="0">
                      <a:ln>
                        <a:noFill/>
                      </a:ln>
                      <a:solidFill>
                        <a:prstClr val="black"/>
                      </a:solidFill>
                      <a:effectLst/>
                      <a:uLnTx/>
                      <a:uFillTx/>
                      <a:latin typeface="Arial"/>
                      <a:ea typeface="+mn-ea"/>
                      <a:cs typeface="+mn-cs"/>
                    </a:rPr>
                    <a:t> have postponed </a:t>
                  </a:r>
                  <a:r>
                    <a:rPr kumimoji="0" lang="en-US" sz="1400" b="0" i="0" u="none" strike="noStrike" kern="1200" cap="none" spc="0" normalizeH="0" baseline="0" noProof="0" dirty="0">
                      <a:ln>
                        <a:noFill/>
                      </a:ln>
                      <a:solidFill>
                        <a:prstClr val="black"/>
                      </a:solidFill>
                      <a:effectLst/>
                      <a:uLnTx/>
                      <a:uFillTx/>
                      <a:latin typeface="Arial"/>
                      <a:ea typeface="+mn-ea"/>
                      <a:cs typeface="+mn-cs"/>
                    </a:rPr>
                    <a:t>their plans to purchase transport &amp; travel accommodations. But nearly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1 out of 10 (9%) has discovered a new travel site </a:t>
                  </a:r>
                  <a:r>
                    <a:rPr kumimoji="0" lang="en-US" sz="1400" b="0" i="0" u="none" strike="noStrike" kern="1200" cap="none" spc="0" normalizeH="0" baseline="0" noProof="0" dirty="0">
                      <a:ln>
                        <a:noFill/>
                      </a:ln>
                      <a:solidFill>
                        <a:prstClr val="black"/>
                      </a:solidFill>
                      <a:effectLst/>
                      <a:uLnTx/>
                      <a:uFillTx/>
                      <a:latin typeface="Arial"/>
                      <a:ea typeface="+mn-ea"/>
                      <a:cs typeface="+mn-cs"/>
                    </a:rPr>
                    <a:t>during the lockdown</a:t>
                  </a:r>
                </a:p>
              </p:txBody>
            </p:sp>
          </p:grpSp>
          <p:sp>
            <p:nvSpPr>
              <p:cNvPr id="7" name="Oval 6">
                <a:extLst>
                  <a:ext uri="{FF2B5EF4-FFF2-40B4-BE49-F238E27FC236}">
                    <a16:creationId xmlns:a16="http://schemas.microsoft.com/office/drawing/2014/main" id="{4F5BFCD2-ABD5-4D6B-8012-AA4CA13A662D}"/>
                  </a:ext>
                </a:extLst>
              </p:cNvPr>
              <p:cNvSpPr>
                <a:spLocks noChangeAspect="1"/>
              </p:cNvSpPr>
              <p:nvPr/>
            </p:nvSpPr>
            <p:spPr>
              <a:xfrm>
                <a:off x="5785973" y="1879329"/>
                <a:ext cx="936000" cy="936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46" name="Picture 45" descr="A close up of a logo&#10;&#10;Description automatically generated">
              <a:extLst>
                <a:ext uri="{FF2B5EF4-FFF2-40B4-BE49-F238E27FC236}">
                  <a16:creationId xmlns:a16="http://schemas.microsoft.com/office/drawing/2014/main" id="{31D9541F-DFEC-4888-B49A-84E99A32C84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2639" t="10795" r="13179" b="25258"/>
            <a:stretch/>
          </p:blipFill>
          <p:spPr>
            <a:xfrm>
              <a:off x="5840265" y="1612212"/>
              <a:ext cx="751710" cy="648000"/>
            </a:xfrm>
            <a:prstGeom prst="rect">
              <a:avLst/>
            </a:prstGeom>
          </p:spPr>
        </p:pic>
      </p:grpSp>
      <p:grpSp>
        <p:nvGrpSpPr>
          <p:cNvPr id="50" name="Group 49">
            <a:extLst>
              <a:ext uri="{FF2B5EF4-FFF2-40B4-BE49-F238E27FC236}">
                <a16:creationId xmlns:a16="http://schemas.microsoft.com/office/drawing/2014/main" id="{DFE002CE-538A-4EE5-8E82-5099C9A56ECB}"/>
              </a:ext>
            </a:extLst>
          </p:cNvPr>
          <p:cNvGrpSpPr/>
          <p:nvPr/>
        </p:nvGrpSpPr>
        <p:grpSpPr>
          <a:xfrm>
            <a:off x="5760000" y="4862573"/>
            <a:ext cx="7000712" cy="1330532"/>
            <a:chOff x="5760000" y="4862573"/>
            <a:chExt cx="7000712" cy="1330532"/>
          </a:xfrm>
        </p:grpSpPr>
        <p:grpSp>
          <p:nvGrpSpPr>
            <p:cNvPr id="25" name="Group 24">
              <a:extLst>
                <a:ext uri="{FF2B5EF4-FFF2-40B4-BE49-F238E27FC236}">
                  <a16:creationId xmlns:a16="http://schemas.microsoft.com/office/drawing/2014/main" id="{729513A6-D77E-4C73-9B9E-F7CCFBFCFEF4}"/>
                </a:ext>
              </a:extLst>
            </p:cNvPr>
            <p:cNvGrpSpPr/>
            <p:nvPr/>
          </p:nvGrpSpPr>
          <p:grpSpPr>
            <a:xfrm>
              <a:off x="5760000" y="4862573"/>
              <a:ext cx="7000712" cy="1330532"/>
              <a:chOff x="5785973" y="1591926"/>
              <a:chExt cx="7000712" cy="1330532"/>
            </a:xfrm>
          </p:grpSpPr>
          <p:grpSp>
            <p:nvGrpSpPr>
              <p:cNvPr id="26" name="Group 25">
                <a:extLst>
                  <a:ext uri="{FF2B5EF4-FFF2-40B4-BE49-F238E27FC236}">
                    <a16:creationId xmlns:a16="http://schemas.microsoft.com/office/drawing/2014/main" id="{3042F9E7-B325-4948-8E4F-3B0F249039EB}"/>
                  </a:ext>
                </a:extLst>
              </p:cNvPr>
              <p:cNvGrpSpPr/>
              <p:nvPr/>
            </p:nvGrpSpPr>
            <p:grpSpPr>
              <a:xfrm>
                <a:off x="6352475" y="1591926"/>
                <a:ext cx="6434210" cy="1330532"/>
                <a:chOff x="6511957" y="1324119"/>
                <a:chExt cx="6434210" cy="1330532"/>
              </a:xfrm>
            </p:grpSpPr>
            <p:sp>
              <p:nvSpPr>
                <p:cNvPr id="32" name="Rectangle 8">
                  <a:extLst>
                    <a:ext uri="{FF2B5EF4-FFF2-40B4-BE49-F238E27FC236}">
                      <a16:creationId xmlns:a16="http://schemas.microsoft.com/office/drawing/2014/main" id="{F4FB1A96-3445-450C-9621-2981F00C34E1}"/>
                    </a:ext>
                  </a:extLst>
                </p:cNvPr>
                <p:cNvSpPr/>
                <p:nvPr/>
              </p:nvSpPr>
              <p:spPr>
                <a:xfrm>
                  <a:off x="6511957" y="1536519"/>
                  <a:ext cx="5578776" cy="1118132"/>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TextBox 48">
                  <a:extLst>
                    <a:ext uri="{FF2B5EF4-FFF2-40B4-BE49-F238E27FC236}">
                      <a16:creationId xmlns:a16="http://schemas.microsoft.com/office/drawing/2014/main" id="{92D61790-9CCB-44E1-94A5-B04284116AA8}"/>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YOUNG ADULTS ARE READY TO BOOK</a:t>
                  </a:r>
                </a:p>
              </p:txBody>
            </p:sp>
            <p:sp>
              <p:nvSpPr>
                <p:cNvPr id="34" name="Rectangle 7">
                  <a:extLst>
                    <a:ext uri="{FF2B5EF4-FFF2-40B4-BE49-F238E27FC236}">
                      <a16:creationId xmlns:a16="http://schemas.microsoft.com/office/drawing/2014/main" id="{81181D0D-9043-4BCE-A0CF-E3CC232E5352}"/>
                    </a:ext>
                  </a:extLst>
                </p:cNvPr>
                <p:cNvSpPr/>
                <p:nvPr/>
              </p:nvSpPr>
              <p:spPr>
                <a:xfrm>
                  <a:off x="6910487" y="1583319"/>
                  <a:ext cx="518024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75% of 18-34 </a:t>
                  </a:r>
                  <a:r>
                    <a:rPr kumimoji="0" lang="en-US" sz="1400" b="1" i="0" u="none" strike="noStrike" kern="1200" cap="none" spc="0" normalizeH="0" baseline="0" noProof="0" dirty="0" err="1">
                      <a:ln>
                        <a:noFill/>
                      </a:ln>
                      <a:solidFill>
                        <a:prstClr val="black"/>
                      </a:solidFill>
                      <a:effectLst/>
                      <a:uLnTx/>
                      <a:uFillTx/>
                      <a:latin typeface="Arial"/>
                      <a:ea typeface="+mn-ea"/>
                      <a:cs typeface="+mn-cs"/>
                    </a:rPr>
                    <a:t>y.o</a:t>
                  </a:r>
                  <a:r>
                    <a:rPr kumimoji="0" lang="en-US" sz="1400" b="1" i="0" u="none" strike="noStrike" kern="1200" cap="none" spc="0" normalizeH="0" baseline="0" noProof="0" dirty="0">
                      <a:ln>
                        <a:noFill/>
                      </a:ln>
                      <a:solidFill>
                        <a:prstClr val="black"/>
                      </a:solidFill>
                      <a:effectLst/>
                      <a:uLnTx/>
                      <a:uFillTx/>
                      <a:latin typeface="Arial"/>
                      <a:ea typeface="+mn-ea"/>
                      <a:cs typeface="+mn-cs"/>
                    </a:rPr>
                    <a:t>. had plans</a:t>
                  </a:r>
                  <a:r>
                    <a:rPr kumimoji="0" lang="en-US" sz="1400" b="0" i="0" u="none" strike="noStrike" kern="1200" cap="none" spc="0" normalizeH="0" baseline="0" noProof="0" dirty="0">
                      <a:ln>
                        <a:noFill/>
                      </a:ln>
                      <a:solidFill>
                        <a:prstClr val="black"/>
                      </a:solidFill>
                      <a:effectLst/>
                      <a:uLnTx/>
                      <a:uFillTx/>
                      <a:latin typeface="Arial"/>
                      <a:ea typeface="+mn-ea"/>
                      <a:cs typeface="+mn-cs"/>
                    </a:rPr>
                    <a:t> buying transport or travel accommodation before the lockdown. 78% have already postponed these plans. </a:t>
                  </a:r>
                  <a:r>
                    <a:rPr kumimoji="0" lang="en-US" sz="1400" b="1" i="0" u="none" strike="noStrike" kern="1200" cap="none" spc="0" normalizeH="0" baseline="0" noProof="0" dirty="0">
                      <a:ln>
                        <a:noFill/>
                      </a:ln>
                      <a:solidFill>
                        <a:prstClr val="black"/>
                      </a:solidFill>
                      <a:effectLst/>
                      <a:uLnTx/>
                      <a:uFillTx/>
                      <a:latin typeface="Arial"/>
                      <a:ea typeface="+mn-ea"/>
                      <a:cs typeface="+mn-cs"/>
                    </a:rPr>
                    <a:t>Nearly 1 out of 5 </a:t>
                  </a:r>
                  <a:r>
                    <a:rPr kumimoji="0" lang="en-US" sz="1400" b="0" i="0" u="none" strike="noStrike" kern="1200" cap="none" spc="0" normalizeH="0" baseline="0" noProof="0" dirty="0">
                      <a:ln>
                        <a:noFill/>
                      </a:ln>
                      <a:solidFill>
                        <a:prstClr val="black"/>
                      </a:solidFill>
                      <a:effectLst/>
                      <a:uLnTx/>
                      <a:uFillTx/>
                      <a:latin typeface="Arial"/>
                      <a:ea typeface="+mn-ea"/>
                      <a:cs typeface="+mn-cs"/>
                    </a:rPr>
                    <a:t>(18%) has </a:t>
                  </a:r>
                  <a:r>
                    <a:rPr kumimoji="0" lang="en-US" sz="1400" b="1" i="0" u="none" strike="noStrike" kern="1200" cap="none" spc="0" normalizeH="0" baseline="0" noProof="0" dirty="0">
                      <a:ln>
                        <a:noFill/>
                      </a:ln>
                      <a:solidFill>
                        <a:prstClr val="black"/>
                      </a:solidFill>
                      <a:effectLst/>
                      <a:uLnTx/>
                      <a:uFillTx/>
                      <a:latin typeface="Arial"/>
                      <a:ea typeface="+mn-ea"/>
                      <a:cs typeface="+mn-cs"/>
                    </a:rPr>
                    <a:t>discovered a new travel site </a:t>
                  </a:r>
                  <a:r>
                    <a:rPr kumimoji="0" lang="en-US" sz="1400" b="0" i="0" u="none" strike="noStrike" kern="1200" cap="none" spc="0" normalizeH="0" baseline="0" noProof="0" dirty="0">
                      <a:ln>
                        <a:noFill/>
                      </a:ln>
                      <a:solidFill>
                        <a:prstClr val="black"/>
                      </a:solidFill>
                      <a:effectLst/>
                      <a:uLnTx/>
                      <a:uFillTx/>
                      <a:latin typeface="Arial"/>
                      <a:ea typeface="+mn-ea"/>
                      <a:cs typeface="+mn-cs"/>
                    </a:rPr>
                    <a:t>during the lockdown</a:t>
                  </a:r>
                </a:p>
              </p:txBody>
            </p:sp>
          </p:grpSp>
          <p:sp>
            <p:nvSpPr>
              <p:cNvPr id="28" name="Oval 27">
                <a:extLst>
                  <a:ext uri="{FF2B5EF4-FFF2-40B4-BE49-F238E27FC236}">
                    <a16:creationId xmlns:a16="http://schemas.microsoft.com/office/drawing/2014/main" id="{7E0E0F7D-2AB0-413C-9FE7-51659D92DB97}"/>
                  </a:ext>
                </a:extLst>
              </p:cNvPr>
              <p:cNvSpPr>
                <a:spLocks noChangeAspect="1"/>
              </p:cNvSpPr>
              <p:nvPr/>
            </p:nvSpPr>
            <p:spPr>
              <a:xfrm>
                <a:off x="5785973" y="1879329"/>
                <a:ext cx="936000" cy="936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48" name="Picture 47">
              <a:extLst>
                <a:ext uri="{FF2B5EF4-FFF2-40B4-BE49-F238E27FC236}">
                  <a16:creationId xmlns:a16="http://schemas.microsoft.com/office/drawing/2014/main" id="{5EF12A81-E062-419A-9249-2729796A0DFA}"/>
                </a:ext>
              </a:extLst>
            </p:cNvPr>
            <p:cNvPicPr>
              <a:picLocks noChangeAspect="1"/>
            </p:cNvPicPr>
            <p:nvPr/>
          </p:nvPicPr>
          <p:blipFill rotWithShape="1">
            <a:blip r:embed="rId4">
              <a:duotone>
                <a:prstClr val="black"/>
                <a:srgbClr val="D9C3A5">
                  <a:tint val="50000"/>
                  <a:satMod val="180000"/>
                </a:srgbClr>
              </a:duotone>
            </a:blip>
            <a:srcRect b="3572"/>
            <a:stretch/>
          </p:blipFill>
          <p:spPr>
            <a:xfrm>
              <a:off x="5924183" y="5275661"/>
              <a:ext cx="607633" cy="576000"/>
            </a:xfrm>
            <a:prstGeom prst="rect">
              <a:avLst/>
            </a:prstGeom>
          </p:spPr>
        </p:pic>
      </p:grpSp>
      <p:grpSp>
        <p:nvGrpSpPr>
          <p:cNvPr id="51" name="Group 50">
            <a:extLst>
              <a:ext uri="{FF2B5EF4-FFF2-40B4-BE49-F238E27FC236}">
                <a16:creationId xmlns:a16="http://schemas.microsoft.com/office/drawing/2014/main" id="{3EC8389D-5873-4E35-BABA-3BCACA4C3106}"/>
              </a:ext>
            </a:extLst>
          </p:cNvPr>
          <p:cNvGrpSpPr/>
          <p:nvPr/>
        </p:nvGrpSpPr>
        <p:grpSpPr>
          <a:xfrm>
            <a:off x="5760000" y="2887395"/>
            <a:ext cx="7000712" cy="1330532"/>
            <a:chOff x="5760000" y="2887395"/>
            <a:chExt cx="7000712" cy="1330532"/>
          </a:xfrm>
        </p:grpSpPr>
        <p:grpSp>
          <p:nvGrpSpPr>
            <p:cNvPr id="14" name="Group 13">
              <a:extLst>
                <a:ext uri="{FF2B5EF4-FFF2-40B4-BE49-F238E27FC236}">
                  <a16:creationId xmlns:a16="http://schemas.microsoft.com/office/drawing/2014/main" id="{DF303609-1AEF-4EBC-A745-14F22F6C1768}"/>
                </a:ext>
              </a:extLst>
            </p:cNvPr>
            <p:cNvGrpSpPr/>
            <p:nvPr/>
          </p:nvGrpSpPr>
          <p:grpSpPr>
            <a:xfrm>
              <a:off x="5760000" y="2887395"/>
              <a:ext cx="7000712" cy="1330532"/>
              <a:chOff x="5785973" y="1591926"/>
              <a:chExt cx="7000712" cy="1330532"/>
            </a:xfrm>
          </p:grpSpPr>
          <p:grpSp>
            <p:nvGrpSpPr>
              <p:cNvPr id="15" name="Group 14">
                <a:extLst>
                  <a:ext uri="{FF2B5EF4-FFF2-40B4-BE49-F238E27FC236}">
                    <a16:creationId xmlns:a16="http://schemas.microsoft.com/office/drawing/2014/main" id="{19FF2554-D82D-4870-BB1A-D0B65742D725}"/>
                  </a:ext>
                </a:extLst>
              </p:cNvPr>
              <p:cNvGrpSpPr/>
              <p:nvPr/>
            </p:nvGrpSpPr>
            <p:grpSpPr>
              <a:xfrm>
                <a:off x="6352475" y="1591926"/>
                <a:ext cx="6434210" cy="1330532"/>
                <a:chOff x="6511957" y="1324119"/>
                <a:chExt cx="6434210" cy="1330532"/>
              </a:xfrm>
            </p:grpSpPr>
            <p:sp>
              <p:nvSpPr>
                <p:cNvPr id="21" name="Rectangle 8">
                  <a:extLst>
                    <a:ext uri="{FF2B5EF4-FFF2-40B4-BE49-F238E27FC236}">
                      <a16:creationId xmlns:a16="http://schemas.microsoft.com/office/drawing/2014/main" id="{23618E87-9484-4F49-860C-CF30B25DA856}"/>
                    </a:ext>
                  </a:extLst>
                </p:cNvPr>
                <p:cNvSpPr/>
                <p:nvPr/>
              </p:nvSpPr>
              <p:spPr>
                <a:xfrm>
                  <a:off x="6511957" y="1536519"/>
                  <a:ext cx="5578776" cy="1118132"/>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48">
                  <a:extLst>
                    <a:ext uri="{FF2B5EF4-FFF2-40B4-BE49-F238E27FC236}">
                      <a16:creationId xmlns:a16="http://schemas.microsoft.com/office/drawing/2014/main" id="{AACB84AA-5BC7-4A73-95AE-CC1BF7A62B58}"/>
                    </a:ext>
                  </a:extLst>
                </p:cNvPr>
                <p:cNvSpPr txBox="1"/>
                <p:nvPr/>
              </p:nvSpPr>
              <p:spPr>
                <a:xfrm>
                  <a:off x="6778203" y="1324119"/>
                  <a:ext cx="61679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BOOMERS MORE LIKELY TO POSTPONE TRAVEL PLANS</a:t>
                  </a:r>
                </a:p>
              </p:txBody>
            </p:sp>
            <p:sp>
              <p:nvSpPr>
                <p:cNvPr id="23" name="Rectangle 7">
                  <a:extLst>
                    <a:ext uri="{FF2B5EF4-FFF2-40B4-BE49-F238E27FC236}">
                      <a16:creationId xmlns:a16="http://schemas.microsoft.com/office/drawing/2014/main" id="{1D83FBBE-1C55-4CED-851D-DE635D3EBE51}"/>
                    </a:ext>
                  </a:extLst>
                </p:cNvPr>
                <p:cNvSpPr/>
                <p:nvPr/>
              </p:nvSpPr>
              <p:spPr>
                <a:xfrm>
                  <a:off x="6910487" y="1583319"/>
                  <a:ext cx="518024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68% of people aged 65+ had plans to purchase transport/travel accommodations before the lockdown. </a:t>
                  </a:r>
                  <a:r>
                    <a:rPr kumimoji="0" lang="en-US" sz="1400" b="1" i="0" u="none" strike="noStrike" kern="1200" cap="none" spc="0" normalizeH="0" baseline="0" noProof="0" dirty="0">
                      <a:ln>
                        <a:noFill/>
                      </a:ln>
                      <a:solidFill>
                        <a:prstClr val="black"/>
                      </a:solidFill>
                      <a:effectLst/>
                      <a:uLnTx/>
                      <a:uFillTx/>
                      <a:latin typeface="Arial"/>
                      <a:ea typeface="+mn-ea"/>
                      <a:cs typeface="+mn-cs"/>
                    </a:rPr>
                    <a:t>85% postponed </a:t>
                  </a:r>
                  <a:r>
                    <a:rPr kumimoji="0" lang="en-US" sz="1400" b="0" i="0" u="none" strike="noStrike" kern="1200" cap="none" spc="0" normalizeH="0" baseline="0" noProof="0" dirty="0">
                      <a:ln>
                        <a:noFill/>
                      </a:ln>
                      <a:solidFill>
                        <a:prstClr val="black"/>
                      </a:solidFill>
                      <a:effectLst/>
                      <a:uLnTx/>
                      <a:uFillTx/>
                      <a:latin typeface="Arial"/>
                      <a:ea typeface="+mn-ea"/>
                      <a:cs typeface="+mn-cs"/>
                    </a:rPr>
                    <a:t>their plans till the situation recovered. </a:t>
                  </a:r>
                  <a:r>
                    <a:rPr kumimoji="0" lang="en-US" sz="1400" b="1" i="0" u="none" strike="noStrike" kern="1200" cap="none" spc="0" normalizeH="0" baseline="0" noProof="0" dirty="0">
                      <a:ln>
                        <a:noFill/>
                      </a:ln>
                      <a:solidFill>
                        <a:prstClr val="black"/>
                      </a:solidFill>
                      <a:effectLst/>
                      <a:uLnTx/>
                      <a:uFillTx/>
                      <a:latin typeface="Arial"/>
                      <a:ea typeface="+mn-ea"/>
                      <a:cs typeface="+mn-cs"/>
                    </a:rPr>
                    <a:t>Younger Boomers (50-64 </a:t>
                  </a:r>
                  <a:r>
                    <a:rPr kumimoji="0" lang="en-US" sz="1400" b="1" i="0" u="none" strike="noStrike" kern="1200" cap="none" spc="0" normalizeH="0" baseline="0" noProof="0" dirty="0" err="1">
                      <a:ln>
                        <a:noFill/>
                      </a:ln>
                      <a:solidFill>
                        <a:prstClr val="black"/>
                      </a:solidFill>
                      <a:effectLst/>
                      <a:uLnTx/>
                      <a:uFillTx/>
                      <a:latin typeface="Arial"/>
                      <a:ea typeface="+mn-ea"/>
                      <a:cs typeface="+mn-cs"/>
                    </a:rPr>
                    <a:t>y.o</a:t>
                  </a:r>
                  <a:r>
                    <a:rPr kumimoji="0" lang="en-US" sz="1400" b="1" i="0" u="none" strike="noStrike" kern="1200" cap="none" spc="0" normalizeH="0" baseline="0" noProof="0" dirty="0">
                      <a:ln>
                        <a:noFill/>
                      </a:ln>
                      <a:solidFill>
                        <a:prstClr val="black"/>
                      </a:solidFill>
                      <a:effectLst/>
                      <a:uLnTx/>
                      <a:uFillTx/>
                      <a:latin typeface="Arial"/>
                      <a:ea typeface="+mn-ea"/>
                      <a:cs typeface="+mn-cs"/>
                    </a:rPr>
                    <a:t>.) seem even more worried</a:t>
                  </a:r>
                  <a:r>
                    <a:rPr kumimoji="0" lang="en-US" sz="1400" b="0" i="0" u="none" strike="noStrike" kern="1200" cap="none" spc="0" normalizeH="0" baseline="0" noProof="0" dirty="0">
                      <a:ln>
                        <a:noFill/>
                      </a:ln>
                      <a:solidFill>
                        <a:prstClr val="black"/>
                      </a:solidFill>
                      <a:effectLst/>
                      <a:uLnTx/>
                      <a:uFillTx/>
                      <a:latin typeface="Arial"/>
                      <a:ea typeface="+mn-ea"/>
                      <a:cs typeface="+mn-cs"/>
                    </a:rPr>
                    <a:t>: 87% postponed</a:t>
                  </a:r>
                </a:p>
              </p:txBody>
            </p:sp>
          </p:grpSp>
          <p:sp>
            <p:nvSpPr>
              <p:cNvPr id="17" name="Oval 16">
                <a:extLst>
                  <a:ext uri="{FF2B5EF4-FFF2-40B4-BE49-F238E27FC236}">
                    <a16:creationId xmlns:a16="http://schemas.microsoft.com/office/drawing/2014/main" id="{2DE0799A-1E8E-4AE4-B348-2DE075FDCD8D}"/>
                  </a:ext>
                </a:extLst>
              </p:cNvPr>
              <p:cNvSpPr>
                <a:spLocks noChangeAspect="1"/>
              </p:cNvSpPr>
              <p:nvPr/>
            </p:nvSpPr>
            <p:spPr>
              <a:xfrm>
                <a:off x="5785973" y="1879329"/>
                <a:ext cx="936000" cy="936000"/>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4000" b="1"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49" name="Picture 48">
              <a:extLst>
                <a:ext uri="{FF2B5EF4-FFF2-40B4-BE49-F238E27FC236}">
                  <a16:creationId xmlns:a16="http://schemas.microsoft.com/office/drawing/2014/main" id="{DDF97D97-01FB-4D9F-8505-E4A92A9FA614}"/>
                </a:ext>
              </a:extLst>
            </p:cNvPr>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5958970" y="3344033"/>
              <a:ext cx="538060" cy="576000"/>
            </a:xfrm>
            <a:prstGeom prst="rect">
              <a:avLst/>
            </a:prstGeom>
          </p:spPr>
        </p:pic>
      </p:grpSp>
      <p:sp>
        <p:nvSpPr>
          <p:cNvPr id="52" name="TextBox 48">
            <a:extLst>
              <a:ext uri="{FF2B5EF4-FFF2-40B4-BE49-F238E27FC236}">
                <a16:creationId xmlns:a16="http://schemas.microsoft.com/office/drawing/2014/main" id="{D17E1AF6-458D-4AD1-A39A-6CB44B8E300A}"/>
              </a:ext>
            </a:extLst>
          </p:cNvPr>
          <p:cNvSpPr txBox="1"/>
          <p:nvPr/>
        </p:nvSpPr>
        <p:spPr>
          <a:xfrm>
            <a:off x="381000" y="5579876"/>
            <a:ext cx="3751402"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Belgians want their holidays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mn-cs"/>
              </a:rPr>
              <a:t>1 OUT OF 4 BELGIAN IS THINKING OF GOING ON VACATHION THIS SUMMER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mn-cs"/>
                <a:hlinkClick r:id="rId7">
                  <a:extLst>
                    <a:ext uri="{A12FA001-AC4F-418D-AE19-62706E023703}">
                      <ahyp:hlinkClr xmlns:ahyp="http://schemas.microsoft.com/office/drawing/2018/hyperlinkcolor" val="tx"/>
                    </a:ext>
                  </a:extLst>
                </a:hlinkClick>
              </a:rPr>
              <a:t>(Le </a:t>
            </a:r>
            <a:r>
              <a:rPr kumimoji="0" lang="en-US" sz="1100" b="1" i="0" u="none" strike="noStrike" kern="1200" cap="none" spc="0" normalizeH="0" baseline="0" noProof="0" dirty="0" err="1">
                <a:ln>
                  <a:noFill/>
                </a:ln>
                <a:solidFill>
                  <a:prstClr val="black"/>
                </a:solidFill>
                <a:effectLst/>
                <a:uLnTx/>
                <a:uFillTx/>
                <a:latin typeface="Arial"/>
                <a:ea typeface="+mn-ea"/>
                <a:cs typeface="+mn-cs"/>
                <a:hlinkClick r:id="rId7">
                  <a:extLst>
                    <a:ext uri="{A12FA001-AC4F-418D-AE19-62706E023703}">
                      <ahyp:hlinkClr xmlns:ahyp="http://schemas.microsoft.com/office/drawing/2018/hyperlinkcolor" val="tx"/>
                    </a:ext>
                  </a:extLst>
                </a:hlinkClick>
              </a:rPr>
              <a:t>Soir</a:t>
            </a:r>
            <a:r>
              <a:rPr kumimoji="0" lang="en-US" sz="1100" b="1" i="0" u="none" strike="noStrike" kern="1200" cap="none" spc="0" normalizeH="0" baseline="0" noProof="0" dirty="0">
                <a:ln>
                  <a:noFill/>
                </a:ln>
                <a:solidFill>
                  <a:prstClr val="black"/>
                </a:solidFill>
                <a:effectLst/>
                <a:uLnTx/>
                <a:uFillTx/>
                <a:latin typeface="Arial"/>
                <a:ea typeface="+mn-ea"/>
                <a:cs typeface="+mn-cs"/>
                <a:hlinkClick r:id="rId7">
                  <a:extLst>
                    <a:ext uri="{A12FA001-AC4F-418D-AE19-62706E023703}">
                      <ahyp:hlinkClr xmlns:ahyp="http://schemas.microsoft.com/office/drawing/2018/hyperlinkcolor" val="tx"/>
                    </a:ext>
                  </a:extLst>
                </a:hlinkClick>
              </a:rPr>
              <a:t> 05/05/2020)</a:t>
            </a:r>
            <a:endParaRPr kumimoji="0" lang="en-US" sz="1100" b="1" i="0" u="none" strike="noStrike" kern="1200" cap="none" spc="0" normalizeH="0" baseline="0" noProof="0" dirty="0">
              <a:ln>
                <a:noFill/>
              </a:ln>
              <a:solidFill>
                <a:prstClr val="black"/>
              </a:solidFill>
              <a:effectLst/>
              <a:uLnTx/>
              <a:uFillTx/>
              <a:latin typeface="Arial"/>
              <a:ea typeface="+mn-ea"/>
              <a:cs typeface="+mn-cs"/>
            </a:endParaRPr>
          </a:p>
        </p:txBody>
      </p:sp>
      <p:pic>
        <p:nvPicPr>
          <p:cNvPr id="53" name="Picture 52">
            <a:extLst>
              <a:ext uri="{FF2B5EF4-FFF2-40B4-BE49-F238E27FC236}">
                <a16:creationId xmlns:a16="http://schemas.microsoft.com/office/drawing/2014/main" id="{437BA92C-B9D3-4B9D-AD18-9A681C091DFD}"/>
              </a:ext>
            </a:extLst>
          </p:cNvPr>
          <p:cNvPicPr>
            <a:picLocks noChangeAspect="1"/>
          </p:cNvPicPr>
          <p:nvPr/>
        </p:nvPicPr>
        <p:blipFill rotWithShape="1">
          <a:blip r:embed="rId8"/>
          <a:srcRect l="4476"/>
          <a:stretch/>
        </p:blipFill>
        <p:spPr>
          <a:xfrm>
            <a:off x="680741" y="1201401"/>
            <a:ext cx="3361522" cy="4320000"/>
          </a:xfrm>
          <a:prstGeom prst="rect">
            <a:avLst/>
          </a:prstGeom>
          <a:ln w="38100">
            <a:solidFill>
              <a:srgbClr val="FEDA00"/>
            </a:solidFill>
          </a:ln>
        </p:spPr>
      </p:pic>
    </p:spTree>
    <p:extLst>
      <p:ext uri="{BB962C8B-B14F-4D97-AF65-F5344CB8AC3E}">
        <p14:creationId xmlns:p14="http://schemas.microsoft.com/office/powerpoint/2010/main" val="51441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347507-05F0-4903-AC33-3D39CD101A0E}"/>
              </a:ext>
            </a:extLst>
          </p:cNvPr>
          <p:cNvSpPr>
            <a:spLocks noGrp="1"/>
          </p:cNvSpPr>
          <p:nvPr>
            <p:ph type="body" sz="quarter" idx="4294967295"/>
          </p:nvPr>
        </p:nvSpPr>
        <p:spPr>
          <a:xfrm>
            <a:off x="6773863" y="5248275"/>
            <a:ext cx="5418137" cy="631825"/>
          </a:xfrm>
          <a:prstGeom prst="rect">
            <a:avLst/>
          </a:prstGeom>
        </p:spPr>
        <p:txBody>
          <a:bodyPr/>
          <a:lstStyle/>
          <a:p>
            <a:r>
              <a:rPr lang="en-US" b="1" dirty="0"/>
              <a:t>Brussels</a:t>
            </a:r>
            <a:endParaRPr lang="en-BE" b="1" dirty="0"/>
          </a:p>
        </p:txBody>
      </p:sp>
      <p:sp>
        <p:nvSpPr>
          <p:cNvPr id="6" name="Text Placeholder 5">
            <a:extLst>
              <a:ext uri="{FF2B5EF4-FFF2-40B4-BE49-F238E27FC236}">
                <a16:creationId xmlns:a16="http://schemas.microsoft.com/office/drawing/2014/main" id="{D246534D-A8B0-409B-95B0-1B5866F9B31D}"/>
              </a:ext>
            </a:extLst>
          </p:cNvPr>
          <p:cNvSpPr>
            <a:spLocks noGrp="1"/>
          </p:cNvSpPr>
          <p:nvPr>
            <p:ph type="body" idx="4294967295"/>
          </p:nvPr>
        </p:nvSpPr>
        <p:spPr>
          <a:xfrm>
            <a:off x="3408363" y="365125"/>
            <a:ext cx="8783637" cy="4883150"/>
          </a:xfrm>
          <a:prstGeom prst="rect">
            <a:avLst/>
          </a:prstGeom>
        </p:spPr>
        <p:txBody>
          <a:bodyPr anchor="t"/>
          <a:lstStyle/>
          <a:p>
            <a:r>
              <a:rPr lang="en-US" dirty="0"/>
              <a:t>CONTACT</a:t>
            </a:r>
          </a:p>
          <a:p>
            <a:endParaRPr lang="en-US" sz="1100" dirty="0"/>
          </a:p>
          <a:p>
            <a:endParaRPr lang="en-US" sz="1600" dirty="0"/>
          </a:p>
          <a:p>
            <a:r>
              <a:rPr lang="en-US" sz="2800" b="1" dirty="0"/>
              <a:t>vanessa.sanctorum@havasmg.com</a:t>
            </a:r>
          </a:p>
          <a:p>
            <a:endParaRPr lang="en-US" sz="1600" dirty="0"/>
          </a:p>
        </p:txBody>
      </p:sp>
    </p:spTree>
    <p:extLst>
      <p:ext uri="{BB962C8B-B14F-4D97-AF65-F5344CB8AC3E}">
        <p14:creationId xmlns:p14="http://schemas.microsoft.com/office/powerpoint/2010/main" val="36605479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15CD9333-2178-4893-81EE-1246B51EBF8B}"/>
              </a:ext>
            </a:extLst>
          </p:cNvPr>
          <p:cNvSpPr>
            <a:spLocks noGrp="1"/>
          </p:cNvSpPr>
          <p:nvPr>
            <p:ph type="body" sz="quarter" idx="10"/>
          </p:nvPr>
        </p:nvSpPr>
        <p:spPr>
          <a:xfrm>
            <a:off x="298583" y="700800"/>
            <a:ext cx="11528656" cy="376985"/>
          </a:xfrm>
        </p:spPr>
        <p:txBody>
          <a:bodyPr/>
          <a:lstStyle/>
          <a:p>
            <a:r>
              <a:rPr lang="fr-BE" dirty="0"/>
              <a:t>BASIC NEEDS DURING CONFINEMENT? MEDIA! </a:t>
            </a:r>
            <a:r>
              <a:rPr lang="fr-BE" sz="1800" dirty="0"/>
              <a:t>(WITH A FULL BELLY IN A TIDY HOUSE) </a:t>
            </a:r>
            <a:endParaRPr lang="fr-BE" dirty="0"/>
          </a:p>
        </p:txBody>
      </p:sp>
      <p:sp>
        <p:nvSpPr>
          <p:cNvPr id="53" name="Text Placeholder 1">
            <a:extLst>
              <a:ext uri="{FF2B5EF4-FFF2-40B4-BE49-F238E27FC236}">
                <a16:creationId xmlns:a16="http://schemas.microsoft.com/office/drawing/2014/main" id="{938FFB3C-01DA-4C45-AB04-D764282D43FD}"/>
              </a:ext>
            </a:extLst>
          </p:cNvPr>
          <p:cNvSpPr>
            <a:spLocks noGrp="1"/>
          </p:cNvSpPr>
          <p:nvPr>
            <p:ph type="body" idx="1"/>
          </p:nvPr>
        </p:nvSpPr>
        <p:spPr/>
        <p:txBody>
          <a:bodyPr/>
          <a:lstStyle/>
          <a:p>
            <a:r>
              <a:rPr lang="fr-BE" i="1" err="1"/>
              <a:t>What</a:t>
            </a:r>
            <a:r>
              <a:rPr lang="fr-BE" i="1"/>
              <a:t> have been </a:t>
            </a:r>
            <a:r>
              <a:rPr lang="fr-BE" i="1" err="1"/>
              <a:t>your</a:t>
            </a:r>
            <a:r>
              <a:rPr lang="fr-BE" i="1"/>
              <a:t> main </a:t>
            </a:r>
            <a:r>
              <a:rPr lang="fr-BE" i="1" err="1"/>
              <a:t>activities</a:t>
            </a:r>
            <a:r>
              <a:rPr lang="fr-BE" i="1"/>
              <a:t> </a:t>
            </a:r>
            <a:r>
              <a:rPr lang="fr-BE" i="1" err="1"/>
              <a:t>during</a:t>
            </a:r>
            <a:r>
              <a:rPr lang="fr-BE" i="1"/>
              <a:t> the </a:t>
            </a:r>
            <a:r>
              <a:rPr lang="fr-BE" i="1" err="1"/>
              <a:t>past</a:t>
            </a:r>
            <a:r>
              <a:rPr lang="fr-BE" i="1"/>
              <a:t> few </a:t>
            </a:r>
            <a:r>
              <a:rPr lang="fr-BE" i="1" err="1"/>
              <a:t>days</a:t>
            </a:r>
            <a:r>
              <a:rPr lang="fr-BE" i="1"/>
              <a:t>? Source </a:t>
            </a:r>
            <a:r>
              <a:rPr lang="fr-BE" i="1" err="1"/>
              <a:t>pictures</a:t>
            </a:r>
            <a:r>
              <a:rPr lang="fr-BE" i="1"/>
              <a:t>: </a:t>
            </a:r>
            <a:r>
              <a:rPr lang="fr-BE" i="1">
                <a:hlinkClick r:id="rId3"/>
              </a:rPr>
              <a:t>Unsplash</a:t>
            </a:r>
            <a:endParaRPr lang="fr-BE" i="1"/>
          </a:p>
        </p:txBody>
      </p:sp>
      <p:grpSp>
        <p:nvGrpSpPr>
          <p:cNvPr id="51" name="Group 50">
            <a:extLst>
              <a:ext uri="{FF2B5EF4-FFF2-40B4-BE49-F238E27FC236}">
                <a16:creationId xmlns:a16="http://schemas.microsoft.com/office/drawing/2014/main" id="{434A2234-5138-472B-A049-55A8CB1849B7}"/>
              </a:ext>
            </a:extLst>
          </p:cNvPr>
          <p:cNvGrpSpPr/>
          <p:nvPr/>
        </p:nvGrpSpPr>
        <p:grpSpPr>
          <a:xfrm>
            <a:off x="702053" y="1508959"/>
            <a:ext cx="10728216" cy="2472650"/>
            <a:chOff x="702053" y="1717345"/>
            <a:chExt cx="10728216" cy="2472650"/>
          </a:xfrm>
        </p:grpSpPr>
        <p:pic>
          <p:nvPicPr>
            <p:cNvPr id="13" name="Picture 12" descr="A close up of a whiteboard&#10;&#10;Description automatically generated">
              <a:extLst>
                <a:ext uri="{FF2B5EF4-FFF2-40B4-BE49-F238E27FC236}">
                  <a16:creationId xmlns:a16="http://schemas.microsoft.com/office/drawing/2014/main" id="{003926FA-774D-4E2C-9209-A1EDB5D9A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31" y="1717345"/>
              <a:ext cx="2700000" cy="1800000"/>
            </a:xfrm>
            <a:prstGeom prst="rect">
              <a:avLst/>
            </a:prstGeom>
            <a:ln w="28575">
              <a:solidFill>
                <a:srgbClr val="FFD800"/>
              </a:solidFill>
            </a:ln>
          </p:spPr>
        </p:pic>
        <p:pic>
          <p:nvPicPr>
            <p:cNvPr id="19" name="Picture 18" descr="A picture containing person, indoor, woman, table&#10;&#10;Description automatically generated">
              <a:extLst>
                <a:ext uri="{FF2B5EF4-FFF2-40B4-BE49-F238E27FC236}">
                  <a16:creationId xmlns:a16="http://schemas.microsoft.com/office/drawing/2014/main" id="{38702D0A-78B0-4D89-9EB3-622A14465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269" y="1717345"/>
              <a:ext cx="2700000" cy="1800000"/>
            </a:xfrm>
            <a:prstGeom prst="rect">
              <a:avLst/>
            </a:prstGeom>
            <a:ln w="28575">
              <a:solidFill>
                <a:srgbClr val="FFD800"/>
              </a:solidFill>
            </a:ln>
          </p:spPr>
        </p:pic>
        <p:pic>
          <p:nvPicPr>
            <p:cNvPr id="21" name="Picture 20" descr="A picture containing person, indoor, cup, table&#10;&#10;Description automatically generated">
              <a:extLst>
                <a:ext uri="{FF2B5EF4-FFF2-40B4-BE49-F238E27FC236}">
                  <a16:creationId xmlns:a16="http://schemas.microsoft.com/office/drawing/2014/main" id="{74F17983-9361-4FC4-BB60-18408326E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253" y="1717345"/>
              <a:ext cx="2689494" cy="1800000"/>
            </a:xfrm>
            <a:prstGeom prst="rect">
              <a:avLst/>
            </a:prstGeom>
            <a:ln w="28575">
              <a:solidFill>
                <a:srgbClr val="FFD800"/>
              </a:solidFill>
            </a:ln>
          </p:spPr>
        </p:pic>
        <p:grpSp>
          <p:nvGrpSpPr>
            <p:cNvPr id="38" name="Group 37">
              <a:extLst>
                <a:ext uri="{FF2B5EF4-FFF2-40B4-BE49-F238E27FC236}">
                  <a16:creationId xmlns:a16="http://schemas.microsoft.com/office/drawing/2014/main" id="{1BA0781F-8B36-4D89-AFFE-E73028758AED}"/>
                </a:ext>
              </a:extLst>
            </p:cNvPr>
            <p:cNvGrpSpPr/>
            <p:nvPr/>
          </p:nvGrpSpPr>
          <p:grpSpPr>
            <a:xfrm>
              <a:off x="702053" y="3544950"/>
              <a:ext cx="2759678" cy="452698"/>
              <a:chOff x="702053" y="3557033"/>
              <a:chExt cx="2759678" cy="452698"/>
            </a:xfrm>
          </p:grpSpPr>
          <p:sp>
            <p:nvSpPr>
              <p:cNvPr id="26" name="TextBox 25">
                <a:extLst>
                  <a:ext uri="{FF2B5EF4-FFF2-40B4-BE49-F238E27FC236}">
                    <a16:creationId xmlns:a16="http://schemas.microsoft.com/office/drawing/2014/main" id="{7420181E-400D-46A2-9BC0-A994ACE6C14B}"/>
                  </a:ext>
                </a:extLst>
              </p:cNvPr>
              <p:cNvSpPr txBox="1"/>
              <p:nvPr/>
            </p:nvSpPr>
            <p:spPr>
              <a:xfrm>
                <a:off x="761732" y="3687825"/>
                <a:ext cx="2699999" cy="268032"/>
              </a:xfrm>
              <a:prstGeom prst="rect">
                <a:avLst/>
              </a:prstGeom>
            </p:spPr>
            <p:txBody>
              <a:bodyPr wrap="square" lIns="18000" tIns="10800" rIns="18000" bIns="108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600" b="0" i="1" u="none" strike="noStrike" kern="1200" cap="none" spc="0" normalizeH="0" baseline="0" noProof="0" err="1">
                    <a:ln>
                      <a:noFill/>
                    </a:ln>
                    <a:solidFill>
                      <a:prstClr val="black"/>
                    </a:solidFill>
                    <a:effectLst/>
                    <a:uLnTx/>
                    <a:uFillTx/>
                    <a:latin typeface="Arial"/>
                    <a:ea typeface="+mn-ea"/>
                    <a:cs typeface="+mn-cs"/>
                  </a:rPr>
                  <a:t>surfing</a:t>
                </a:r>
                <a:r>
                  <a:rPr kumimoji="0" lang="fr-BE" sz="1600" b="0" i="1" u="none" strike="noStrike" kern="1200" cap="none" spc="0" normalizeH="0" baseline="0" noProof="0">
                    <a:ln>
                      <a:noFill/>
                    </a:ln>
                    <a:solidFill>
                      <a:prstClr val="black"/>
                    </a:solidFill>
                    <a:effectLst/>
                    <a:uLnTx/>
                    <a:uFillTx/>
                    <a:latin typeface="Arial"/>
                    <a:ea typeface="+mn-ea"/>
                    <a:cs typeface="+mn-cs"/>
                  </a:rPr>
                  <a:t> on the internet</a:t>
                </a:r>
              </a:p>
            </p:txBody>
          </p:sp>
          <p:sp>
            <p:nvSpPr>
              <p:cNvPr id="37" name="TextBox 36">
                <a:extLst>
                  <a:ext uri="{FF2B5EF4-FFF2-40B4-BE49-F238E27FC236}">
                    <a16:creationId xmlns:a16="http://schemas.microsoft.com/office/drawing/2014/main" id="{69D5B01F-1293-4507-8CF0-94A972E8533B}"/>
                  </a:ext>
                </a:extLst>
              </p:cNvPr>
              <p:cNvSpPr txBox="1"/>
              <p:nvPr/>
            </p:nvSpPr>
            <p:spPr>
              <a:xfrm>
                <a:off x="702053" y="3557033"/>
                <a:ext cx="755309" cy="452698"/>
              </a:xfrm>
              <a:prstGeom prst="rect">
                <a:avLst/>
              </a:prstGeom>
            </p:spPr>
            <p:txBody>
              <a:bodyPr wrap="square" lIns="18000" tIns="10800" rIns="18000" b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800" b="1" i="1" u="none" strike="noStrike" kern="1200" cap="none" spc="0" normalizeH="0" baseline="0" noProof="0">
                    <a:ln>
                      <a:noFill/>
                    </a:ln>
                    <a:solidFill>
                      <a:srgbClr val="FFD800"/>
                    </a:solidFill>
                    <a:effectLst/>
                    <a:uLnTx/>
                    <a:uFillTx/>
                    <a:latin typeface="Arial"/>
                    <a:ea typeface="+mn-ea"/>
                    <a:cs typeface="+mn-cs"/>
                  </a:rPr>
                  <a:t>67%</a:t>
                </a:r>
              </a:p>
            </p:txBody>
          </p:sp>
        </p:grpSp>
        <p:grpSp>
          <p:nvGrpSpPr>
            <p:cNvPr id="39" name="Group 38">
              <a:extLst>
                <a:ext uri="{FF2B5EF4-FFF2-40B4-BE49-F238E27FC236}">
                  <a16:creationId xmlns:a16="http://schemas.microsoft.com/office/drawing/2014/main" id="{65A9001F-50F5-45E7-B87E-ED7F67039F6A}"/>
                </a:ext>
              </a:extLst>
            </p:cNvPr>
            <p:cNvGrpSpPr/>
            <p:nvPr/>
          </p:nvGrpSpPr>
          <p:grpSpPr>
            <a:xfrm>
              <a:off x="4694834" y="3544950"/>
              <a:ext cx="2759679" cy="645045"/>
              <a:chOff x="702053" y="3557033"/>
              <a:chExt cx="2759679" cy="645045"/>
            </a:xfrm>
          </p:grpSpPr>
          <p:sp>
            <p:nvSpPr>
              <p:cNvPr id="40" name="TextBox 39">
                <a:extLst>
                  <a:ext uri="{FF2B5EF4-FFF2-40B4-BE49-F238E27FC236}">
                    <a16:creationId xmlns:a16="http://schemas.microsoft.com/office/drawing/2014/main" id="{9116E319-F4D8-40D2-A640-D4AA400F8CD7}"/>
                  </a:ext>
                </a:extLst>
              </p:cNvPr>
              <p:cNvSpPr txBox="1"/>
              <p:nvPr/>
            </p:nvSpPr>
            <p:spPr>
              <a:xfrm>
                <a:off x="1457362" y="3687825"/>
                <a:ext cx="2004370" cy="514253"/>
              </a:xfrm>
              <a:prstGeom prst="rect">
                <a:avLst/>
              </a:prstGeom>
            </p:spPr>
            <p:txBody>
              <a:bodyPr wrap="square" lIns="18000" tIns="10800" rIns="18000" bIns="108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600" b="0" i="1" u="none" strike="noStrike" kern="1200" cap="none" spc="0" normalizeH="0" baseline="0" noProof="0" err="1">
                    <a:ln>
                      <a:noFill/>
                    </a:ln>
                    <a:solidFill>
                      <a:prstClr val="black"/>
                    </a:solidFill>
                    <a:effectLst/>
                    <a:uLnTx/>
                    <a:uFillTx/>
                    <a:latin typeface="Arial"/>
                    <a:ea typeface="+mn-ea"/>
                    <a:cs typeface="+mn-cs"/>
                  </a:rPr>
                  <a:t>cleaning</a:t>
                </a:r>
                <a:r>
                  <a:rPr kumimoji="0" lang="fr-BE" sz="1600" b="0" i="1" u="none" strike="noStrike" kern="1200" cap="none" spc="0" normalizeH="0" baseline="0" noProof="0">
                    <a:ln>
                      <a:noFill/>
                    </a:ln>
                    <a:solidFill>
                      <a:prstClr val="black"/>
                    </a:solidFill>
                    <a:effectLst/>
                    <a:uLnTx/>
                    <a:uFillTx/>
                    <a:latin typeface="Arial"/>
                    <a:ea typeface="+mn-ea"/>
                    <a:cs typeface="+mn-cs"/>
                  </a:rPr>
                  <a:t>/</a:t>
                </a:r>
                <a:r>
                  <a:rPr kumimoji="0" lang="fr-BE" sz="1600" b="0" i="1" u="none" strike="noStrike" kern="1200" cap="none" spc="0" normalizeH="0" baseline="0" noProof="0" err="1">
                    <a:ln>
                      <a:noFill/>
                    </a:ln>
                    <a:solidFill>
                      <a:prstClr val="black"/>
                    </a:solidFill>
                    <a:effectLst/>
                    <a:uLnTx/>
                    <a:uFillTx/>
                    <a:latin typeface="Arial"/>
                    <a:ea typeface="+mn-ea"/>
                    <a:cs typeface="+mn-cs"/>
                  </a:rPr>
                  <a:t>tidying</a:t>
                </a:r>
                <a:r>
                  <a:rPr kumimoji="0" lang="fr-BE" sz="1600" b="0" i="1" u="none" strike="noStrike" kern="1200" cap="none" spc="0" normalizeH="0" baseline="0" noProof="0">
                    <a:ln>
                      <a:noFill/>
                    </a:ln>
                    <a:solidFill>
                      <a:prstClr val="black"/>
                    </a:solidFill>
                    <a:effectLst/>
                    <a:uLnTx/>
                    <a:uFillTx/>
                    <a:latin typeface="Arial"/>
                    <a:ea typeface="+mn-ea"/>
                    <a:cs typeface="+mn-cs"/>
                  </a:rPr>
                  <a:t> the house</a:t>
                </a:r>
              </a:p>
            </p:txBody>
          </p:sp>
          <p:sp>
            <p:nvSpPr>
              <p:cNvPr id="41" name="TextBox 40">
                <a:extLst>
                  <a:ext uri="{FF2B5EF4-FFF2-40B4-BE49-F238E27FC236}">
                    <a16:creationId xmlns:a16="http://schemas.microsoft.com/office/drawing/2014/main" id="{63210CE6-AD09-4200-A749-25CC7B907D78}"/>
                  </a:ext>
                </a:extLst>
              </p:cNvPr>
              <p:cNvSpPr txBox="1"/>
              <p:nvPr/>
            </p:nvSpPr>
            <p:spPr>
              <a:xfrm>
                <a:off x="702053" y="3557033"/>
                <a:ext cx="755309" cy="452698"/>
              </a:xfrm>
              <a:prstGeom prst="rect">
                <a:avLst/>
              </a:prstGeom>
            </p:spPr>
            <p:txBody>
              <a:bodyPr wrap="square" lIns="18000" tIns="10800" rIns="18000" b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800" b="1" i="1" u="none" strike="noStrike" kern="1200" cap="none" spc="0" normalizeH="0" baseline="0" noProof="0">
                    <a:ln>
                      <a:noFill/>
                    </a:ln>
                    <a:solidFill>
                      <a:srgbClr val="FFD800"/>
                    </a:solidFill>
                    <a:effectLst/>
                    <a:uLnTx/>
                    <a:uFillTx/>
                    <a:latin typeface="Arial"/>
                    <a:ea typeface="+mn-ea"/>
                    <a:cs typeface="+mn-cs"/>
                  </a:rPr>
                  <a:t>55%</a:t>
                </a:r>
              </a:p>
            </p:txBody>
          </p:sp>
        </p:grpSp>
        <p:grpSp>
          <p:nvGrpSpPr>
            <p:cNvPr id="42" name="Group 41">
              <a:extLst>
                <a:ext uri="{FF2B5EF4-FFF2-40B4-BE49-F238E27FC236}">
                  <a16:creationId xmlns:a16="http://schemas.microsoft.com/office/drawing/2014/main" id="{BF5A6872-665B-4368-88DF-6FCEAAE2F3CE}"/>
                </a:ext>
              </a:extLst>
            </p:cNvPr>
            <p:cNvGrpSpPr/>
            <p:nvPr/>
          </p:nvGrpSpPr>
          <p:grpSpPr>
            <a:xfrm>
              <a:off x="8667007" y="3544950"/>
              <a:ext cx="2759679" cy="452698"/>
              <a:chOff x="702053" y="3557033"/>
              <a:chExt cx="2759679" cy="452698"/>
            </a:xfrm>
          </p:grpSpPr>
          <p:sp>
            <p:nvSpPr>
              <p:cNvPr id="43" name="TextBox 42">
                <a:extLst>
                  <a:ext uri="{FF2B5EF4-FFF2-40B4-BE49-F238E27FC236}">
                    <a16:creationId xmlns:a16="http://schemas.microsoft.com/office/drawing/2014/main" id="{E698E60E-B2BB-4E0D-A198-55EE36921514}"/>
                  </a:ext>
                </a:extLst>
              </p:cNvPr>
              <p:cNvSpPr txBox="1"/>
              <p:nvPr/>
            </p:nvSpPr>
            <p:spPr>
              <a:xfrm>
                <a:off x="1457362" y="3687825"/>
                <a:ext cx="2004370" cy="268032"/>
              </a:xfrm>
              <a:prstGeom prst="rect">
                <a:avLst/>
              </a:prstGeom>
            </p:spPr>
            <p:txBody>
              <a:bodyPr wrap="square" lIns="18000" tIns="10800" rIns="18000" bIns="108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600" b="0" i="1" u="none" strike="noStrike" kern="1200" cap="none" spc="0" normalizeH="0" baseline="0" noProof="0" err="1">
                    <a:ln>
                      <a:noFill/>
                    </a:ln>
                    <a:solidFill>
                      <a:prstClr val="black"/>
                    </a:solidFill>
                    <a:effectLst/>
                    <a:uLnTx/>
                    <a:uFillTx/>
                    <a:latin typeface="Arial"/>
                    <a:ea typeface="+mn-ea"/>
                    <a:cs typeface="+mn-cs"/>
                  </a:rPr>
                  <a:t>watching</a:t>
                </a:r>
                <a:r>
                  <a:rPr kumimoji="0" lang="fr-BE" sz="1600" b="0" i="1" u="none" strike="noStrike" kern="1200" cap="none" spc="0" normalizeH="0" baseline="0" noProof="0">
                    <a:ln>
                      <a:noFill/>
                    </a:ln>
                    <a:solidFill>
                      <a:prstClr val="black"/>
                    </a:solidFill>
                    <a:effectLst/>
                    <a:uLnTx/>
                    <a:uFillTx/>
                    <a:latin typeface="Arial"/>
                    <a:ea typeface="+mn-ea"/>
                    <a:cs typeface="+mn-cs"/>
                  </a:rPr>
                  <a:t> TV w/</a:t>
                </a:r>
                <a:r>
                  <a:rPr kumimoji="0" lang="fr-BE" sz="1600" b="0" i="1" u="none" strike="noStrike" kern="1200" cap="none" spc="0" normalizeH="0" baseline="0" noProof="0" err="1">
                    <a:ln>
                      <a:noFill/>
                    </a:ln>
                    <a:solidFill>
                      <a:prstClr val="black"/>
                    </a:solidFill>
                    <a:effectLst/>
                    <a:uLnTx/>
                    <a:uFillTx/>
                    <a:latin typeface="Arial"/>
                    <a:ea typeface="+mn-ea"/>
                    <a:cs typeface="+mn-cs"/>
                  </a:rPr>
                  <a:t>family</a:t>
                </a:r>
                <a:endParaRPr kumimoji="0" lang="fr-BE" sz="1600" b="0" i="1" u="none" strike="noStrike" kern="1200" cap="none" spc="0" normalizeH="0" baseline="0" noProof="0">
                  <a:ln>
                    <a:noFill/>
                  </a:ln>
                  <a:solidFill>
                    <a:prstClr val="black"/>
                  </a:solidFill>
                  <a:effectLst/>
                  <a:uLnTx/>
                  <a:uFillTx/>
                  <a:latin typeface="Arial"/>
                  <a:ea typeface="+mn-ea"/>
                  <a:cs typeface="+mn-cs"/>
                </a:endParaRPr>
              </a:p>
            </p:txBody>
          </p:sp>
          <p:sp>
            <p:nvSpPr>
              <p:cNvPr id="44" name="TextBox 43">
                <a:extLst>
                  <a:ext uri="{FF2B5EF4-FFF2-40B4-BE49-F238E27FC236}">
                    <a16:creationId xmlns:a16="http://schemas.microsoft.com/office/drawing/2014/main" id="{0812CF37-F780-4F9C-9CAD-F23E934F8FFD}"/>
                  </a:ext>
                </a:extLst>
              </p:cNvPr>
              <p:cNvSpPr txBox="1"/>
              <p:nvPr/>
            </p:nvSpPr>
            <p:spPr>
              <a:xfrm>
                <a:off x="702053" y="3557033"/>
                <a:ext cx="755309" cy="452698"/>
              </a:xfrm>
              <a:prstGeom prst="rect">
                <a:avLst/>
              </a:prstGeom>
            </p:spPr>
            <p:txBody>
              <a:bodyPr wrap="square" lIns="18000" tIns="10800" rIns="18000" b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800" b="1" i="1" u="none" strike="noStrike" kern="1200" cap="none" spc="0" normalizeH="0" baseline="0" noProof="0">
                    <a:ln>
                      <a:noFill/>
                    </a:ln>
                    <a:solidFill>
                      <a:srgbClr val="FFD800"/>
                    </a:solidFill>
                    <a:effectLst/>
                    <a:uLnTx/>
                    <a:uFillTx/>
                    <a:latin typeface="Arial"/>
                    <a:ea typeface="+mn-ea"/>
                    <a:cs typeface="+mn-cs"/>
                  </a:rPr>
                  <a:t>55%</a:t>
                </a:r>
              </a:p>
            </p:txBody>
          </p:sp>
        </p:grpSp>
      </p:grpSp>
      <p:grpSp>
        <p:nvGrpSpPr>
          <p:cNvPr id="55" name="Group 54">
            <a:extLst>
              <a:ext uri="{FF2B5EF4-FFF2-40B4-BE49-F238E27FC236}">
                <a16:creationId xmlns:a16="http://schemas.microsoft.com/office/drawing/2014/main" id="{303BD065-8F33-44FA-AAC6-27435FDA6DCA}"/>
              </a:ext>
            </a:extLst>
          </p:cNvPr>
          <p:cNvGrpSpPr/>
          <p:nvPr/>
        </p:nvGrpSpPr>
        <p:grpSpPr>
          <a:xfrm>
            <a:off x="2621833" y="4158853"/>
            <a:ext cx="7223207" cy="2260310"/>
            <a:chOff x="2621833" y="4112198"/>
            <a:chExt cx="7223207" cy="2260310"/>
          </a:xfrm>
        </p:grpSpPr>
        <p:pic>
          <p:nvPicPr>
            <p:cNvPr id="23" name="Picture 22" descr="A person standing in a kitchen preparing food&#10;&#10;Description automatically generated">
              <a:extLst>
                <a:ext uri="{FF2B5EF4-FFF2-40B4-BE49-F238E27FC236}">
                  <a16:creationId xmlns:a16="http://schemas.microsoft.com/office/drawing/2014/main" id="{D89A8B69-39FB-47DC-864E-1697D8435E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3273" y="4112198"/>
              <a:ext cx="2700000" cy="1800000"/>
            </a:xfrm>
            <a:prstGeom prst="rect">
              <a:avLst/>
            </a:prstGeom>
            <a:ln w="28575">
              <a:solidFill>
                <a:srgbClr val="FFD800"/>
              </a:solidFill>
            </a:ln>
          </p:spPr>
        </p:pic>
        <p:pic>
          <p:nvPicPr>
            <p:cNvPr id="25" name="Picture 24" descr="A person sitting on a bed in a dark room&#10;&#10;Description automatically generated">
              <a:extLst>
                <a:ext uri="{FF2B5EF4-FFF2-40B4-BE49-F238E27FC236}">
                  <a16:creationId xmlns:a16="http://schemas.microsoft.com/office/drawing/2014/main" id="{C50192B4-B9FC-4E8B-B237-950B14A478F3}"/>
                </a:ext>
              </a:extLst>
            </p:cNvPr>
            <p:cNvPicPr>
              <a:picLocks noChangeAspect="1"/>
            </p:cNvPicPr>
            <p:nvPr/>
          </p:nvPicPr>
          <p:blipFill rotWithShape="1">
            <a:blip r:embed="rId8">
              <a:extLst>
                <a:ext uri="{28A0092B-C50C-407E-A947-70E740481C1C}">
                  <a14:useLocalDpi xmlns:a14="http://schemas.microsoft.com/office/drawing/2010/main" val="0"/>
                </a:ext>
              </a:extLst>
            </a:blip>
            <a:srcRect l="10312"/>
            <a:stretch/>
          </p:blipFill>
          <p:spPr>
            <a:xfrm>
              <a:off x="6778727" y="4112198"/>
              <a:ext cx="2700000" cy="1800000"/>
            </a:xfrm>
            <a:prstGeom prst="rect">
              <a:avLst/>
            </a:prstGeom>
            <a:ln w="28575">
              <a:solidFill>
                <a:srgbClr val="FFD800"/>
              </a:solidFill>
            </a:ln>
          </p:spPr>
        </p:pic>
        <p:grpSp>
          <p:nvGrpSpPr>
            <p:cNvPr id="45" name="Group 44">
              <a:extLst>
                <a:ext uri="{FF2B5EF4-FFF2-40B4-BE49-F238E27FC236}">
                  <a16:creationId xmlns:a16="http://schemas.microsoft.com/office/drawing/2014/main" id="{F3F015CA-873D-4E17-843B-A91C2C4F6756}"/>
                </a:ext>
              </a:extLst>
            </p:cNvPr>
            <p:cNvGrpSpPr/>
            <p:nvPr/>
          </p:nvGrpSpPr>
          <p:grpSpPr>
            <a:xfrm>
              <a:off x="2621833" y="5919810"/>
              <a:ext cx="2851119" cy="452698"/>
              <a:chOff x="610613" y="3557033"/>
              <a:chExt cx="2851119" cy="452698"/>
            </a:xfrm>
          </p:grpSpPr>
          <p:sp>
            <p:nvSpPr>
              <p:cNvPr id="46" name="TextBox 45">
                <a:extLst>
                  <a:ext uri="{FF2B5EF4-FFF2-40B4-BE49-F238E27FC236}">
                    <a16:creationId xmlns:a16="http://schemas.microsoft.com/office/drawing/2014/main" id="{F5FD67A7-2A55-46E5-9496-EAD4BD033A5B}"/>
                  </a:ext>
                </a:extLst>
              </p:cNvPr>
              <p:cNvSpPr txBox="1"/>
              <p:nvPr/>
            </p:nvSpPr>
            <p:spPr>
              <a:xfrm>
                <a:off x="1457362" y="3687825"/>
                <a:ext cx="2004370" cy="268032"/>
              </a:xfrm>
              <a:prstGeom prst="rect">
                <a:avLst/>
              </a:prstGeom>
            </p:spPr>
            <p:txBody>
              <a:bodyPr wrap="square" lIns="18000" tIns="10800" rIns="18000" bIns="108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600" b="0" i="1" u="none" strike="noStrike" kern="1200" cap="none" spc="0" normalizeH="0" baseline="0" noProof="0">
                    <a:ln>
                      <a:noFill/>
                    </a:ln>
                    <a:solidFill>
                      <a:prstClr val="black"/>
                    </a:solidFill>
                    <a:effectLst/>
                    <a:uLnTx/>
                    <a:uFillTx/>
                    <a:latin typeface="Arial"/>
                    <a:ea typeface="+mn-ea"/>
                    <a:cs typeface="+mn-cs"/>
                  </a:rPr>
                  <a:t>cooking</a:t>
                </a:r>
              </a:p>
            </p:txBody>
          </p:sp>
          <p:sp>
            <p:nvSpPr>
              <p:cNvPr id="47" name="TextBox 46">
                <a:extLst>
                  <a:ext uri="{FF2B5EF4-FFF2-40B4-BE49-F238E27FC236}">
                    <a16:creationId xmlns:a16="http://schemas.microsoft.com/office/drawing/2014/main" id="{F975D809-9684-4178-AFF8-1643B9C7387E}"/>
                  </a:ext>
                </a:extLst>
              </p:cNvPr>
              <p:cNvSpPr txBox="1"/>
              <p:nvPr/>
            </p:nvSpPr>
            <p:spPr>
              <a:xfrm>
                <a:off x="610613" y="3557033"/>
                <a:ext cx="755309" cy="452698"/>
              </a:xfrm>
              <a:prstGeom prst="rect">
                <a:avLst/>
              </a:prstGeom>
            </p:spPr>
            <p:txBody>
              <a:bodyPr wrap="square" lIns="18000" tIns="10800" rIns="18000" b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800" b="1" i="1" u="none" strike="noStrike" kern="1200" cap="none" spc="0" normalizeH="0" baseline="0" noProof="0">
                    <a:ln>
                      <a:noFill/>
                    </a:ln>
                    <a:solidFill>
                      <a:srgbClr val="FFD800"/>
                    </a:solidFill>
                    <a:effectLst/>
                    <a:uLnTx/>
                    <a:uFillTx/>
                    <a:latin typeface="Arial"/>
                    <a:ea typeface="+mn-ea"/>
                    <a:cs typeface="+mn-cs"/>
                  </a:rPr>
                  <a:t>52%</a:t>
                </a:r>
              </a:p>
            </p:txBody>
          </p:sp>
        </p:grpSp>
        <p:grpSp>
          <p:nvGrpSpPr>
            <p:cNvPr id="48" name="Group 47">
              <a:extLst>
                <a:ext uri="{FF2B5EF4-FFF2-40B4-BE49-F238E27FC236}">
                  <a16:creationId xmlns:a16="http://schemas.microsoft.com/office/drawing/2014/main" id="{0D70B091-4BB1-4E98-8CC5-298E7CA63904}"/>
                </a:ext>
              </a:extLst>
            </p:cNvPr>
            <p:cNvGrpSpPr/>
            <p:nvPr/>
          </p:nvGrpSpPr>
          <p:grpSpPr>
            <a:xfrm>
              <a:off x="6694529" y="5918400"/>
              <a:ext cx="3150511" cy="452698"/>
              <a:chOff x="702053" y="3509801"/>
              <a:chExt cx="3150511" cy="452698"/>
            </a:xfrm>
          </p:grpSpPr>
          <p:sp>
            <p:nvSpPr>
              <p:cNvPr id="49" name="TextBox 48">
                <a:extLst>
                  <a:ext uri="{FF2B5EF4-FFF2-40B4-BE49-F238E27FC236}">
                    <a16:creationId xmlns:a16="http://schemas.microsoft.com/office/drawing/2014/main" id="{FE41CFCF-4DB8-439C-A871-067BC945086B}"/>
                  </a:ext>
                </a:extLst>
              </p:cNvPr>
              <p:cNvSpPr txBox="1"/>
              <p:nvPr/>
            </p:nvSpPr>
            <p:spPr>
              <a:xfrm>
                <a:off x="1457362" y="3643001"/>
                <a:ext cx="2395202" cy="268032"/>
              </a:xfrm>
              <a:prstGeom prst="rect">
                <a:avLst/>
              </a:prstGeom>
            </p:spPr>
            <p:txBody>
              <a:bodyPr wrap="square" lIns="18000" tIns="10800" rIns="18000" bIns="1080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600" b="0" i="1" u="none" strike="noStrike" kern="1200" cap="none" spc="0" normalizeH="0" baseline="0" noProof="0" err="1">
                    <a:ln>
                      <a:noFill/>
                    </a:ln>
                    <a:solidFill>
                      <a:prstClr val="black"/>
                    </a:solidFill>
                    <a:effectLst/>
                    <a:uLnTx/>
                    <a:uFillTx/>
                    <a:latin typeface="Arial"/>
                    <a:ea typeface="+mn-ea"/>
                    <a:cs typeface="+mn-cs"/>
                  </a:rPr>
                  <a:t>watching</a:t>
                </a:r>
                <a:r>
                  <a:rPr kumimoji="0" lang="fr-BE" sz="1600" b="0" i="1" u="none" strike="noStrike" kern="1200" cap="none" spc="0" normalizeH="0" baseline="0" noProof="0">
                    <a:ln>
                      <a:noFill/>
                    </a:ln>
                    <a:solidFill>
                      <a:prstClr val="black"/>
                    </a:solidFill>
                    <a:effectLst/>
                    <a:uLnTx/>
                    <a:uFillTx/>
                    <a:latin typeface="Arial"/>
                    <a:ea typeface="+mn-ea"/>
                    <a:cs typeface="+mn-cs"/>
                  </a:rPr>
                  <a:t> </a:t>
                </a:r>
                <a:r>
                  <a:rPr kumimoji="0" lang="fr-BE" sz="1600" b="0" i="1" u="none" strike="noStrike" kern="1200" cap="none" spc="0" normalizeH="0" baseline="0" noProof="0" err="1">
                    <a:ln>
                      <a:noFill/>
                    </a:ln>
                    <a:solidFill>
                      <a:prstClr val="black"/>
                    </a:solidFill>
                    <a:effectLst/>
                    <a:uLnTx/>
                    <a:uFillTx/>
                    <a:latin typeface="Arial"/>
                    <a:ea typeface="+mn-ea"/>
                    <a:cs typeface="+mn-cs"/>
                  </a:rPr>
                  <a:t>videos</a:t>
                </a:r>
                <a:r>
                  <a:rPr kumimoji="0" lang="fr-BE" sz="1600" b="0" i="1" u="none" strike="noStrike" kern="1200" cap="none" spc="0" normalizeH="0" baseline="0" noProof="0">
                    <a:ln>
                      <a:noFill/>
                    </a:ln>
                    <a:solidFill>
                      <a:prstClr val="black"/>
                    </a:solidFill>
                    <a:effectLst/>
                    <a:uLnTx/>
                    <a:uFillTx/>
                    <a:latin typeface="Arial"/>
                    <a:ea typeface="+mn-ea"/>
                    <a:cs typeface="+mn-cs"/>
                  </a:rPr>
                  <a:t> &amp; </a:t>
                </a:r>
                <a:r>
                  <a:rPr kumimoji="0" lang="fr-BE" sz="1600" b="0" i="1" u="none" strike="noStrike" kern="1200" cap="none" spc="0" normalizeH="0" baseline="0" noProof="0" err="1">
                    <a:ln>
                      <a:noFill/>
                    </a:ln>
                    <a:solidFill>
                      <a:prstClr val="black"/>
                    </a:solidFill>
                    <a:effectLst/>
                    <a:uLnTx/>
                    <a:uFillTx/>
                    <a:latin typeface="Arial"/>
                    <a:ea typeface="+mn-ea"/>
                    <a:cs typeface="+mn-cs"/>
                  </a:rPr>
                  <a:t>movies</a:t>
                </a:r>
                <a:endParaRPr kumimoji="0" lang="fr-BE" sz="1600" b="0" i="1" u="none" strike="noStrike" kern="1200" cap="none" spc="0" normalizeH="0" baseline="0" noProof="0">
                  <a:ln>
                    <a:noFill/>
                  </a:ln>
                  <a:solidFill>
                    <a:prstClr val="black"/>
                  </a:solidFill>
                  <a:effectLst/>
                  <a:uLnTx/>
                  <a:uFillTx/>
                  <a:latin typeface="Arial"/>
                  <a:ea typeface="+mn-ea"/>
                  <a:cs typeface="+mn-cs"/>
                </a:endParaRPr>
              </a:p>
            </p:txBody>
          </p:sp>
          <p:sp>
            <p:nvSpPr>
              <p:cNvPr id="50" name="TextBox 49">
                <a:extLst>
                  <a:ext uri="{FF2B5EF4-FFF2-40B4-BE49-F238E27FC236}">
                    <a16:creationId xmlns:a16="http://schemas.microsoft.com/office/drawing/2014/main" id="{2BFC74F0-E802-4505-9F27-4DC421ECFA8E}"/>
                  </a:ext>
                </a:extLst>
              </p:cNvPr>
              <p:cNvSpPr txBox="1"/>
              <p:nvPr/>
            </p:nvSpPr>
            <p:spPr>
              <a:xfrm>
                <a:off x="702053" y="3509801"/>
                <a:ext cx="755309" cy="452698"/>
              </a:xfrm>
              <a:prstGeom prst="rect">
                <a:avLst/>
              </a:prstGeom>
            </p:spPr>
            <p:txBody>
              <a:bodyPr wrap="square" lIns="18000" tIns="10800" rIns="18000" bIns="10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800" b="1" i="1" u="none" strike="noStrike" kern="1200" cap="none" spc="0" normalizeH="0" baseline="0" noProof="0">
                    <a:ln>
                      <a:noFill/>
                    </a:ln>
                    <a:solidFill>
                      <a:srgbClr val="FFD800"/>
                    </a:solidFill>
                    <a:effectLst/>
                    <a:uLnTx/>
                    <a:uFillTx/>
                    <a:latin typeface="Arial"/>
                    <a:ea typeface="+mn-ea"/>
                    <a:cs typeface="+mn-cs"/>
                  </a:rPr>
                  <a:t>44%</a:t>
                </a:r>
              </a:p>
            </p:txBody>
          </p:sp>
        </p:grpSp>
      </p:grpSp>
      <p:sp>
        <p:nvSpPr>
          <p:cNvPr id="2" name="Oval 1">
            <a:extLst>
              <a:ext uri="{FF2B5EF4-FFF2-40B4-BE49-F238E27FC236}">
                <a16:creationId xmlns:a16="http://schemas.microsoft.com/office/drawing/2014/main" id="{AFF5A939-7FB3-44D3-85EC-4FD5A5C779D2}"/>
              </a:ext>
            </a:extLst>
          </p:cNvPr>
          <p:cNvSpPr/>
          <p:nvPr/>
        </p:nvSpPr>
        <p:spPr>
          <a:xfrm>
            <a:off x="298583" y="2031304"/>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rPr>
              <a:t>1</a:t>
            </a:r>
            <a:endParaRPr lang="en-BE" sz="4000" b="1">
              <a:solidFill>
                <a:schemeClr val="bg1"/>
              </a:solidFill>
            </a:endParaRPr>
          </a:p>
        </p:txBody>
      </p:sp>
      <p:sp>
        <p:nvSpPr>
          <p:cNvPr id="34" name="Oval 33">
            <a:extLst>
              <a:ext uri="{FF2B5EF4-FFF2-40B4-BE49-F238E27FC236}">
                <a16:creationId xmlns:a16="http://schemas.microsoft.com/office/drawing/2014/main" id="{F4C995CA-C2F1-45C3-A6E3-E83F6DE714CD}"/>
              </a:ext>
            </a:extLst>
          </p:cNvPr>
          <p:cNvSpPr/>
          <p:nvPr/>
        </p:nvSpPr>
        <p:spPr>
          <a:xfrm>
            <a:off x="4373598" y="2035735"/>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rPr>
              <a:t>2</a:t>
            </a:r>
            <a:endParaRPr lang="en-BE" sz="4000" b="1">
              <a:solidFill>
                <a:schemeClr val="bg1"/>
              </a:solidFill>
            </a:endParaRPr>
          </a:p>
        </p:txBody>
      </p:sp>
      <p:sp>
        <p:nvSpPr>
          <p:cNvPr id="36" name="Oval 35">
            <a:extLst>
              <a:ext uri="{FF2B5EF4-FFF2-40B4-BE49-F238E27FC236}">
                <a16:creationId xmlns:a16="http://schemas.microsoft.com/office/drawing/2014/main" id="{AF37C391-E5B0-4302-B670-1ADF1F4A73A2}"/>
              </a:ext>
            </a:extLst>
          </p:cNvPr>
          <p:cNvSpPr/>
          <p:nvPr/>
        </p:nvSpPr>
        <p:spPr>
          <a:xfrm>
            <a:off x="8352614" y="2028706"/>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rPr>
              <a:t>3</a:t>
            </a:r>
            <a:endParaRPr lang="en-BE" sz="4000" b="1">
              <a:solidFill>
                <a:schemeClr val="bg1"/>
              </a:solidFill>
            </a:endParaRPr>
          </a:p>
        </p:txBody>
      </p:sp>
      <p:sp>
        <p:nvSpPr>
          <p:cNvPr id="52" name="Oval 51">
            <a:extLst>
              <a:ext uri="{FF2B5EF4-FFF2-40B4-BE49-F238E27FC236}">
                <a16:creationId xmlns:a16="http://schemas.microsoft.com/office/drawing/2014/main" id="{7C4E4204-0207-4341-B82D-E42C36F94FB1}"/>
              </a:ext>
            </a:extLst>
          </p:cNvPr>
          <p:cNvSpPr/>
          <p:nvPr/>
        </p:nvSpPr>
        <p:spPr>
          <a:xfrm>
            <a:off x="2310212" y="4676768"/>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rPr>
              <a:t>4</a:t>
            </a:r>
            <a:endParaRPr lang="en-BE" sz="4000" b="1">
              <a:solidFill>
                <a:schemeClr val="bg1"/>
              </a:solidFill>
            </a:endParaRPr>
          </a:p>
        </p:txBody>
      </p:sp>
      <p:sp>
        <p:nvSpPr>
          <p:cNvPr id="56" name="Oval 55">
            <a:extLst>
              <a:ext uri="{FF2B5EF4-FFF2-40B4-BE49-F238E27FC236}">
                <a16:creationId xmlns:a16="http://schemas.microsoft.com/office/drawing/2014/main" id="{62F75528-5B03-4A76-87A3-D35FC094BC4E}"/>
              </a:ext>
            </a:extLst>
          </p:cNvPr>
          <p:cNvSpPr/>
          <p:nvPr/>
        </p:nvSpPr>
        <p:spPr>
          <a:xfrm>
            <a:off x="6375666" y="4676768"/>
            <a:ext cx="755309" cy="755309"/>
          </a:xfrm>
          <a:prstGeom prst="ellipse">
            <a:avLst/>
          </a:prstGeom>
          <a:solidFill>
            <a:schemeClr val="tx1"/>
          </a:solidFill>
          <a:ln>
            <a:solidFill>
              <a:srgbClr val="FFD8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bg1"/>
                </a:solidFill>
              </a:rPr>
              <a:t>5</a:t>
            </a:r>
            <a:endParaRPr lang="en-BE" sz="4000" b="1">
              <a:solidFill>
                <a:schemeClr val="bg1"/>
              </a:solidFill>
            </a:endParaRPr>
          </a:p>
        </p:txBody>
      </p:sp>
    </p:spTree>
    <p:extLst>
      <p:ext uri="{BB962C8B-B14F-4D97-AF65-F5344CB8AC3E}">
        <p14:creationId xmlns:p14="http://schemas.microsoft.com/office/powerpoint/2010/main" val="29413110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93A797-CC64-4BD1-8B9C-565E6BBD7DD0}"/>
              </a:ext>
            </a:extLst>
          </p:cNvPr>
          <p:cNvSpPr>
            <a:spLocks noGrp="1"/>
          </p:cNvSpPr>
          <p:nvPr>
            <p:ph type="body" sz="quarter" idx="10"/>
          </p:nvPr>
        </p:nvSpPr>
        <p:spPr/>
        <p:txBody>
          <a:bodyPr/>
          <a:lstStyle/>
          <a:p>
            <a:r>
              <a:rPr lang="fr-BE" dirty="0"/>
              <a:t>SURFING IS THE N°1 ACTIVITY ACROSS ALL GENERATIONS</a:t>
            </a:r>
          </a:p>
        </p:txBody>
      </p:sp>
      <p:sp>
        <p:nvSpPr>
          <p:cNvPr id="3" name="Text Placeholder 2">
            <a:extLst>
              <a:ext uri="{FF2B5EF4-FFF2-40B4-BE49-F238E27FC236}">
                <a16:creationId xmlns:a16="http://schemas.microsoft.com/office/drawing/2014/main" id="{E7FF4FF8-E658-40C4-A44E-6FEA9FF7E8A7}"/>
              </a:ext>
            </a:extLst>
          </p:cNvPr>
          <p:cNvSpPr>
            <a:spLocks noGrp="1"/>
          </p:cNvSpPr>
          <p:nvPr>
            <p:ph type="body" idx="1"/>
          </p:nvPr>
        </p:nvSpPr>
        <p:spPr/>
        <p:txBody>
          <a:bodyPr/>
          <a:lstStyle/>
          <a:p>
            <a:r>
              <a:rPr lang="fr-BE" i="1" dirty="0" err="1"/>
              <a:t>What</a:t>
            </a:r>
            <a:r>
              <a:rPr lang="fr-BE" i="1" dirty="0"/>
              <a:t> have been </a:t>
            </a:r>
            <a:r>
              <a:rPr lang="fr-BE" i="1" dirty="0" err="1"/>
              <a:t>your</a:t>
            </a:r>
            <a:r>
              <a:rPr lang="fr-BE" i="1" dirty="0"/>
              <a:t> main </a:t>
            </a:r>
            <a:r>
              <a:rPr lang="fr-BE" i="1" dirty="0" err="1"/>
              <a:t>activities</a:t>
            </a:r>
            <a:r>
              <a:rPr lang="fr-BE" i="1" dirty="0"/>
              <a:t> </a:t>
            </a:r>
            <a:r>
              <a:rPr lang="fr-BE" i="1" dirty="0" err="1"/>
              <a:t>during</a:t>
            </a:r>
            <a:r>
              <a:rPr lang="fr-BE" i="1" dirty="0"/>
              <a:t> the </a:t>
            </a:r>
            <a:r>
              <a:rPr lang="fr-BE" i="1" dirty="0" err="1"/>
              <a:t>past</a:t>
            </a:r>
            <a:r>
              <a:rPr lang="fr-BE" i="1" dirty="0"/>
              <a:t> few </a:t>
            </a:r>
            <a:r>
              <a:rPr lang="fr-BE" i="1" dirty="0" err="1"/>
              <a:t>days</a:t>
            </a:r>
            <a:r>
              <a:rPr lang="fr-BE" i="1" dirty="0"/>
              <a:t>?</a:t>
            </a:r>
            <a:endParaRPr lang="fr-BE" dirty="0"/>
          </a:p>
        </p:txBody>
      </p:sp>
      <p:graphicFrame>
        <p:nvGraphicFramePr>
          <p:cNvPr id="25" name="Chart 24">
            <a:extLst>
              <a:ext uri="{FF2B5EF4-FFF2-40B4-BE49-F238E27FC236}">
                <a16:creationId xmlns:a16="http://schemas.microsoft.com/office/drawing/2014/main" id="{6509B6D1-E314-4D02-A2BA-BCA071BC4058}"/>
              </a:ext>
            </a:extLst>
          </p:cNvPr>
          <p:cNvGraphicFramePr/>
          <p:nvPr/>
        </p:nvGraphicFramePr>
        <p:xfrm>
          <a:off x="98991" y="3621816"/>
          <a:ext cx="2952000" cy="28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C48B10C7-8F54-442D-89EB-2D2AF89537AA}"/>
              </a:ext>
            </a:extLst>
          </p:cNvPr>
          <p:cNvGraphicFramePr/>
          <p:nvPr/>
        </p:nvGraphicFramePr>
        <p:xfrm>
          <a:off x="2915724" y="3621816"/>
          <a:ext cx="2952000" cy="28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A0169597-76DA-4D84-8FC5-254E91712929}"/>
              </a:ext>
            </a:extLst>
          </p:cNvPr>
          <p:cNvGraphicFramePr/>
          <p:nvPr/>
        </p:nvGraphicFramePr>
        <p:xfrm>
          <a:off x="6176790" y="3621816"/>
          <a:ext cx="2952000" cy="28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DBC34843-834F-44F3-9C48-073F943BC79C}"/>
              </a:ext>
            </a:extLst>
          </p:cNvPr>
          <p:cNvGraphicFramePr/>
          <p:nvPr/>
        </p:nvGraphicFramePr>
        <p:xfrm>
          <a:off x="9149578" y="3621816"/>
          <a:ext cx="2952000" cy="2880000"/>
        </p:xfrm>
        <a:graphic>
          <a:graphicData uri="http://schemas.openxmlformats.org/drawingml/2006/chart">
            <c:chart xmlns:c="http://schemas.openxmlformats.org/drawingml/2006/chart" xmlns:r="http://schemas.openxmlformats.org/officeDocument/2006/relationships" r:id="rId5"/>
          </a:graphicData>
        </a:graphic>
      </p:graphicFrame>
      <p:grpSp>
        <p:nvGrpSpPr>
          <p:cNvPr id="24" name="Group 23">
            <a:extLst>
              <a:ext uri="{FF2B5EF4-FFF2-40B4-BE49-F238E27FC236}">
                <a16:creationId xmlns:a16="http://schemas.microsoft.com/office/drawing/2014/main" id="{BCB81D3C-D05D-4505-8928-07373C562A46}"/>
              </a:ext>
            </a:extLst>
          </p:cNvPr>
          <p:cNvGrpSpPr/>
          <p:nvPr/>
        </p:nvGrpSpPr>
        <p:grpSpPr>
          <a:xfrm>
            <a:off x="115655" y="1131984"/>
            <a:ext cx="6061135" cy="1425804"/>
            <a:chOff x="7889431" y="1542148"/>
            <a:chExt cx="6061135" cy="1425804"/>
          </a:xfrm>
        </p:grpSpPr>
        <p:grpSp>
          <p:nvGrpSpPr>
            <p:cNvPr id="33" name="Group 32">
              <a:extLst>
                <a:ext uri="{FF2B5EF4-FFF2-40B4-BE49-F238E27FC236}">
                  <a16:creationId xmlns:a16="http://schemas.microsoft.com/office/drawing/2014/main" id="{578530A9-0836-4074-8544-8F0CF618FCE6}"/>
                </a:ext>
              </a:extLst>
            </p:cNvPr>
            <p:cNvGrpSpPr/>
            <p:nvPr/>
          </p:nvGrpSpPr>
          <p:grpSpPr>
            <a:xfrm>
              <a:off x="8057590" y="1754902"/>
              <a:ext cx="5707942" cy="1213050"/>
              <a:chOff x="2237968" y="1590719"/>
              <a:chExt cx="5658155" cy="1213050"/>
            </a:xfrm>
          </p:grpSpPr>
          <p:sp>
            <p:nvSpPr>
              <p:cNvPr id="37" name="Rectangle 8">
                <a:extLst>
                  <a:ext uri="{FF2B5EF4-FFF2-40B4-BE49-F238E27FC236}">
                    <a16:creationId xmlns:a16="http://schemas.microsoft.com/office/drawing/2014/main" id="{7EE54DEF-F30B-4D39-9758-769833846610}"/>
                  </a:ext>
                </a:extLst>
              </p:cNvPr>
              <p:cNvSpPr/>
              <p:nvPr/>
            </p:nvSpPr>
            <p:spPr>
              <a:xfrm>
                <a:off x="2237968" y="1590719"/>
                <a:ext cx="5654505" cy="1213050"/>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Rectangle 7">
                <a:extLst>
                  <a:ext uri="{FF2B5EF4-FFF2-40B4-BE49-F238E27FC236}">
                    <a16:creationId xmlns:a16="http://schemas.microsoft.com/office/drawing/2014/main" id="{406B4C9F-0566-4D50-A453-B0E2D64A92B0}"/>
                  </a:ext>
                </a:extLst>
              </p:cNvPr>
              <p:cNvSpPr/>
              <p:nvPr/>
            </p:nvSpPr>
            <p:spPr>
              <a:xfrm>
                <a:off x="2464124" y="1634218"/>
                <a:ext cx="5431999"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Audiovisual, meaning not only TV, and digital media dominate the TOP 5 (main) activities of young adults and Gen </a:t>
                </a:r>
                <a:r>
                  <a:rPr kumimoji="0" lang="en-US" sz="1400" b="0" i="0" u="none" strike="noStrike" kern="1200" cap="none" spc="0" normalizeH="0" baseline="0" noProof="0" dirty="0" err="1">
                    <a:ln>
                      <a:noFill/>
                    </a:ln>
                    <a:solidFill>
                      <a:prstClr val="black"/>
                    </a:solidFill>
                    <a:effectLst/>
                    <a:uLnTx/>
                    <a:uFillTx/>
                    <a:latin typeface="Arial"/>
                    <a:ea typeface="+mn-ea"/>
                    <a:cs typeface="+mn-cs"/>
                  </a:rPr>
                  <a:t>X’ers</a:t>
                </a:r>
                <a:r>
                  <a:rPr kumimoji="0" lang="en-US" sz="1400" b="0" i="0" u="none" strike="noStrike" kern="1200" cap="none" spc="0" normalizeH="0" baseline="0" noProof="0" dirty="0">
                    <a:ln>
                      <a:noFill/>
                    </a:ln>
                    <a:solidFill>
                      <a:prstClr val="black"/>
                    </a:solidFill>
                    <a:effectLst/>
                    <a:uLnTx/>
                    <a:uFillTx/>
                    <a:latin typeface="Arial"/>
                    <a:ea typeface="+mn-ea"/>
                    <a:cs typeface="+mn-cs"/>
                  </a:rPr>
                  <a:t> during the lockdown. </a:t>
                </a:r>
                <a:r>
                  <a:rPr lang="en-US" sz="1400" dirty="0">
                    <a:solidFill>
                      <a:prstClr val="black"/>
                    </a:solidFill>
                    <a:latin typeface="Arial"/>
                  </a:rPr>
                  <a:t>Age groups with a higher density of kids between 6 and 15 </a:t>
                </a:r>
                <a:r>
                  <a:rPr lang="en-US" sz="1400" dirty="0" err="1">
                    <a:solidFill>
                      <a:prstClr val="black"/>
                    </a:solidFill>
                    <a:latin typeface="Arial"/>
                  </a:rPr>
                  <a:t>y.o</a:t>
                </a:r>
                <a:r>
                  <a:rPr lang="en-US" sz="1400" dirty="0">
                    <a:solidFill>
                      <a:prstClr val="black"/>
                    </a:solidFill>
                    <a:latin typeface="Arial"/>
                  </a:rPr>
                  <a:t>. tend to watch TV with family members more than younger age groups without or with younger kids</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35" name="Oval 5">
              <a:extLst>
                <a:ext uri="{FF2B5EF4-FFF2-40B4-BE49-F238E27FC236}">
                  <a16:creationId xmlns:a16="http://schemas.microsoft.com/office/drawing/2014/main" id="{FA28F1B8-1497-4054-A9F9-DF5474670104}"/>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1</a:t>
              </a:r>
              <a:endParaRPr kumimoji="0" lang="x-none" sz="1800" b="1" i="0" u="none" strike="noStrike" kern="1200" cap="none" spc="0" normalizeH="0" baseline="0" noProof="0" dirty="0">
                <a:ln>
                  <a:noFill/>
                </a:ln>
                <a:solidFill>
                  <a:schemeClr val="tx1"/>
                </a:solidFill>
                <a:effectLst/>
                <a:uLnTx/>
                <a:uFillTx/>
                <a:latin typeface="Arial"/>
                <a:ea typeface="+mn-ea"/>
                <a:cs typeface="+mn-cs"/>
              </a:endParaRPr>
            </a:p>
          </p:txBody>
        </p:sp>
        <p:sp>
          <p:nvSpPr>
            <p:cNvPr id="36" name="TextBox 48">
              <a:extLst>
                <a:ext uri="{FF2B5EF4-FFF2-40B4-BE49-F238E27FC236}">
                  <a16:creationId xmlns:a16="http://schemas.microsoft.com/office/drawing/2014/main" id="{9C9066EA-5FCB-4CC4-B921-9F2793B79027}"/>
                </a:ext>
              </a:extLst>
            </p:cNvPr>
            <p:cNvSpPr txBox="1"/>
            <p:nvPr/>
          </p:nvSpPr>
          <p:spPr>
            <a:xfrm>
              <a:off x="8285736" y="1542148"/>
              <a:ext cx="56648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DIGITAL ACTIVITIES DOMINATE THE MEDIA DIET OF GEN Z…</a:t>
              </a:r>
            </a:p>
          </p:txBody>
        </p:sp>
      </p:grpSp>
      <p:grpSp>
        <p:nvGrpSpPr>
          <p:cNvPr id="39" name="Group 38">
            <a:extLst>
              <a:ext uri="{FF2B5EF4-FFF2-40B4-BE49-F238E27FC236}">
                <a16:creationId xmlns:a16="http://schemas.microsoft.com/office/drawing/2014/main" id="{3C44FE63-9BA1-4824-BCFB-11A6DDB7A4DC}"/>
              </a:ext>
            </a:extLst>
          </p:cNvPr>
          <p:cNvGrpSpPr/>
          <p:nvPr/>
        </p:nvGrpSpPr>
        <p:grpSpPr>
          <a:xfrm>
            <a:off x="6190739" y="1131984"/>
            <a:ext cx="6001261" cy="1425804"/>
            <a:chOff x="7889431" y="1542148"/>
            <a:chExt cx="6001261" cy="1425804"/>
          </a:xfrm>
        </p:grpSpPr>
        <p:grpSp>
          <p:nvGrpSpPr>
            <p:cNvPr id="40" name="Group 39">
              <a:extLst>
                <a:ext uri="{FF2B5EF4-FFF2-40B4-BE49-F238E27FC236}">
                  <a16:creationId xmlns:a16="http://schemas.microsoft.com/office/drawing/2014/main" id="{26EE67C6-3C29-4EE4-A01B-B15ACB690904}"/>
                </a:ext>
              </a:extLst>
            </p:cNvPr>
            <p:cNvGrpSpPr/>
            <p:nvPr/>
          </p:nvGrpSpPr>
          <p:grpSpPr>
            <a:xfrm>
              <a:off x="8057590" y="1754900"/>
              <a:ext cx="5707942" cy="1213052"/>
              <a:chOff x="2237968" y="1590717"/>
              <a:chExt cx="5658155" cy="1213052"/>
            </a:xfrm>
          </p:grpSpPr>
          <p:sp>
            <p:nvSpPr>
              <p:cNvPr id="44" name="Rectangle 8">
                <a:extLst>
                  <a:ext uri="{FF2B5EF4-FFF2-40B4-BE49-F238E27FC236}">
                    <a16:creationId xmlns:a16="http://schemas.microsoft.com/office/drawing/2014/main" id="{75EA1FCE-5CFF-4250-BF69-50B273176FAF}"/>
                  </a:ext>
                </a:extLst>
              </p:cNvPr>
              <p:cNvSpPr/>
              <p:nvPr/>
            </p:nvSpPr>
            <p:spPr>
              <a:xfrm>
                <a:off x="2237968" y="1590717"/>
                <a:ext cx="5654505" cy="1208021"/>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Rectangle 7">
                <a:extLst>
                  <a:ext uri="{FF2B5EF4-FFF2-40B4-BE49-F238E27FC236}">
                    <a16:creationId xmlns:a16="http://schemas.microsoft.com/office/drawing/2014/main" id="{2236BEC3-0DE8-49C6-96BE-22A158D95478}"/>
                  </a:ext>
                </a:extLst>
              </p:cNvPr>
              <p:cNvSpPr/>
              <p:nvPr/>
            </p:nvSpPr>
            <p:spPr>
              <a:xfrm>
                <a:off x="2464124" y="1634218"/>
                <a:ext cx="5431999"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50+ers have been taken care of their home: Spring cleaning, gardening, doing odd jobs have been part of their new everyday life. Only 21% of 50+ mentioned working as main activity (vs 33% of 50-64 </a:t>
                </a:r>
                <a:r>
                  <a:rPr kumimoji="0" lang="en-US" sz="1400" b="0" i="0" u="none" strike="noStrike" kern="1200" cap="none" spc="0" normalizeH="0" baseline="0" noProof="0" dirty="0" err="1">
                    <a:ln>
                      <a:noFill/>
                    </a:ln>
                    <a:solidFill>
                      <a:prstClr val="black"/>
                    </a:solidFill>
                    <a:effectLst/>
                    <a:uLnTx/>
                    <a:uFillTx/>
                    <a:latin typeface="Arial"/>
                    <a:ea typeface="+mn-ea"/>
                    <a:cs typeface="+mn-cs"/>
                  </a:rPr>
                  <a:t>y.o</a:t>
                </a:r>
                <a:r>
                  <a:rPr kumimoji="0" lang="en-US" sz="1400" b="0" i="0" u="none" strike="noStrike" kern="1200" cap="none" spc="0" normalizeH="0" baseline="0" noProof="0" dirty="0">
                    <a:ln>
                      <a:noFill/>
                    </a:ln>
                    <a:solidFill>
                      <a:prstClr val="black"/>
                    </a:solidFill>
                    <a:effectLst/>
                    <a:uLnTx/>
                    <a:uFillTx/>
                    <a:latin typeface="Arial"/>
                    <a:ea typeface="+mn-ea"/>
                    <a:cs typeface="+mn-cs"/>
                  </a:rPr>
                  <a:t>.). But don’t neglect the importance of internet: 7 out of 10 50+ers mention surfing on the internet as main activity</a:t>
                </a:r>
              </a:p>
            </p:txBody>
          </p:sp>
        </p:grpSp>
        <p:sp>
          <p:nvSpPr>
            <p:cNvPr id="42" name="Oval 5">
              <a:extLst>
                <a:ext uri="{FF2B5EF4-FFF2-40B4-BE49-F238E27FC236}">
                  <a16:creationId xmlns:a16="http://schemas.microsoft.com/office/drawing/2014/main" id="{3662E601-7877-4D7C-B6F1-B5B4E96037BA}"/>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2</a:t>
              </a:r>
              <a:endParaRPr kumimoji="0" lang="x-none" sz="1800" b="1" i="0" u="none" strike="noStrike" kern="1200" cap="none" spc="0" normalizeH="0" baseline="0" noProof="0" dirty="0">
                <a:ln>
                  <a:noFill/>
                </a:ln>
                <a:solidFill>
                  <a:schemeClr val="tx1"/>
                </a:solidFill>
                <a:effectLst/>
                <a:uLnTx/>
                <a:uFillTx/>
                <a:latin typeface="Arial"/>
                <a:ea typeface="+mn-ea"/>
                <a:cs typeface="+mn-cs"/>
              </a:endParaRPr>
            </a:p>
          </p:txBody>
        </p:sp>
        <p:sp>
          <p:nvSpPr>
            <p:cNvPr id="43" name="TextBox 48">
              <a:extLst>
                <a:ext uri="{FF2B5EF4-FFF2-40B4-BE49-F238E27FC236}">
                  <a16:creationId xmlns:a16="http://schemas.microsoft.com/office/drawing/2014/main" id="{498880CE-FAB0-4F4A-AAEA-E6CA77037F83}"/>
                </a:ext>
              </a:extLst>
            </p:cNvPr>
            <p:cNvSpPr txBox="1"/>
            <p:nvPr/>
          </p:nvSpPr>
          <p:spPr>
            <a:xfrm>
              <a:off x="8285736" y="1542148"/>
              <a:ext cx="56049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AND THE INTERNET THE DAILY LIFE OF BOOMERS </a:t>
              </a:r>
            </a:p>
          </p:txBody>
        </p:sp>
      </p:grpSp>
      <p:grpSp>
        <p:nvGrpSpPr>
          <p:cNvPr id="19" name="Group 18">
            <a:extLst>
              <a:ext uri="{FF2B5EF4-FFF2-40B4-BE49-F238E27FC236}">
                <a16:creationId xmlns:a16="http://schemas.microsoft.com/office/drawing/2014/main" id="{E39B4E6D-9262-4429-9469-FA6F5E7D3DA3}"/>
              </a:ext>
            </a:extLst>
          </p:cNvPr>
          <p:cNvGrpSpPr/>
          <p:nvPr/>
        </p:nvGrpSpPr>
        <p:grpSpPr>
          <a:xfrm>
            <a:off x="1522713" y="2552758"/>
            <a:ext cx="981821" cy="1276356"/>
            <a:chOff x="4427496" y="1784558"/>
            <a:chExt cx="981821" cy="1160505"/>
          </a:xfrm>
        </p:grpSpPr>
        <p:pic>
          <p:nvPicPr>
            <p:cNvPr id="15" name="Picture 14" descr="A close up of a logo&#10;&#10;Description generated with high confidence">
              <a:extLst>
                <a:ext uri="{FF2B5EF4-FFF2-40B4-BE49-F238E27FC236}">
                  <a16:creationId xmlns:a16="http://schemas.microsoft.com/office/drawing/2014/main" id="{A3FA7BC3-05CE-4F69-A341-9E6D7F9132FA}"/>
                </a:ext>
              </a:extLst>
            </p:cNvPr>
            <p:cNvPicPr>
              <a:picLocks noChangeAspect="1"/>
            </p:cNvPicPr>
            <p:nvPr/>
          </p:nvPicPr>
          <p:blipFill rotWithShape="1">
            <a:blip r:embed="rId6">
              <a:grayscl/>
            </a:blip>
            <a:srcRect t="8340" b="10126"/>
            <a:stretch/>
          </p:blipFill>
          <p:spPr>
            <a:xfrm>
              <a:off x="4427496" y="1784558"/>
              <a:ext cx="981821" cy="981969"/>
            </a:xfrm>
            <a:prstGeom prst="rect">
              <a:avLst/>
            </a:prstGeom>
          </p:spPr>
        </p:pic>
        <p:sp>
          <p:nvSpPr>
            <p:cNvPr id="9" name="TextBox 8">
              <a:extLst>
                <a:ext uri="{FF2B5EF4-FFF2-40B4-BE49-F238E27FC236}">
                  <a16:creationId xmlns:a16="http://schemas.microsoft.com/office/drawing/2014/main" id="{5018F469-6BDD-4C3A-AF50-61AA9C3EE09E}"/>
                </a:ext>
              </a:extLst>
            </p:cNvPr>
            <p:cNvSpPr txBox="1"/>
            <p:nvPr/>
          </p:nvSpPr>
          <p:spPr>
            <a:xfrm>
              <a:off x="4522300" y="2778315"/>
              <a:ext cx="759080" cy="166748"/>
            </a:xfrm>
            <a:prstGeom prst="rect">
              <a:avLst/>
            </a:prstGeom>
          </p:spPr>
          <p:txBody>
            <a:bodyPr wrap="square" lIns="18000" tIns="10800" rIns="18000" bIns="10800" rtlCol="0">
              <a:spAutoFit/>
            </a:bodyPr>
            <a:lstStyle/>
            <a:p>
              <a:pPr lvl="0" algn="ctr"/>
              <a:r>
                <a:rPr lang="fr-BE" sz="1050" i="1" dirty="0">
                  <a:solidFill>
                    <a:prstClr val="black"/>
                  </a:solidFill>
                </a:rPr>
                <a:t>18-34 </a:t>
              </a:r>
              <a:r>
                <a:rPr lang="fr-BE" sz="1050" i="1" dirty="0" err="1">
                  <a:solidFill>
                    <a:prstClr val="black"/>
                  </a:solidFill>
                </a:rPr>
                <a:t>y.o</a:t>
              </a:r>
              <a:r>
                <a:rPr lang="fr-BE" sz="1050" i="1" dirty="0">
                  <a:solidFill>
                    <a:prstClr val="black"/>
                  </a:solidFill>
                </a:rPr>
                <a:t>.</a:t>
              </a:r>
            </a:p>
          </p:txBody>
        </p:sp>
      </p:grpSp>
      <p:grpSp>
        <p:nvGrpSpPr>
          <p:cNvPr id="20" name="Group 19">
            <a:extLst>
              <a:ext uri="{FF2B5EF4-FFF2-40B4-BE49-F238E27FC236}">
                <a16:creationId xmlns:a16="http://schemas.microsoft.com/office/drawing/2014/main" id="{A1860D8D-AF3D-4692-BC1E-9F3B607017ED}"/>
              </a:ext>
            </a:extLst>
          </p:cNvPr>
          <p:cNvGrpSpPr/>
          <p:nvPr/>
        </p:nvGrpSpPr>
        <p:grpSpPr>
          <a:xfrm>
            <a:off x="4339764" y="2558149"/>
            <a:ext cx="1032762" cy="1270965"/>
            <a:chOff x="5118696" y="1670514"/>
            <a:chExt cx="1032762" cy="1270965"/>
          </a:xfrm>
        </p:grpSpPr>
        <p:pic>
          <p:nvPicPr>
            <p:cNvPr id="16" name="Picture 15">
              <a:extLst>
                <a:ext uri="{FF2B5EF4-FFF2-40B4-BE49-F238E27FC236}">
                  <a16:creationId xmlns:a16="http://schemas.microsoft.com/office/drawing/2014/main" id="{84317CCC-6007-4560-A673-918C0ABEBC9D}"/>
                </a:ext>
              </a:extLst>
            </p:cNvPr>
            <p:cNvPicPr>
              <a:picLocks noChangeAspect="1"/>
            </p:cNvPicPr>
            <p:nvPr/>
          </p:nvPicPr>
          <p:blipFill rotWithShape="1">
            <a:blip r:embed="rId7">
              <a:grayscl/>
            </a:blip>
            <a:srcRect t="10714"/>
            <a:stretch/>
          </p:blipFill>
          <p:spPr>
            <a:xfrm>
              <a:off x="5118696" y="1670514"/>
              <a:ext cx="1032762" cy="1080000"/>
            </a:xfrm>
            <a:prstGeom prst="rect">
              <a:avLst/>
            </a:prstGeom>
          </p:spPr>
        </p:pic>
        <p:sp>
          <p:nvSpPr>
            <p:cNvPr id="10" name="TextBox 9">
              <a:extLst>
                <a:ext uri="{FF2B5EF4-FFF2-40B4-BE49-F238E27FC236}">
                  <a16:creationId xmlns:a16="http://schemas.microsoft.com/office/drawing/2014/main" id="{B372130D-15E5-49FF-98EC-E5D795A0A08A}"/>
                </a:ext>
              </a:extLst>
            </p:cNvPr>
            <p:cNvSpPr txBox="1"/>
            <p:nvPr/>
          </p:nvSpPr>
          <p:spPr>
            <a:xfrm>
              <a:off x="5256125" y="2758085"/>
              <a:ext cx="791195" cy="183394"/>
            </a:xfrm>
            <a:prstGeom prst="rect">
              <a:avLst/>
            </a:prstGeom>
          </p:spPr>
          <p:txBody>
            <a:bodyPr wrap="square" lIns="18000" tIns="10800" rIns="18000" bIns="10800" rtlCol="0">
              <a:spAutoFit/>
            </a:bodyPr>
            <a:lstStyle/>
            <a:p>
              <a:pPr lvl="0" algn="ctr"/>
              <a:r>
                <a:rPr lang="fr-BE" sz="1050" i="1" dirty="0">
                  <a:solidFill>
                    <a:prstClr val="black"/>
                  </a:solidFill>
                </a:rPr>
                <a:t>35-49</a:t>
              </a:r>
              <a:r>
                <a:rPr lang="fr-BE" sz="900" i="1" dirty="0">
                  <a:solidFill>
                    <a:prstClr val="black"/>
                  </a:solidFill>
                </a:rPr>
                <a:t> </a:t>
              </a:r>
              <a:r>
                <a:rPr lang="fr-BE" sz="900" i="1" dirty="0" err="1">
                  <a:solidFill>
                    <a:prstClr val="black"/>
                  </a:solidFill>
                </a:rPr>
                <a:t>y.o</a:t>
              </a:r>
              <a:r>
                <a:rPr lang="fr-BE" sz="900" i="1" dirty="0">
                  <a:solidFill>
                    <a:prstClr val="black"/>
                  </a:solidFill>
                </a:rPr>
                <a:t>.</a:t>
              </a:r>
            </a:p>
          </p:txBody>
        </p:sp>
      </p:grpSp>
      <p:grpSp>
        <p:nvGrpSpPr>
          <p:cNvPr id="21" name="Group 20">
            <a:extLst>
              <a:ext uri="{FF2B5EF4-FFF2-40B4-BE49-F238E27FC236}">
                <a16:creationId xmlns:a16="http://schemas.microsoft.com/office/drawing/2014/main" id="{0312B128-C893-4534-A317-C9ADC94C7B05}"/>
              </a:ext>
            </a:extLst>
          </p:cNvPr>
          <p:cNvGrpSpPr/>
          <p:nvPr/>
        </p:nvGrpSpPr>
        <p:grpSpPr>
          <a:xfrm>
            <a:off x="7603416" y="2567124"/>
            <a:ext cx="1168871" cy="1263070"/>
            <a:chOff x="6041511" y="1626030"/>
            <a:chExt cx="1168871" cy="1263070"/>
          </a:xfrm>
        </p:grpSpPr>
        <p:pic>
          <p:nvPicPr>
            <p:cNvPr id="17" name="Picture 16" descr="A close up of a logo&#10;&#10;Description automatically generated">
              <a:extLst>
                <a:ext uri="{FF2B5EF4-FFF2-40B4-BE49-F238E27FC236}">
                  <a16:creationId xmlns:a16="http://schemas.microsoft.com/office/drawing/2014/main" id="{3FF59633-B5CF-42B8-8E36-A71CEC4DF658}"/>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b="9178"/>
            <a:stretch/>
          </p:blipFill>
          <p:spPr>
            <a:xfrm>
              <a:off x="6041511" y="1626030"/>
              <a:ext cx="1168871" cy="1080000"/>
            </a:xfrm>
            <a:prstGeom prst="rect">
              <a:avLst/>
            </a:prstGeom>
          </p:spPr>
        </p:pic>
        <p:sp>
          <p:nvSpPr>
            <p:cNvPr id="11" name="TextBox 10">
              <a:extLst>
                <a:ext uri="{FF2B5EF4-FFF2-40B4-BE49-F238E27FC236}">
                  <a16:creationId xmlns:a16="http://schemas.microsoft.com/office/drawing/2014/main" id="{EACCEEF7-CBA1-4704-81C0-123FF240143E}"/>
                </a:ext>
              </a:extLst>
            </p:cNvPr>
            <p:cNvSpPr txBox="1"/>
            <p:nvPr/>
          </p:nvSpPr>
          <p:spPr>
            <a:xfrm>
              <a:off x="6097183" y="2705706"/>
              <a:ext cx="1032762" cy="183394"/>
            </a:xfrm>
            <a:prstGeom prst="rect">
              <a:avLst/>
            </a:prstGeom>
          </p:spPr>
          <p:txBody>
            <a:bodyPr wrap="square" lIns="18000" tIns="10800" rIns="18000" bIns="10800" rtlCol="0">
              <a:spAutoFit/>
            </a:bodyPr>
            <a:lstStyle/>
            <a:p>
              <a:pPr lvl="0" algn="ctr"/>
              <a:r>
                <a:rPr lang="fr-BE" sz="1050" i="1" dirty="0">
                  <a:solidFill>
                    <a:prstClr val="black"/>
                  </a:solidFill>
                </a:rPr>
                <a:t>50-64 </a:t>
              </a:r>
              <a:r>
                <a:rPr lang="fr-BE" sz="1050" i="1" dirty="0" err="1">
                  <a:solidFill>
                    <a:prstClr val="black"/>
                  </a:solidFill>
                </a:rPr>
                <a:t>y.o</a:t>
              </a:r>
              <a:r>
                <a:rPr lang="fr-BE" sz="1050" i="1" dirty="0">
                  <a:solidFill>
                    <a:prstClr val="black"/>
                  </a:solidFill>
                </a:rPr>
                <a:t>.</a:t>
              </a:r>
            </a:p>
          </p:txBody>
        </p:sp>
      </p:grpSp>
      <p:grpSp>
        <p:nvGrpSpPr>
          <p:cNvPr id="22" name="Group 21">
            <a:extLst>
              <a:ext uri="{FF2B5EF4-FFF2-40B4-BE49-F238E27FC236}">
                <a16:creationId xmlns:a16="http://schemas.microsoft.com/office/drawing/2014/main" id="{525AD429-5E0C-40FA-8ED3-10ED806A3A73}"/>
              </a:ext>
            </a:extLst>
          </p:cNvPr>
          <p:cNvGrpSpPr/>
          <p:nvPr/>
        </p:nvGrpSpPr>
        <p:grpSpPr>
          <a:xfrm>
            <a:off x="10566037" y="2594232"/>
            <a:ext cx="1042491" cy="1235962"/>
            <a:chOff x="6645907" y="1710288"/>
            <a:chExt cx="1042491" cy="1235962"/>
          </a:xfrm>
        </p:grpSpPr>
        <p:pic>
          <p:nvPicPr>
            <p:cNvPr id="13" name="Picture 12">
              <a:extLst>
                <a:ext uri="{FF2B5EF4-FFF2-40B4-BE49-F238E27FC236}">
                  <a16:creationId xmlns:a16="http://schemas.microsoft.com/office/drawing/2014/main" id="{31C79405-8441-4F08-957B-15C735973F64}"/>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saturation sat="0"/>
                      </a14:imgEffect>
                    </a14:imgLayer>
                  </a14:imgProps>
                </a:ext>
              </a:extLst>
            </a:blip>
            <a:srcRect b="6356"/>
            <a:stretch/>
          </p:blipFill>
          <p:spPr>
            <a:xfrm>
              <a:off x="6645908" y="1710288"/>
              <a:ext cx="1042490" cy="1045061"/>
            </a:xfrm>
            <a:prstGeom prst="rect">
              <a:avLst/>
            </a:prstGeom>
          </p:spPr>
        </p:pic>
        <p:sp>
          <p:nvSpPr>
            <p:cNvPr id="12" name="TextBox 11">
              <a:extLst>
                <a:ext uri="{FF2B5EF4-FFF2-40B4-BE49-F238E27FC236}">
                  <a16:creationId xmlns:a16="http://schemas.microsoft.com/office/drawing/2014/main" id="{52057B14-93E8-4AB2-8F59-F2A88ED896C4}"/>
                </a:ext>
              </a:extLst>
            </p:cNvPr>
            <p:cNvSpPr txBox="1"/>
            <p:nvPr/>
          </p:nvSpPr>
          <p:spPr>
            <a:xfrm>
              <a:off x="6645907" y="2762856"/>
              <a:ext cx="1039996" cy="183394"/>
            </a:xfrm>
            <a:prstGeom prst="rect">
              <a:avLst/>
            </a:prstGeom>
          </p:spPr>
          <p:txBody>
            <a:bodyPr wrap="square" lIns="18000" tIns="10800" rIns="18000" bIns="10800" rtlCol="0">
              <a:spAutoFit/>
            </a:bodyPr>
            <a:lstStyle/>
            <a:p>
              <a:pPr lvl="0" algn="ctr"/>
              <a:r>
                <a:rPr lang="fr-BE" sz="1050" i="1" dirty="0">
                  <a:solidFill>
                    <a:prstClr val="black"/>
                  </a:solidFill>
                </a:rPr>
                <a:t>65</a:t>
              </a:r>
              <a:r>
                <a:rPr lang="fr-BE" sz="900" i="1" dirty="0">
                  <a:solidFill>
                    <a:prstClr val="black"/>
                  </a:solidFill>
                </a:rPr>
                <a:t>+</a:t>
              </a:r>
            </a:p>
          </p:txBody>
        </p:sp>
      </p:grpSp>
    </p:spTree>
    <p:extLst>
      <p:ext uri="{BB962C8B-B14F-4D97-AF65-F5344CB8AC3E}">
        <p14:creationId xmlns:p14="http://schemas.microsoft.com/office/powerpoint/2010/main" val="1050195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 Placeholder 1">
            <a:extLst>
              <a:ext uri="{FF2B5EF4-FFF2-40B4-BE49-F238E27FC236}">
                <a16:creationId xmlns:a16="http://schemas.microsoft.com/office/drawing/2014/main" id="{53E225D3-13FF-46CD-9CC9-E600C714A48B}"/>
              </a:ext>
            </a:extLst>
          </p:cNvPr>
          <p:cNvSpPr>
            <a:spLocks noGrp="1"/>
          </p:cNvSpPr>
          <p:nvPr>
            <p:ph type="body" idx="1"/>
          </p:nvPr>
        </p:nvSpPr>
        <p:spPr>
          <a:xfrm>
            <a:off x="2074441" y="6511771"/>
            <a:ext cx="9507960" cy="280449"/>
          </a:xfrm>
        </p:spPr>
        <p:txBody>
          <a:bodyPr/>
          <a:lstStyle/>
          <a:p>
            <a:r>
              <a:rPr lang="fr-BE" i="1" dirty="0"/>
              <a:t>On a </a:t>
            </a:r>
            <a:r>
              <a:rPr lang="fr-BE" i="1" dirty="0" err="1"/>
              <a:t>scale</a:t>
            </a:r>
            <a:r>
              <a:rPr lang="fr-BE" i="1" dirty="0"/>
              <a:t> </a:t>
            </a:r>
            <a:r>
              <a:rPr lang="fr-BE" i="1" dirty="0" err="1"/>
              <a:t>from</a:t>
            </a:r>
            <a:r>
              <a:rPr lang="fr-BE" i="1" dirty="0"/>
              <a:t> 1 to 10, </a:t>
            </a:r>
            <a:r>
              <a:rPr lang="en-US" i="1" dirty="0"/>
              <a:t>Which media did you use the most to keep you informed during the lockdown? </a:t>
            </a:r>
            <a:r>
              <a:rPr lang="fr-BE" i="1" dirty="0"/>
              <a:t>(1-not </a:t>
            </a:r>
            <a:r>
              <a:rPr lang="fr-BE" i="1" dirty="0" err="1"/>
              <a:t>used</a:t>
            </a:r>
            <a:r>
              <a:rPr lang="fr-BE" i="1" dirty="0"/>
              <a:t> a lot; 10-used the </a:t>
            </a:r>
            <a:r>
              <a:rPr lang="fr-BE" i="1" dirty="0" err="1"/>
              <a:t>most</a:t>
            </a:r>
            <a:r>
              <a:rPr lang="fr-BE" i="1" dirty="0"/>
              <a:t>;  scores 7-10 </a:t>
            </a:r>
            <a:r>
              <a:rPr lang="fr-BE" i="1" dirty="0" err="1"/>
              <a:t>grouped</a:t>
            </a:r>
            <a:r>
              <a:rPr lang="fr-BE" i="1" dirty="0"/>
              <a:t>)</a:t>
            </a:r>
            <a:r>
              <a:rPr lang="en-US" i="1" dirty="0"/>
              <a:t> </a:t>
            </a:r>
            <a:endParaRPr lang="en-BE" i="1" dirty="0"/>
          </a:p>
        </p:txBody>
      </p:sp>
      <p:sp>
        <p:nvSpPr>
          <p:cNvPr id="3" name="Text Placeholder 2">
            <a:extLst>
              <a:ext uri="{FF2B5EF4-FFF2-40B4-BE49-F238E27FC236}">
                <a16:creationId xmlns:a16="http://schemas.microsoft.com/office/drawing/2014/main" id="{85565EC0-6439-40C7-8A8A-141C53D8A524}"/>
              </a:ext>
            </a:extLst>
          </p:cNvPr>
          <p:cNvSpPr>
            <a:spLocks noGrp="1"/>
          </p:cNvSpPr>
          <p:nvPr>
            <p:ph type="body" sz="quarter" idx="10"/>
          </p:nvPr>
        </p:nvSpPr>
        <p:spPr>
          <a:xfrm>
            <a:off x="251927" y="692487"/>
            <a:ext cx="11717424" cy="376985"/>
          </a:xfrm>
        </p:spPr>
        <p:txBody>
          <a:bodyPr/>
          <a:lstStyle/>
          <a:p>
            <a:r>
              <a:rPr lang="en-US" dirty="0"/>
              <a:t>TV, NEWSBRANDS AND RADIO ARE THE TOP 3 MEDIA OF INFORMATION</a:t>
            </a:r>
            <a:endParaRPr lang="en-BE" dirty="0"/>
          </a:p>
        </p:txBody>
      </p:sp>
      <p:grpSp>
        <p:nvGrpSpPr>
          <p:cNvPr id="2060" name="Group 2059">
            <a:extLst>
              <a:ext uri="{FF2B5EF4-FFF2-40B4-BE49-F238E27FC236}">
                <a16:creationId xmlns:a16="http://schemas.microsoft.com/office/drawing/2014/main" id="{9BFFFDA1-6397-4AD5-90F5-B546A1577CB3}"/>
              </a:ext>
            </a:extLst>
          </p:cNvPr>
          <p:cNvGrpSpPr/>
          <p:nvPr/>
        </p:nvGrpSpPr>
        <p:grpSpPr>
          <a:xfrm>
            <a:off x="92690" y="1667202"/>
            <a:ext cx="6791995" cy="4838324"/>
            <a:chOff x="92690" y="1555230"/>
            <a:chExt cx="6791995" cy="4838324"/>
          </a:xfrm>
        </p:grpSpPr>
        <p:grpSp>
          <p:nvGrpSpPr>
            <p:cNvPr id="26" name="Group 25">
              <a:extLst>
                <a:ext uri="{FF2B5EF4-FFF2-40B4-BE49-F238E27FC236}">
                  <a16:creationId xmlns:a16="http://schemas.microsoft.com/office/drawing/2014/main" id="{9E498129-EE33-47D1-81A5-F2AD8F8F509D}"/>
                </a:ext>
              </a:extLst>
            </p:cNvPr>
            <p:cNvGrpSpPr/>
            <p:nvPr/>
          </p:nvGrpSpPr>
          <p:grpSpPr>
            <a:xfrm>
              <a:off x="2074440" y="6038093"/>
              <a:ext cx="2894616" cy="355461"/>
              <a:chOff x="1285727" y="5871609"/>
              <a:chExt cx="2894616" cy="355461"/>
            </a:xfrm>
          </p:grpSpPr>
          <p:sp>
            <p:nvSpPr>
              <p:cNvPr id="10" name="Rectangle 9">
                <a:extLst>
                  <a:ext uri="{FF2B5EF4-FFF2-40B4-BE49-F238E27FC236}">
                    <a16:creationId xmlns:a16="http://schemas.microsoft.com/office/drawing/2014/main" id="{F0E06C23-B73E-4711-AFB1-E9F8CFD35AEE}"/>
                  </a:ext>
                </a:extLst>
              </p:cNvPr>
              <p:cNvSpPr/>
              <p:nvPr/>
            </p:nvSpPr>
            <p:spPr>
              <a:xfrm>
                <a:off x="1285727" y="6015903"/>
                <a:ext cx="293389" cy="71227"/>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pic>
            <p:nvPicPr>
              <p:cNvPr id="21" name="Picture 20" descr="A picture containing drawing&#10;&#10;Description generated with very high confidence">
                <a:extLst>
                  <a:ext uri="{FF2B5EF4-FFF2-40B4-BE49-F238E27FC236}">
                    <a16:creationId xmlns:a16="http://schemas.microsoft.com/office/drawing/2014/main" id="{1AC4C200-E5F6-44FB-BFE9-3EA62BF1B2E0}"/>
                  </a:ext>
                </a:extLst>
              </p:cNvPr>
              <p:cNvPicPr>
                <a:picLocks noChangeAspect="1"/>
              </p:cNvPicPr>
              <p:nvPr/>
            </p:nvPicPr>
            <p:blipFill rotWithShape="1">
              <a:blip r:embed="rId2"/>
              <a:srcRect t="15440" r="-292" b="25532"/>
              <a:stretch/>
            </p:blipFill>
            <p:spPr>
              <a:xfrm>
                <a:off x="1721002" y="5902173"/>
                <a:ext cx="402601" cy="298685"/>
              </a:xfrm>
              <a:prstGeom prst="rect">
                <a:avLst/>
              </a:prstGeom>
            </p:spPr>
          </p:pic>
          <p:sp>
            <p:nvSpPr>
              <p:cNvPr id="22" name="Rectangle 21">
                <a:extLst>
                  <a:ext uri="{FF2B5EF4-FFF2-40B4-BE49-F238E27FC236}">
                    <a16:creationId xmlns:a16="http://schemas.microsoft.com/office/drawing/2014/main" id="{C1460539-7482-4DE0-853D-09CF38152613}"/>
                  </a:ext>
                </a:extLst>
              </p:cNvPr>
              <p:cNvSpPr/>
              <p:nvPr/>
            </p:nvSpPr>
            <p:spPr>
              <a:xfrm>
                <a:off x="2361763" y="6015903"/>
                <a:ext cx="293389" cy="71227"/>
              </a:xfrm>
              <a:prstGeom prst="rect">
                <a:avLst/>
              </a:prstGeom>
              <a:solidFill>
                <a:srgbClr val="79797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sp>
            <p:nvSpPr>
              <p:cNvPr id="23" name="Rectangle 22">
                <a:extLst>
                  <a:ext uri="{FF2B5EF4-FFF2-40B4-BE49-F238E27FC236}">
                    <a16:creationId xmlns:a16="http://schemas.microsoft.com/office/drawing/2014/main" id="{357CA9A1-D2A3-4D24-9DD5-46CFB9DF797D}"/>
                  </a:ext>
                </a:extLst>
              </p:cNvPr>
              <p:cNvSpPr/>
              <p:nvPr/>
            </p:nvSpPr>
            <p:spPr>
              <a:xfrm>
                <a:off x="3328161" y="6015901"/>
                <a:ext cx="293389" cy="71227"/>
              </a:xfrm>
              <a:prstGeom prst="rect">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pic>
            <p:nvPicPr>
              <p:cNvPr id="24" name="Picture 23" descr="A close up of a map&#10;&#10;Description automatically generated">
                <a:extLst>
                  <a:ext uri="{FF2B5EF4-FFF2-40B4-BE49-F238E27FC236}">
                    <a16:creationId xmlns:a16="http://schemas.microsoft.com/office/drawing/2014/main" id="{9422BDD1-AFEB-4848-A6A5-8E5A7BE26636}"/>
                  </a:ext>
                </a:extLst>
              </p:cNvPr>
              <p:cNvPicPr>
                <a:picLocks noChangeAspect="1"/>
              </p:cNvPicPr>
              <p:nvPr/>
            </p:nvPicPr>
            <p:blipFill rotWithShape="1">
              <a:blip r:embed="rId3">
                <a:clrChange>
                  <a:clrFrom>
                    <a:srgbClr val="FFFFFF"/>
                  </a:clrFrom>
                  <a:clrTo>
                    <a:srgbClr val="FFFFFF">
                      <a:alpha val="0"/>
                    </a:srgbClr>
                  </a:clrTo>
                </a:clrChange>
                <a:alphaModFix/>
              </a:blip>
              <a:srcRect l="21672" r="21581"/>
              <a:stretch/>
            </p:blipFill>
            <p:spPr>
              <a:xfrm>
                <a:off x="2774427" y="5875958"/>
                <a:ext cx="434459" cy="351112"/>
              </a:xfrm>
              <a:prstGeom prst="rect">
                <a:avLst/>
              </a:prstGeom>
              <a:noFill/>
              <a:ln>
                <a:noFill/>
              </a:ln>
            </p:spPr>
          </p:pic>
          <p:pic>
            <p:nvPicPr>
              <p:cNvPr id="25" name="Picture 24" descr="A close up of a map&#10;&#10;Description automatically generated">
                <a:extLst>
                  <a:ext uri="{FF2B5EF4-FFF2-40B4-BE49-F238E27FC236}">
                    <a16:creationId xmlns:a16="http://schemas.microsoft.com/office/drawing/2014/main" id="{15C0493D-34E0-4CED-991A-A839CD4118ED}"/>
                  </a:ext>
                </a:extLst>
              </p:cNvPr>
              <p:cNvPicPr>
                <a:picLocks noChangeAspect="1"/>
              </p:cNvPicPr>
              <p:nvPr/>
            </p:nvPicPr>
            <p:blipFill rotWithShape="1">
              <a:blip r:embed="rId4">
                <a:clrChange>
                  <a:clrFrom>
                    <a:srgbClr val="FFFFFF"/>
                  </a:clrFrom>
                  <a:clrTo>
                    <a:srgbClr val="FFFFFF">
                      <a:alpha val="0"/>
                    </a:srgbClr>
                  </a:clrTo>
                </a:clrChange>
              </a:blip>
              <a:srcRect l="21342" r="21250"/>
              <a:stretch/>
            </p:blipFill>
            <p:spPr>
              <a:xfrm>
                <a:off x="3740825" y="5871609"/>
                <a:ext cx="439518" cy="351112"/>
              </a:xfrm>
              <a:prstGeom prst="rect">
                <a:avLst/>
              </a:prstGeom>
              <a:noFill/>
              <a:ln>
                <a:noFill/>
              </a:ln>
            </p:spPr>
          </p:pic>
        </p:grpSp>
        <p:grpSp>
          <p:nvGrpSpPr>
            <p:cNvPr id="2059" name="Group 2058">
              <a:extLst>
                <a:ext uri="{FF2B5EF4-FFF2-40B4-BE49-F238E27FC236}">
                  <a16:creationId xmlns:a16="http://schemas.microsoft.com/office/drawing/2014/main" id="{22E50039-FE63-4EDC-A6CC-C0DB798D6280}"/>
                </a:ext>
              </a:extLst>
            </p:cNvPr>
            <p:cNvGrpSpPr/>
            <p:nvPr/>
          </p:nvGrpSpPr>
          <p:grpSpPr>
            <a:xfrm>
              <a:off x="92690" y="1555230"/>
              <a:ext cx="6791995" cy="4601564"/>
              <a:chOff x="92690" y="1555230"/>
              <a:chExt cx="6791995" cy="4601564"/>
            </a:xfrm>
          </p:grpSpPr>
          <p:graphicFrame>
            <p:nvGraphicFramePr>
              <p:cNvPr id="6" name="Chart 5">
                <a:extLst>
                  <a:ext uri="{FF2B5EF4-FFF2-40B4-BE49-F238E27FC236}">
                    <a16:creationId xmlns:a16="http://schemas.microsoft.com/office/drawing/2014/main" id="{F2B8AFB7-06D5-4533-9B8D-0F8EB4735F0A}"/>
                  </a:ext>
                </a:extLst>
              </p:cNvPr>
              <p:cNvGraphicFramePr/>
              <p:nvPr>
                <p:extLst>
                  <p:ext uri="{D42A27DB-BD31-4B8C-83A1-F6EECF244321}">
                    <p14:modId xmlns:p14="http://schemas.microsoft.com/office/powerpoint/2010/main" val="2767585789"/>
                  </p:ext>
                </p:extLst>
              </p:nvPr>
            </p:nvGraphicFramePr>
            <p:xfrm>
              <a:off x="158812" y="1555230"/>
              <a:ext cx="6725873" cy="4601564"/>
            </p:xfrm>
            <a:graphic>
              <a:graphicData uri="http://schemas.openxmlformats.org/drawingml/2006/chart">
                <c:chart xmlns:c="http://schemas.openxmlformats.org/drawingml/2006/chart" xmlns:r="http://schemas.openxmlformats.org/officeDocument/2006/relationships" r:id="rId5"/>
              </a:graphicData>
            </a:graphic>
          </p:graphicFrame>
          <p:grpSp>
            <p:nvGrpSpPr>
              <p:cNvPr id="2058" name="Group 2057">
                <a:extLst>
                  <a:ext uri="{FF2B5EF4-FFF2-40B4-BE49-F238E27FC236}">
                    <a16:creationId xmlns:a16="http://schemas.microsoft.com/office/drawing/2014/main" id="{2FE51EB8-5DBE-4712-80BC-67EF922500C7}"/>
                  </a:ext>
                </a:extLst>
              </p:cNvPr>
              <p:cNvGrpSpPr/>
              <p:nvPr/>
            </p:nvGrpSpPr>
            <p:grpSpPr>
              <a:xfrm>
                <a:off x="92690" y="1787223"/>
                <a:ext cx="1145309" cy="3551395"/>
                <a:chOff x="92690" y="1787223"/>
                <a:chExt cx="1145309" cy="3551395"/>
              </a:xfrm>
            </p:grpSpPr>
            <p:pic>
              <p:nvPicPr>
                <p:cNvPr id="27" name="Picture 26" descr="A close up of a logo&#10;&#10;Description generated with very high confidence">
                  <a:extLst>
                    <a:ext uri="{FF2B5EF4-FFF2-40B4-BE49-F238E27FC236}">
                      <a16:creationId xmlns:a16="http://schemas.microsoft.com/office/drawing/2014/main" id="{6E9C9B76-91B6-408B-993C-19388C89FD62}"/>
                    </a:ext>
                  </a:extLst>
                </p:cNvPr>
                <p:cNvPicPr>
                  <a:picLocks noChangeAspect="1"/>
                </p:cNvPicPr>
                <p:nvPr/>
              </p:nvPicPr>
              <p:blipFill rotWithShape="1">
                <a:blip r:embed="rId6"/>
                <a:srcRect l="9593" t="4551" r="9625" b="19516"/>
                <a:stretch/>
              </p:blipFill>
              <p:spPr>
                <a:xfrm>
                  <a:off x="323192" y="2230448"/>
                  <a:ext cx="429071" cy="385200"/>
                </a:xfrm>
                <a:prstGeom prst="rect">
                  <a:avLst/>
                </a:prstGeom>
                <a:noFill/>
              </p:spPr>
            </p:pic>
            <p:pic>
              <p:nvPicPr>
                <p:cNvPr id="28" name="Picture 27" descr="A close up of a logo&#10;&#10;Description generated with very high confidence">
                  <a:extLst>
                    <a:ext uri="{FF2B5EF4-FFF2-40B4-BE49-F238E27FC236}">
                      <a16:creationId xmlns:a16="http://schemas.microsoft.com/office/drawing/2014/main" id="{ECBAAA93-CB5E-42B8-BF8E-2FCD97D9AD23}"/>
                    </a:ext>
                  </a:extLst>
                </p:cNvPr>
                <p:cNvPicPr>
                  <a:picLocks noChangeAspect="1"/>
                </p:cNvPicPr>
                <p:nvPr/>
              </p:nvPicPr>
              <p:blipFill rotWithShape="1">
                <a:blip r:embed="rId7"/>
                <a:srcRect l="9496" t="2311" r="9851" b="16790"/>
                <a:stretch/>
              </p:blipFill>
              <p:spPr>
                <a:xfrm>
                  <a:off x="356631" y="4985818"/>
                  <a:ext cx="351725" cy="352800"/>
                </a:xfrm>
                <a:prstGeom prst="rect">
                  <a:avLst/>
                </a:prstGeom>
              </p:spPr>
            </p:pic>
            <p:pic>
              <p:nvPicPr>
                <p:cNvPr id="29" name="Picture 28" descr="A close up of a logo&#10;&#10;Description generated with very high confidence">
                  <a:extLst>
                    <a:ext uri="{FF2B5EF4-FFF2-40B4-BE49-F238E27FC236}">
                      <a16:creationId xmlns:a16="http://schemas.microsoft.com/office/drawing/2014/main" id="{327050FA-478C-4EB7-B154-FA39ACF19E2D}"/>
                    </a:ext>
                  </a:extLst>
                </p:cNvPr>
                <p:cNvPicPr>
                  <a:picLocks noChangeAspect="1"/>
                </p:cNvPicPr>
                <p:nvPr/>
              </p:nvPicPr>
              <p:blipFill rotWithShape="1">
                <a:blip r:embed="rId8"/>
                <a:srcRect l="6922" r="6891" b="14413"/>
                <a:stretch/>
              </p:blipFill>
              <p:spPr>
                <a:xfrm>
                  <a:off x="356631" y="2654226"/>
                  <a:ext cx="358036" cy="355537"/>
                </a:xfrm>
                <a:prstGeom prst="rect">
                  <a:avLst/>
                </a:prstGeom>
              </p:spPr>
            </p:pic>
            <p:pic>
              <p:nvPicPr>
                <p:cNvPr id="30" name="Picture 29" descr="A close up of a logo&#10;&#10;Description automatically generated">
                  <a:extLst>
                    <a:ext uri="{FF2B5EF4-FFF2-40B4-BE49-F238E27FC236}">
                      <a16:creationId xmlns:a16="http://schemas.microsoft.com/office/drawing/2014/main" id="{962D66C5-3F71-4961-B8DC-95CA243D89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636" y="1787223"/>
                  <a:ext cx="385199" cy="385199"/>
                </a:xfrm>
                <a:prstGeom prst="rect">
                  <a:avLst/>
                </a:prstGeom>
              </p:spPr>
            </p:pic>
            <p:pic>
              <p:nvPicPr>
                <p:cNvPr id="31" name="Picture 30" descr="A black sign with white text&#10;&#10;Description automatically generated">
                  <a:extLst>
                    <a:ext uri="{FF2B5EF4-FFF2-40B4-BE49-F238E27FC236}">
                      <a16:creationId xmlns:a16="http://schemas.microsoft.com/office/drawing/2014/main" id="{B1DE762A-7317-4E45-8DE9-4016FC4947B7}"/>
                    </a:ext>
                  </a:extLst>
                </p:cNvPr>
                <p:cNvPicPr>
                  <a:picLocks noChangeAspect="1"/>
                </p:cNvPicPr>
                <p:nvPr/>
              </p:nvPicPr>
              <p:blipFill rotWithShape="1">
                <a:blip r:embed="rId10">
                  <a:extLst>
                    <a:ext uri="{28A0092B-C50C-407E-A947-70E740481C1C}">
                      <a14:useLocalDpi xmlns:a14="http://schemas.microsoft.com/office/drawing/2010/main" val="0"/>
                    </a:ext>
                  </a:extLst>
                </a:blip>
                <a:srcRect l="21268" t="12395" r="19929" b="12856"/>
                <a:stretch/>
              </p:blipFill>
              <p:spPr>
                <a:xfrm>
                  <a:off x="344636" y="3026851"/>
                  <a:ext cx="385412" cy="489907"/>
                </a:xfrm>
                <a:prstGeom prst="rect">
                  <a:avLst/>
                </a:prstGeom>
              </p:spPr>
            </p:pic>
            <p:pic>
              <p:nvPicPr>
                <p:cNvPr id="33" name="Picture 32" descr="A close up of a logo&#10;&#10;Description automatically generated">
                  <a:extLst>
                    <a:ext uri="{FF2B5EF4-FFF2-40B4-BE49-F238E27FC236}">
                      <a16:creationId xmlns:a16="http://schemas.microsoft.com/office/drawing/2014/main" id="{31DA7B94-272A-4BDB-94F9-005F02291097}"/>
                    </a:ext>
                  </a:extLst>
                </p:cNvPr>
                <p:cNvPicPr>
                  <a:picLocks noChangeAspect="1"/>
                </p:cNvPicPr>
                <p:nvPr/>
              </p:nvPicPr>
              <p:blipFill rotWithShape="1">
                <a:blip r:embed="rId11">
                  <a:extLst>
                    <a:ext uri="{28A0092B-C50C-407E-A947-70E740481C1C}">
                      <a14:useLocalDpi xmlns:a14="http://schemas.microsoft.com/office/drawing/2010/main" val="0"/>
                    </a:ext>
                  </a:extLst>
                </a:blip>
                <a:srcRect l="11553" t="5387" r="11481" b="27677"/>
                <a:stretch/>
              </p:blipFill>
              <p:spPr>
                <a:xfrm>
                  <a:off x="318641" y="4509496"/>
                  <a:ext cx="427704" cy="371970"/>
                </a:xfrm>
                <a:prstGeom prst="rect">
                  <a:avLst/>
                </a:prstGeom>
              </p:spPr>
            </p:pic>
            <p:pic>
              <p:nvPicPr>
                <p:cNvPr id="2052" name="Picture 4" descr="399 Whisper In Ear Stock Illustrations, Cliparts And Royalty Free ...">
                  <a:extLst>
                    <a:ext uri="{FF2B5EF4-FFF2-40B4-BE49-F238E27FC236}">
                      <a16:creationId xmlns:a16="http://schemas.microsoft.com/office/drawing/2014/main" id="{4F3F3B07-0608-4F5E-A5F0-5183B5932D81}"/>
                    </a:ext>
                  </a:extLst>
                </p:cNvPr>
                <p:cNvPicPr>
                  <a:picLocks noChangeAspect="1" noChangeArrowheads="1"/>
                </p:cNvPicPr>
                <p:nvPr/>
              </p:nvPicPr>
              <p:blipFill rotWithShape="1">
                <a:blip r:embed="rId12">
                  <a:alphaModFix/>
                  <a:extLst>
                    <a:ext uri="{BEBA8EAE-BF5A-486C-A8C5-ECC9F3942E4B}">
                      <a14:imgProps xmlns:a14="http://schemas.microsoft.com/office/drawing/2010/main">
                        <a14:imgLayer r:embed="rId13">
                          <a14:imgEffect>
                            <a14:artisticPhotocopy/>
                          </a14:imgEffect>
                          <a14:imgEffect>
                            <a14:saturation sat="0"/>
                          </a14:imgEffect>
                        </a14:imgLayer>
                      </a14:imgProps>
                    </a:ext>
                    <a:ext uri="{28A0092B-C50C-407E-A947-70E740481C1C}">
                      <a14:useLocalDpi xmlns:a14="http://schemas.microsoft.com/office/drawing/2010/main" val="0"/>
                    </a:ext>
                  </a:extLst>
                </a:blip>
                <a:srcRect l="11427" t="13433" r="10782" b="12760"/>
                <a:stretch/>
              </p:blipFill>
              <p:spPr bwMode="auto">
                <a:xfrm>
                  <a:off x="318641" y="3946522"/>
                  <a:ext cx="412167" cy="39105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8BEBEDF1-420C-4A93-8300-57526034E5CD}"/>
                    </a:ext>
                  </a:extLst>
                </p:cNvPr>
                <p:cNvGrpSpPr/>
                <p:nvPr/>
              </p:nvGrpSpPr>
              <p:grpSpPr>
                <a:xfrm>
                  <a:off x="92690" y="3590081"/>
                  <a:ext cx="1145309" cy="426712"/>
                  <a:chOff x="92690" y="3330807"/>
                  <a:chExt cx="1145309" cy="426712"/>
                </a:xfrm>
              </p:grpSpPr>
              <p:pic>
                <p:nvPicPr>
                  <p:cNvPr id="34" name="Picture 33" descr="A close up of a logo&#10;&#10;Description automatically generated">
                    <a:extLst>
                      <a:ext uri="{FF2B5EF4-FFF2-40B4-BE49-F238E27FC236}">
                        <a16:creationId xmlns:a16="http://schemas.microsoft.com/office/drawing/2014/main" id="{13AC62B6-39D6-4C41-9112-5B5CE1D82B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536" y="3330807"/>
                    <a:ext cx="244809" cy="244809"/>
                  </a:xfrm>
                  <a:prstGeom prst="rect">
                    <a:avLst/>
                  </a:prstGeom>
                </p:spPr>
              </p:pic>
              <p:sp>
                <p:nvSpPr>
                  <p:cNvPr id="35" name="TextBox 34">
                    <a:extLst>
                      <a:ext uri="{FF2B5EF4-FFF2-40B4-BE49-F238E27FC236}">
                        <a16:creationId xmlns:a16="http://schemas.microsoft.com/office/drawing/2014/main" id="{D7431520-C5BE-42AF-AE7D-4D351D253741}"/>
                      </a:ext>
                    </a:extLst>
                  </p:cNvPr>
                  <p:cNvSpPr txBox="1"/>
                  <p:nvPr/>
                </p:nvSpPr>
                <p:spPr>
                  <a:xfrm>
                    <a:off x="92690" y="3557464"/>
                    <a:ext cx="1145309" cy="200055"/>
                  </a:xfrm>
                  <a:prstGeom prst="rect">
                    <a:avLst/>
                  </a:prstGeom>
                </p:spPr>
                <p:txBody>
                  <a:bodyPr wrap="square" rtlCol="0">
                    <a:spAutoFit/>
                  </a:bodyPr>
                  <a:lstStyle/>
                  <a:p>
                    <a:r>
                      <a:rPr lang="en-US" sz="700"/>
                      <a:t>brand &amp; retail web</a:t>
                    </a:r>
                    <a:endParaRPr lang="en-BE" sz="700"/>
                  </a:p>
                </p:txBody>
              </p:sp>
            </p:grpSp>
          </p:grpSp>
        </p:grpSp>
      </p:grpSp>
      <p:sp>
        <p:nvSpPr>
          <p:cNvPr id="38" name="Rectangle 37">
            <a:extLst>
              <a:ext uri="{FF2B5EF4-FFF2-40B4-BE49-F238E27FC236}">
                <a16:creationId xmlns:a16="http://schemas.microsoft.com/office/drawing/2014/main" id="{CA7C1398-79D9-4EF0-A164-745F287E081C}"/>
              </a:ext>
            </a:extLst>
          </p:cNvPr>
          <p:cNvSpPr/>
          <p:nvPr/>
        </p:nvSpPr>
        <p:spPr>
          <a:xfrm>
            <a:off x="7134753" y="1929386"/>
            <a:ext cx="5057247" cy="280449"/>
          </a:xfrm>
          <a:prstGeom prst="rect">
            <a:avLst/>
          </a:prstGeom>
          <a:solidFill>
            <a:srgbClr val="FFEB7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a:t>TOP 5 </a:t>
            </a:r>
            <a:r>
              <a:rPr lang="en-US" sz="1000" b="1"/>
              <a:t>(ranked on affinity)</a:t>
            </a:r>
            <a:endParaRPr lang="en-BE" sz="1400" b="1"/>
          </a:p>
        </p:txBody>
      </p:sp>
      <p:grpSp>
        <p:nvGrpSpPr>
          <p:cNvPr id="106" name="Group 105">
            <a:extLst>
              <a:ext uri="{FF2B5EF4-FFF2-40B4-BE49-F238E27FC236}">
                <a16:creationId xmlns:a16="http://schemas.microsoft.com/office/drawing/2014/main" id="{85092E53-42AF-4B5E-8B4D-03D350751481}"/>
              </a:ext>
            </a:extLst>
          </p:cNvPr>
          <p:cNvGrpSpPr/>
          <p:nvPr/>
        </p:nvGrpSpPr>
        <p:grpSpPr>
          <a:xfrm>
            <a:off x="7134753" y="4347328"/>
            <a:ext cx="5015330" cy="1733721"/>
            <a:chOff x="7134753" y="3936772"/>
            <a:chExt cx="5015330" cy="1733721"/>
          </a:xfrm>
        </p:grpSpPr>
        <p:grpSp>
          <p:nvGrpSpPr>
            <p:cNvPr id="68" name="Group 67">
              <a:extLst>
                <a:ext uri="{FF2B5EF4-FFF2-40B4-BE49-F238E27FC236}">
                  <a16:creationId xmlns:a16="http://schemas.microsoft.com/office/drawing/2014/main" id="{35D01B9D-4986-42EF-8E2F-03B9BCD95733}"/>
                </a:ext>
              </a:extLst>
            </p:cNvPr>
            <p:cNvGrpSpPr/>
            <p:nvPr/>
          </p:nvGrpSpPr>
          <p:grpSpPr>
            <a:xfrm>
              <a:off x="7134753" y="3936772"/>
              <a:ext cx="1353466" cy="1733721"/>
              <a:chOff x="7134753" y="3936772"/>
              <a:chExt cx="1353466" cy="1733721"/>
            </a:xfrm>
          </p:grpSpPr>
          <p:sp>
            <p:nvSpPr>
              <p:cNvPr id="36" name="Rectangle 35">
                <a:extLst>
                  <a:ext uri="{FF2B5EF4-FFF2-40B4-BE49-F238E27FC236}">
                    <a16:creationId xmlns:a16="http://schemas.microsoft.com/office/drawing/2014/main" id="{339665AB-0B66-47D2-B6A0-7582147B9C58}"/>
                  </a:ext>
                </a:extLst>
              </p:cNvPr>
              <p:cNvSpPr/>
              <p:nvPr/>
            </p:nvSpPr>
            <p:spPr>
              <a:xfrm>
                <a:off x="7134753" y="3936772"/>
                <a:ext cx="1353466" cy="1733721"/>
              </a:xfrm>
              <a:prstGeom prst="rect">
                <a:avLst/>
              </a:prstGeom>
              <a:solidFill>
                <a:srgbClr val="FFEB7F">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pic>
            <p:nvPicPr>
              <p:cNvPr id="39" name="Picture 38" descr="A close up of a logo&#10;&#10;Description automatically generated">
                <a:extLst>
                  <a:ext uri="{FF2B5EF4-FFF2-40B4-BE49-F238E27FC236}">
                    <a16:creationId xmlns:a16="http://schemas.microsoft.com/office/drawing/2014/main" id="{F9DFEC2E-F2CB-4187-AEEA-DF22ED42C58B}"/>
                  </a:ext>
                </a:extLst>
              </p:cNvPr>
              <p:cNvPicPr>
                <a:picLocks noChangeAspect="1"/>
              </p:cNvPicPr>
              <p:nvPr/>
            </p:nvPicPr>
            <p:blipFill rotWithShape="1">
              <a:blip r:embed="rId15">
                <a:biLevel thresh="75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rcRect l="19403" t="-442" r="20748" b="15379"/>
              <a:stretch/>
            </p:blipFill>
            <p:spPr>
              <a:xfrm flipH="1">
                <a:off x="7612059" y="4059410"/>
                <a:ext cx="396000" cy="562820"/>
              </a:xfrm>
              <a:prstGeom prst="rect">
                <a:avLst/>
              </a:prstGeom>
            </p:spPr>
          </p:pic>
          <p:pic>
            <p:nvPicPr>
              <p:cNvPr id="40" name="Picture 39" descr="A close up of a logo&#10;&#10;Description automatically generated">
                <a:extLst>
                  <a:ext uri="{FF2B5EF4-FFF2-40B4-BE49-F238E27FC236}">
                    <a16:creationId xmlns:a16="http://schemas.microsoft.com/office/drawing/2014/main" id="{3946DB98-934B-436E-8C40-1FBE7A267311}"/>
                  </a:ext>
                </a:extLst>
              </p:cNvPr>
              <p:cNvPicPr>
                <a:picLocks noChangeAspect="1"/>
              </p:cNvPicPr>
              <p:nvPr/>
            </p:nvPicPr>
            <p:blipFill rotWithShape="1">
              <a:blip r:embed="rId17">
                <a:extLst>
                  <a:ext uri="{28A0092B-C50C-407E-A947-70E740481C1C}">
                    <a14:useLocalDpi xmlns:a14="http://schemas.microsoft.com/office/drawing/2010/main" val="0"/>
                  </a:ext>
                </a:extLst>
              </a:blip>
              <a:srcRect l="10091" t="2722" r="10318" b="16735"/>
              <a:stretch/>
            </p:blipFill>
            <p:spPr>
              <a:xfrm>
                <a:off x="7593515" y="4941979"/>
                <a:ext cx="437079" cy="442310"/>
              </a:xfrm>
              <a:prstGeom prst="rect">
                <a:avLst/>
              </a:prstGeom>
            </p:spPr>
          </p:pic>
        </p:grpSp>
        <p:grpSp>
          <p:nvGrpSpPr>
            <p:cNvPr id="67" name="Group 66">
              <a:extLst>
                <a:ext uri="{FF2B5EF4-FFF2-40B4-BE49-F238E27FC236}">
                  <a16:creationId xmlns:a16="http://schemas.microsoft.com/office/drawing/2014/main" id="{D85D25A5-0E48-4B91-ADD0-37C704864836}"/>
                </a:ext>
              </a:extLst>
            </p:cNvPr>
            <p:cNvGrpSpPr/>
            <p:nvPr/>
          </p:nvGrpSpPr>
          <p:grpSpPr>
            <a:xfrm>
              <a:off x="8519021" y="3943870"/>
              <a:ext cx="3631062" cy="1726623"/>
              <a:chOff x="8519021" y="3943870"/>
              <a:chExt cx="3631062" cy="1726623"/>
            </a:xfrm>
          </p:grpSpPr>
          <p:pic>
            <p:nvPicPr>
              <p:cNvPr id="43" name="Picture 42" descr="A close up of a logo&#10;&#10;Description generated with very high confidence">
                <a:extLst>
                  <a:ext uri="{FF2B5EF4-FFF2-40B4-BE49-F238E27FC236}">
                    <a16:creationId xmlns:a16="http://schemas.microsoft.com/office/drawing/2014/main" id="{F2C39F52-4CEA-4D51-A77A-08A9B6B6C168}"/>
                  </a:ext>
                </a:extLst>
              </p:cNvPr>
              <p:cNvPicPr>
                <a:picLocks noChangeAspect="1"/>
              </p:cNvPicPr>
              <p:nvPr/>
            </p:nvPicPr>
            <p:blipFill rotWithShape="1">
              <a:blip r:embed="rId7"/>
              <a:srcRect l="9496" t="2311" r="9851" b="16790"/>
              <a:stretch/>
            </p:blipFill>
            <p:spPr>
              <a:xfrm>
                <a:off x="9501992" y="4861614"/>
                <a:ext cx="351725" cy="352800"/>
              </a:xfrm>
              <a:prstGeom prst="rect">
                <a:avLst/>
              </a:prstGeom>
            </p:spPr>
          </p:pic>
          <p:pic>
            <p:nvPicPr>
              <p:cNvPr id="44" name="Picture 43" descr="A close up of a logo&#10;&#10;Description automatically generated">
                <a:extLst>
                  <a:ext uri="{FF2B5EF4-FFF2-40B4-BE49-F238E27FC236}">
                    <a16:creationId xmlns:a16="http://schemas.microsoft.com/office/drawing/2014/main" id="{36826DFC-E4BD-4ED9-97E2-B367845454AA}"/>
                  </a:ext>
                </a:extLst>
              </p:cNvPr>
              <p:cNvPicPr>
                <a:picLocks noChangeAspect="1"/>
              </p:cNvPicPr>
              <p:nvPr/>
            </p:nvPicPr>
            <p:blipFill rotWithShape="1">
              <a:blip r:embed="rId18">
                <a:extLst>
                  <a:ext uri="{28A0092B-C50C-407E-A947-70E740481C1C}">
                    <a14:useLocalDpi xmlns:a14="http://schemas.microsoft.com/office/drawing/2010/main" val="0"/>
                  </a:ext>
                </a:extLst>
              </a:blip>
              <a:srcRect b="15949"/>
              <a:stretch/>
            </p:blipFill>
            <p:spPr>
              <a:xfrm>
                <a:off x="8687795" y="4845455"/>
                <a:ext cx="486944" cy="409828"/>
              </a:xfrm>
              <a:prstGeom prst="rect">
                <a:avLst/>
              </a:prstGeom>
            </p:spPr>
          </p:pic>
          <p:pic>
            <p:nvPicPr>
              <p:cNvPr id="45" name="Picture 44" descr="A close up of a logo&#10;&#10;Description generated with very high confidence">
                <a:extLst>
                  <a:ext uri="{FF2B5EF4-FFF2-40B4-BE49-F238E27FC236}">
                    <a16:creationId xmlns:a16="http://schemas.microsoft.com/office/drawing/2014/main" id="{2142E470-FB08-418C-89D7-79AA3A233921}"/>
                  </a:ext>
                </a:extLst>
              </p:cNvPr>
              <p:cNvPicPr>
                <a:picLocks noChangeAspect="1"/>
              </p:cNvPicPr>
              <p:nvPr/>
            </p:nvPicPr>
            <p:blipFill rotWithShape="1">
              <a:blip r:embed="rId8"/>
              <a:srcRect l="6922" r="6891" b="14413"/>
              <a:stretch/>
            </p:blipFill>
            <p:spPr>
              <a:xfrm>
                <a:off x="10180970" y="4807597"/>
                <a:ext cx="358036" cy="355537"/>
              </a:xfrm>
              <a:prstGeom prst="rect">
                <a:avLst/>
              </a:prstGeom>
            </p:spPr>
          </p:pic>
          <p:pic>
            <p:nvPicPr>
              <p:cNvPr id="46" name="Picture 45" descr="A close up of a logo&#10;&#10;Description automatically generated">
                <a:extLst>
                  <a:ext uri="{FF2B5EF4-FFF2-40B4-BE49-F238E27FC236}">
                    <a16:creationId xmlns:a16="http://schemas.microsoft.com/office/drawing/2014/main" id="{1CC8EDD8-2A91-47B5-801E-DD8C19BCC16D}"/>
                  </a:ext>
                </a:extLst>
              </p:cNvPr>
              <p:cNvPicPr>
                <a:picLocks noChangeAspect="1"/>
              </p:cNvPicPr>
              <p:nvPr/>
            </p:nvPicPr>
            <p:blipFill rotWithShape="1">
              <a:blip r:embed="rId11">
                <a:extLst>
                  <a:ext uri="{28A0092B-C50C-407E-A947-70E740481C1C}">
                    <a14:useLocalDpi xmlns:a14="http://schemas.microsoft.com/office/drawing/2010/main" val="0"/>
                  </a:ext>
                </a:extLst>
              </a:blip>
              <a:srcRect l="11553" t="5387" r="11481" b="27677"/>
              <a:stretch/>
            </p:blipFill>
            <p:spPr>
              <a:xfrm>
                <a:off x="10828270" y="4845123"/>
                <a:ext cx="427704" cy="371970"/>
              </a:xfrm>
              <a:prstGeom prst="rect">
                <a:avLst/>
              </a:prstGeom>
            </p:spPr>
          </p:pic>
          <p:pic>
            <p:nvPicPr>
              <p:cNvPr id="47" name="Picture 46" descr="A close up of a logo&#10;&#10;Description automatically generated">
                <a:extLst>
                  <a:ext uri="{FF2B5EF4-FFF2-40B4-BE49-F238E27FC236}">
                    <a16:creationId xmlns:a16="http://schemas.microsoft.com/office/drawing/2014/main" id="{2060393A-C9C3-4683-ADD5-F69250D151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5238" y="4845455"/>
                <a:ext cx="385199" cy="385199"/>
              </a:xfrm>
              <a:prstGeom prst="rect">
                <a:avLst/>
              </a:prstGeom>
            </p:spPr>
          </p:pic>
          <p:sp>
            <p:nvSpPr>
              <p:cNvPr id="48" name="TextBox 47">
                <a:extLst>
                  <a:ext uri="{FF2B5EF4-FFF2-40B4-BE49-F238E27FC236}">
                    <a16:creationId xmlns:a16="http://schemas.microsoft.com/office/drawing/2014/main" id="{91A3A00E-2B05-4704-8599-75E191BB57F1}"/>
                  </a:ext>
                </a:extLst>
              </p:cNvPr>
              <p:cNvSpPr txBox="1"/>
              <p:nvPr/>
            </p:nvSpPr>
            <p:spPr>
              <a:xfrm>
                <a:off x="8519021" y="5285772"/>
                <a:ext cx="824492" cy="384721"/>
              </a:xfrm>
              <a:prstGeom prst="rect">
                <a:avLst/>
              </a:prstGeom>
            </p:spPr>
            <p:txBody>
              <a:bodyPr wrap="square" rtlCol="0">
                <a:spAutoFit/>
              </a:bodyPr>
              <a:lstStyle/>
              <a:p>
                <a:pPr algn="ctr"/>
                <a:r>
                  <a:rPr lang="en-US" sz="1000" b="1"/>
                  <a:t>3%</a:t>
                </a:r>
              </a:p>
              <a:p>
                <a:pPr algn="ctr"/>
                <a:r>
                  <a:rPr lang="en-US" sz="900" b="1" i="1" err="1"/>
                  <a:t>aff</a:t>
                </a:r>
                <a:r>
                  <a:rPr lang="en-US" sz="900" b="1" i="1"/>
                  <a:t>. 139 </a:t>
                </a:r>
                <a:endParaRPr lang="en-BE" sz="900" b="1"/>
              </a:p>
            </p:txBody>
          </p:sp>
          <p:sp>
            <p:nvSpPr>
              <p:cNvPr id="49" name="TextBox 48">
                <a:extLst>
                  <a:ext uri="{FF2B5EF4-FFF2-40B4-BE49-F238E27FC236}">
                    <a16:creationId xmlns:a16="http://schemas.microsoft.com/office/drawing/2014/main" id="{A841F477-F42C-491D-8A91-E3D1006BF2B0}"/>
                  </a:ext>
                </a:extLst>
              </p:cNvPr>
              <p:cNvSpPr txBox="1"/>
              <p:nvPr/>
            </p:nvSpPr>
            <p:spPr>
              <a:xfrm>
                <a:off x="9265608" y="5272195"/>
                <a:ext cx="824492" cy="384721"/>
              </a:xfrm>
              <a:prstGeom prst="rect">
                <a:avLst/>
              </a:prstGeom>
            </p:spPr>
            <p:txBody>
              <a:bodyPr wrap="square" rtlCol="0">
                <a:spAutoFit/>
              </a:bodyPr>
              <a:lstStyle/>
              <a:p>
                <a:pPr algn="ctr"/>
                <a:r>
                  <a:rPr lang="en-US" sz="1000" b="1"/>
                  <a:t>3%</a:t>
                </a:r>
              </a:p>
              <a:p>
                <a:pPr algn="ctr"/>
                <a:r>
                  <a:rPr lang="en-US" sz="900" b="1" i="1" err="1"/>
                  <a:t>aff</a:t>
                </a:r>
                <a:r>
                  <a:rPr lang="en-US" sz="900" b="1" i="1"/>
                  <a:t>. 122 </a:t>
                </a:r>
                <a:endParaRPr lang="en-BE" sz="900" b="1"/>
              </a:p>
            </p:txBody>
          </p:sp>
          <p:sp>
            <p:nvSpPr>
              <p:cNvPr id="50" name="TextBox 49">
                <a:extLst>
                  <a:ext uri="{FF2B5EF4-FFF2-40B4-BE49-F238E27FC236}">
                    <a16:creationId xmlns:a16="http://schemas.microsoft.com/office/drawing/2014/main" id="{9AF7769B-76E0-400A-B518-FA5231B9AAB4}"/>
                  </a:ext>
                </a:extLst>
              </p:cNvPr>
              <p:cNvSpPr txBox="1"/>
              <p:nvPr/>
            </p:nvSpPr>
            <p:spPr>
              <a:xfrm>
                <a:off x="9947742" y="5285772"/>
                <a:ext cx="824492" cy="384721"/>
              </a:xfrm>
              <a:prstGeom prst="rect">
                <a:avLst/>
              </a:prstGeom>
            </p:spPr>
            <p:txBody>
              <a:bodyPr wrap="square" rtlCol="0">
                <a:spAutoFit/>
              </a:bodyPr>
              <a:lstStyle/>
              <a:p>
                <a:pPr algn="ctr"/>
                <a:r>
                  <a:rPr lang="en-US" sz="1000" b="1"/>
                  <a:t>13%</a:t>
                </a:r>
              </a:p>
              <a:p>
                <a:pPr algn="ctr"/>
                <a:r>
                  <a:rPr lang="en-US" sz="900" b="1" i="1" err="1"/>
                  <a:t>aff</a:t>
                </a:r>
                <a:r>
                  <a:rPr lang="en-US" sz="900" b="1" i="1"/>
                  <a:t>. 108 </a:t>
                </a:r>
                <a:endParaRPr lang="en-BE" sz="900" b="1"/>
              </a:p>
            </p:txBody>
          </p:sp>
          <p:sp>
            <p:nvSpPr>
              <p:cNvPr id="51" name="TextBox 50">
                <a:extLst>
                  <a:ext uri="{FF2B5EF4-FFF2-40B4-BE49-F238E27FC236}">
                    <a16:creationId xmlns:a16="http://schemas.microsoft.com/office/drawing/2014/main" id="{E2682C48-3426-4210-9436-4E034CB02942}"/>
                  </a:ext>
                </a:extLst>
              </p:cNvPr>
              <p:cNvSpPr txBox="1"/>
              <p:nvPr/>
            </p:nvSpPr>
            <p:spPr>
              <a:xfrm>
                <a:off x="10629876" y="5283655"/>
                <a:ext cx="824492" cy="384721"/>
              </a:xfrm>
              <a:prstGeom prst="rect">
                <a:avLst/>
              </a:prstGeom>
            </p:spPr>
            <p:txBody>
              <a:bodyPr wrap="square" rtlCol="0">
                <a:spAutoFit/>
              </a:bodyPr>
              <a:lstStyle/>
              <a:p>
                <a:pPr algn="ctr"/>
                <a:r>
                  <a:rPr lang="en-US" sz="1000" b="1"/>
                  <a:t>4%</a:t>
                </a:r>
              </a:p>
              <a:p>
                <a:pPr algn="ctr"/>
                <a:r>
                  <a:rPr lang="en-US" sz="900" b="1" i="1" err="1"/>
                  <a:t>aff</a:t>
                </a:r>
                <a:r>
                  <a:rPr lang="en-US" sz="900" b="1" i="1"/>
                  <a:t>. 103 </a:t>
                </a:r>
                <a:endParaRPr lang="en-BE" sz="900" b="1"/>
              </a:p>
            </p:txBody>
          </p:sp>
          <p:sp>
            <p:nvSpPr>
              <p:cNvPr id="52" name="TextBox 51">
                <a:extLst>
                  <a:ext uri="{FF2B5EF4-FFF2-40B4-BE49-F238E27FC236}">
                    <a16:creationId xmlns:a16="http://schemas.microsoft.com/office/drawing/2014/main" id="{3A3F14CA-541B-456B-9675-02075EE37D04}"/>
                  </a:ext>
                </a:extLst>
              </p:cNvPr>
              <p:cNvSpPr txBox="1"/>
              <p:nvPr/>
            </p:nvSpPr>
            <p:spPr>
              <a:xfrm>
                <a:off x="11325591" y="5270631"/>
                <a:ext cx="824492" cy="384721"/>
              </a:xfrm>
              <a:prstGeom prst="rect">
                <a:avLst/>
              </a:prstGeom>
            </p:spPr>
            <p:txBody>
              <a:bodyPr wrap="square" rtlCol="0">
                <a:spAutoFit/>
              </a:bodyPr>
              <a:lstStyle/>
              <a:p>
                <a:pPr algn="ctr"/>
                <a:r>
                  <a:rPr lang="en-US" sz="1000" b="1"/>
                  <a:t>20%</a:t>
                </a:r>
              </a:p>
              <a:p>
                <a:pPr algn="ctr"/>
                <a:r>
                  <a:rPr lang="en-US" sz="900" b="1" i="1" err="1"/>
                  <a:t>aff</a:t>
                </a:r>
                <a:r>
                  <a:rPr lang="en-US" sz="900" b="1" i="1"/>
                  <a:t>. 102 </a:t>
                </a:r>
                <a:endParaRPr lang="en-BE" sz="900" b="1"/>
              </a:p>
            </p:txBody>
          </p:sp>
          <p:sp>
            <p:nvSpPr>
              <p:cNvPr id="53" name="TextBox 52">
                <a:extLst>
                  <a:ext uri="{FF2B5EF4-FFF2-40B4-BE49-F238E27FC236}">
                    <a16:creationId xmlns:a16="http://schemas.microsoft.com/office/drawing/2014/main" id="{636B62F2-337B-4BE0-8265-63667D0CF0EC}"/>
                  </a:ext>
                </a:extLst>
              </p:cNvPr>
              <p:cNvSpPr txBox="1"/>
              <p:nvPr/>
            </p:nvSpPr>
            <p:spPr>
              <a:xfrm>
                <a:off x="8519021" y="4401271"/>
                <a:ext cx="824492" cy="384721"/>
              </a:xfrm>
              <a:prstGeom prst="rect">
                <a:avLst/>
              </a:prstGeom>
            </p:spPr>
            <p:txBody>
              <a:bodyPr wrap="square" rtlCol="0">
                <a:spAutoFit/>
              </a:bodyPr>
              <a:lstStyle/>
              <a:p>
                <a:pPr algn="ctr"/>
                <a:r>
                  <a:rPr lang="en-US" sz="1000" b="1"/>
                  <a:t>12%</a:t>
                </a:r>
              </a:p>
              <a:p>
                <a:pPr algn="ctr"/>
                <a:r>
                  <a:rPr lang="en-US" sz="900" b="1" i="1" err="1"/>
                  <a:t>aff</a:t>
                </a:r>
                <a:r>
                  <a:rPr lang="en-US" sz="900" b="1" i="1"/>
                  <a:t>. 113 </a:t>
                </a:r>
                <a:endParaRPr lang="en-BE" sz="900" b="1"/>
              </a:p>
            </p:txBody>
          </p:sp>
          <p:sp>
            <p:nvSpPr>
              <p:cNvPr id="54" name="TextBox 53">
                <a:extLst>
                  <a:ext uri="{FF2B5EF4-FFF2-40B4-BE49-F238E27FC236}">
                    <a16:creationId xmlns:a16="http://schemas.microsoft.com/office/drawing/2014/main" id="{EA85DDB9-B9C2-4051-8355-30DE7CF3956F}"/>
                  </a:ext>
                </a:extLst>
              </p:cNvPr>
              <p:cNvSpPr txBox="1"/>
              <p:nvPr/>
            </p:nvSpPr>
            <p:spPr>
              <a:xfrm>
                <a:off x="9265608" y="4387694"/>
                <a:ext cx="824492" cy="384721"/>
              </a:xfrm>
              <a:prstGeom prst="rect">
                <a:avLst/>
              </a:prstGeom>
            </p:spPr>
            <p:txBody>
              <a:bodyPr wrap="square" rtlCol="0">
                <a:spAutoFit/>
              </a:bodyPr>
              <a:lstStyle/>
              <a:p>
                <a:pPr algn="ctr"/>
                <a:r>
                  <a:rPr lang="en-US" sz="1000" b="1"/>
                  <a:t>5%</a:t>
                </a:r>
              </a:p>
              <a:p>
                <a:pPr algn="ctr"/>
                <a:r>
                  <a:rPr lang="en-US" sz="900" b="1" i="1" err="1"/>
                  <a:t>aff</a:t>
                </a:r>
                <a:r>
                  <a:rPr lang="en-US" sz="900" b="1" i="1"/>
                  <a:t>. 102 </a:t>
                </a:r>
                <a:endParaRPr lang="en-BE" sz="900" b="1"/>
              </a:p>
            </p:txBody>
          </p:sp>
          <p:sp>
            <p:nvSpPr>
              <p:cNvPr id="55" name="TextBox 54">
                <a:extLst>
                  <a:ext uri="{FF2B5EF4-FFF2-40B4-BE49-F238E27FC236}">
                    <a16:creationId xmlns:a16="http://schemas.microsoft.com/office/drawing/2014/main" id="{583E51E8-6F72-4A0C-BB78-C473A9BDAA03}"/>
                  </a:ext>
                </a:extLst>
              </p:cNvPr>
              <p:cNvSpPr txBox="1"/>
              <p:nvPr/>
            </p:nvSpPr>
            <p:spPr>
              <a:xfrm>
                <a:off x="9947742" y="4401271"/>
                <a:ext cx="824492" cy="384721"/>
              </a:xfrm>
              <a:prstGeom prst="rect">
                <a:avLst/>
              </a:prstGeom>
            </p:spPr>
            <p:txBody>
              <a:bodyPr wrap="square" rtlCol="0">
                <a:spAutoFit/>
              </a:bodyPr>
              <a:lstStyle/>
              <a:p>
                <a:pPr algn="ctr"/>
                <a:r>
                  <a:rPr lang="en-US" sz="1000" b="1"/>
                  <a:t>5%</a:t>
                </a:r>
              </a:p>
              <a:p>
                <a:pPr algn="ctr"/>
                <a:r>
                  <a:rPr lang="en-US" sz="900" b="1" i="1" err="1"/>
                  <a:t>aff</a:t>
                </a:r>
                <a:r>
                  <a:rPr lang="en-US" sz="900" b="1" i="1"/>
                  <a:t>. 101 </a:t>
                </a:r>
                <a:endParaRPr lang="en-BE" sz="900" b="1"/>
              </a:p>
            </p:txBody>
          </p:sp>
          <p:sp>
            <p:nvSpPr>
              <p:cNvPr id="56" name="TextBox 55">
                <a:extLst>
                  <a:ext uri="{FF2B5EF4-FFF2-40B4-BE49-F238E27FC236}">
                    <a16:creationId xmlns:a16="http://schemas.microsoft.com/office/drawing/2014/main" id="{12450A44-3722-4720-B925-EF349DDBB7AA}"/>
                  </a:ext>
                </a:extLst>
              </p:cNvPr>
              <p:cNvSpPr txBox="1"/>
              <p:nvPr/>
            </p:nvSpPr>
            <p:spPr>
              <a:xfrm>
                <a:off x="10629876" y="4399154"/>
                <a:ext cx="824492" cy="384721"/>
              </a:xfrm>
              <a:prstGeom prst="rect">
                <a:avLst/>
              </a:prstGeom>
            </p:spPr>
            <p:txBody>
              <a:bodyPr wrap="square" rtlCol="0">
                <a:spAutoFit/>
              </a:bodyPr>
              <a:lstStyle/>
              <a:p>
                <a:pPr algn="ctr"/>
                <a:r>
                  <a:rPr lang="en-US" sz="1000" b="1"/>
                  <a:t>15%</a:t>
                </a:r>
              </a:p>
              <a:p>
                <a:pPr algn="ctr"/>
                <a:r>
                  <a:rPr lang="en-US" sz="900" b="1" i="1" err="1"/>
                  <a:t>aff</a:t>
                </a:r>
                <a:r>
                  <a:rPr lang="en-US" sz="900" b="1" i="1"/>
                  <a:t>. 100 </a:t>
                </a:r>
                <a:endParaRPr lang="en-BE" sz="900" b="1"/>
              </a:p>
            </p:txBody>
          </p:sp>
          <p:sp>
            <p:nvSpPr>
              <p:cNvPr id="57" name="TextBox 56">
                <a:extLst>
                  <a:ext uri="{FF2B5EF4-FFF2-40B4-BE49-F238E27FC236}">
                    <a16:creationId xmlns:a16="http://schemas.microsoft.com/office/drawing/2014/main" id="{F630AAB6-F94C-4421-B436-FF640130C2E3}"/>
                  </a:ext>
                </a:extLst>
              </p:cNvPr>
              <p:cNvSpPr txBox="1"/>
              <p:nvPr/>
            </p:nvSpPr>
            <p:spPr>
              <a:xfrm>
                <a:off x="11325591" y="4386130"/>
                <a:ext cx="824492" cy="384721"/>
              </a:xfrm>
              <a:prstGeom prst="rect">
                <a:avLst/>
              </a:prstGeom>
            </p:spPr>
            <p:txBody>
              <a:bodyPr wrap="square" rtlCol="0">
                <a:spAutoFit/>
              </a:bodyPr>
              <a:lstStyle/>
              <a:p>
                <a:pPr algn="ctr"/>
                <a:r>
                  <a:rPr lang="en-US" sz="1000" b="1"/>
                  <a:t>19%</a:t>
                </a:r>
              </a:p>
              <a:p>
                <a:pPr algn="ctr"/>
                <a:r>
                  <a:rPr lang="en-US" sz="900" b="1" i="1" err="1"/>
                  <a:t>aff</a:t>
                </a:r>
                <a:r>
                  <a:rPr lang="en-US" sz="900" b="1" i="1"/>
                  <a:t>. 98 </a:t>
                </a:r>
                <a:endParaRPr lang="en-BE" sz="900" b="1"/>
              </a:p>
            </p:txBody>
          </p:sp>
          <p:pic>
            <p:nvPicPr>
              <p:cNvPr id="58" name="Picture 4" descr="399 Whisper In Ear Stock Illustrations, Cliparts And Royalty Free ...">
                <a:extLst>
                  <a:ext uri="{FF2B5EF4-FFF2-40B4-BE49-F238E27FC236}">
                    <a16:creationId xmlns:a16="http://schemas.microsoft.com/office/drawing/2014/main" id="{2461B406-43CB-4E88-8019-12D3327E2057}"/>
                  </a:ext>
                </a:extLst>
              </p:cNvPr>
              <p:cNvPicPr>
                <a:picLocks noChangeAspect="1" noChangeArrowheads="1"/>
              </p:cNvPicPr>
              <p:nvPr/>
            </p:nvPicPr>
            <p:blipFill rotWithShape="1">
              <a:blip r:embed="rId12">
                <a:alphaModFix/>
                <a:extLst>
                  <a:ext uri="{BEBA8EAE-BF5A-486C-A8C5-ECC9F3942E4B}">
                    <a14:imgProps xmlns:a14="http://schemas.microsoft.com/office/drawing/2010/main">
                      <a14:imgLayer r:embed="rId13">
                        <a14:imgEffect>
                          <a14:artisticPhotocopy/>
                        </a14:imgEffect>
                        <a14:imgEffect>
                          <a14:saturation sat="0"/>
                        </a14:imgEffect>
                      </a14:imgLayer>
                    </a14:imgProps>
                  </a:ext>
                  <a:ext uri="{28A0092B-C50C-407E-A947-70E740481C1C}">
                    <a14:useLocalDpi xmlns:a14="http://schemas.microsoft.com/office/drawing/2010/main" val="0"/>
                  </a:ext>
                </a:extLst>
              </a:blip>
              <a:srcRect l="11427" t="13433" r="10782" b="12760"/>
              <a:stretch/>
            </p:blipFill>
            <p:spPr bwMode="auto">
              <a:xfrm>
                <a:off x="9405114" y="3970937"/>
                <a:ext cx="448603" cy="42562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black sign with white text&#10;&#10;Description automatically generated">
                <a:extLst>
                  <a:ext uri="{FF2B5EF4-FFF2-40B4-BE49-F238E27FC236}">
                    <a16:creationId xmlns:a16="http://schemas.microsoft.com/office/drawing/2014/main" id="{7F93EBC5-EEAA-4A1F-B893-0C7389F135A8}"/>
                  </a:ext>
                </a:extLst>
              </p:cNvPr>
              <p:cNvPicPr>
                <a:picLocks noChangeAspect="1"/>
              </p:cNvPicPr>
              <p:nvPr/>
            </p:nvPicPr>
            <p:blipFill rotWithShape="1">
              <a:blip r:embed="rId10">
                <a:extLst>
                  <a:ext uri="{28A0092B-C50C-407E-A947-70E740481C1C}">
                    <a14:useLocalDpi xmlns:a14="http://schemas.microsoft.com/office/drawing/2010/main" val="0"/>
                  </a:ext>
                </a:extLst>
              </a:blip>
              <a:srcRect l="21268" t="12395" r="19929" b="12856"/>
              <a:stretch/>
            </p:blipFill>
            <p:spPr>
              <a:xfrm>
                <a:off x="8738286" y="3943870"/>
                <a:ext cx="385412" cy="489907"/>
              </a:xfrm>
              <a:prstGeom prst="rect">
                <a:avLst/>
              </a:prstGeom>
            </p:spPr>
          </p:pic>
          <p:pic>
            <p:nvPicPr>
              <p:cNvPr id="62" name="Picture 61" descr="A close up of a logo&#10;&#10;Description automatically generated">
                <a:extLst>
                  <a:ext uri="{FF2B5EF4-FFF2-40B4-BE49-F238E27FC236}">
                    <a16:creationId xmlns:a16="http://schemas.microsoft.com/office/drawing/2014/main" id="{E7DD51A5-E50C-4F5A-BB4C-317D1CA66A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42298" y="4014803"/>
                <a:ext cx="384721" cy="384721"/>
              </a:xfrm>
              <a:prstGeom prst="rect">
                <a:avLst/>
              </a:prstGeom>
            </p:spPr>
          </p:pic>
          <p:pic>
            <p:nvPicPr>
              <p:cNvPr id="64" name="Picture 63" descr="A close up of a logo&#10;&#10;Description automatically generated">
                <a:extLst>
                  <a:ext uri="{FF2B5EF4-FFF2-40B4-BE49-F238E27FC236}">
                    <a16:creationId xmlns:a16="http://schemas.microsoft.com/office/drawing/2014/main" id="{2E136DAB-C43A-40A8-BA90-BE05F87A06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5238" y="3999805"/>
                <a:ext cx="385199" cy="385199"/>
              </a:xfrm>
              <a:prstGeom prst="rect">
                <a:avLst/>
              </a:prstGeom>
            </p:spPr>
          </p:pic>
          <p:pic>
            <p:nvPicPr>
              <p:cNvPr id="65" name="Picture 64" descr="A close up of a logo&#10;&#10;Description generated with very high confidence">
                <a:extLst>
                  <a:ext uri="{FF2B5EF4-FFF2-40B4-BE49-F238E27FC236}">
                    <a16:creationId xmlns:a16="http://schemas.microsoft.com/office/drawing/2014/main" id="{08F29D55-66C8-4B8E-8ADE-D6A857D69830}"/>
                  </a:ext>
                </a:extLst>
              </p:cNvPr>
              <p:cNvPicPr>
                <a:picLocks noChangeAspect="1"/>
              </p:cNvPicPr>
              <p:nvPr/>
            </p:nvPicPr>
            <p:blipFill rotWithShape="1">
              <a:blip r:embed="rId6"/>
              <a:srcRect l="9593" t="4551" r="9625" b="19516"/>
              <a:stretch/>
            </p:blipFill>
            <p:spPr>
              <a:xfrm>
                <a:off x="10827586" y="4015481"/>
                <a:ext cx="429071" cy="385200"/>
              </a:xfrm>
              <a:prstGeom prst="rect">
                <a:avLst/>
              </a:prstGeom>
              <a:noFill/>
            </p:spPr>
          </p:pic>
        </p:grpSp>
      </p:grpSp>
      <p:grpSp>
        <p:nvGrpSpPr>
          <p:cNvPr id="107" name="Group 106">
            <a:extLst>
              <a:ext uri="{FF2B5EF4-FFF2-40B4-BE49-F238E27FC236}">
                <a16:creationId xmlns:a16="http://schemas.microsoft.com/office/drawing/2014/main" id="{73982B5A-418B-4DF7-B98D-AC1FFAD21A7B}"/>
              </a:ext>
            </a:extLst>
          </p:cNvPr>
          <p:cNvGrpSpPr/>
          <p:nvPr/>
        </p:nvGrpSpPr>
        <p:grpSpPr>
          <a:xfrm>
            <a:off x="7030785" y="2414341"/>
            <a:ext cx="5119298" cy="1733721"/>
            <a:chOff x="7030785" y="2003785"/>
            <a:chExt cx="5119298" cy="1733721"/>
          </a:xfrm>
        </p:grpSpPr>
        <p:sp>
          <p:nvSpPr>
            <p:cNvPr id="66" name="Rectangle 65">
              <a:extLst>
                <a:ext uri="{FF2B5EF4-FFF2-40B4-BE49-F238E27FC236}">
                  <a16:creationId xmlns:a16="http://schemas.microsoft.com/office/drawing/2014/main" id="{B936282B-4FD1-4B5C-8560-E0CE6FB3B7A3}"/>
                </a:ext>
              </a:extLst>
            </p:cNvPr>
            <p:cNvSpPr/>
            <p:nvPr/>
          </p:nvSpPr>
          <p:spPr>
            <a:xfrm>
              <a:off x="7134753" y="2003785"/>
              <a:ext cx="1353465" cy="1733721"/>
            </a:xfrm>
            <a:prstGeom prst="rect">
              <a:avLst/>
            </a:prstGeom>
            <a:solidFill>
              <a:srgbClr val="FFEB7F">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BE"/>
            </a:p>
          </p:txBody>
        </p:sp>
        <p:sp>
          <p:nvSpPr>
            <p:cNvPr id="42" name="TextBox 41">
              <a:extLst>
                <a:ext uri="{FF2B5EF4-FFF2-40B4-BE49-F238E27FC236}">
                  <a16:creationId xmlns:a16="http://schemas.microsoft.com/office/drawing/2014/main" id="{2F31E5FB-15AF-4BB3-A9ED-2A1FCAE90E49}"/>
                </a:ext>
              </a:extLst>
            </p:cNvPr>
            <p:cNvSpPr txBox="1"/>
            <p:nvPr/>
          </p:nvSpPr>
          <p:spPr>
            <a:xfrm>
              <a:off x="7147170" y="2351391"/>
              <a:ext cx="1413454" cy="276999"/>
            </a:xfrm>
            <a:prstGeom prst="rect">
              <a:avLst/>
            </a:prstGeom>
          </p:spPr>
          <p:txBody>
            <a:bodyPr wrap="square" rtlCol="0">
              <a:spAutoFit/>
            </a:bodyPr>
            <a:lstStyle/>
            <a:p>
              <a:r>
                <a:rPr lang="en-US" sz="1200" b="1" dirty="0"/>
                <a:t>HOMEWORKING</a:t>
              </a:r>
              <a:endParaRPr lang="en-BE" sz="1200" b="1" dirty="0"/>
            </a:p>
          </p:txBody>
        </p:sp>
        <p:sp>
          <p:nvSpPr>
            <p:cNvPr id="69" name="TextBox 68">
              <a:extLst>
                <a:ext uri="{FF2B5EF4-FFF2-40B4-BE49-F238E27FC236}">
                  <a16:creationId xmlns:a16="http://schemas.microsoft.com/office/drawing/2014/main" id="{0B26BD90-B8F1-4600-8DD3-BD51D09A0E9F}"/>
                </a:ext>
              </a:extLst>
            </p:cNvPr>
            <p:cNvSpPr txBox="1"/>
            <p:nvPr/>
          </p:nvSpPr>
          <p:spPr>
            <a:xfrm>
              <a:off x="7030785" y="3008992"/>
              <a:ext cx="1558548" cy="461665"/>
            </a:xfrm>
            <a:prstGeom prst="rect">
              <a:avLst/>
            </a:prstGeom>
          </p:spPr>
          <p:txBody>
            <a:bodyPr wrap="square" rtlCol="0">
              <a:spAutoFit/>
            </a:bodyPr>
            <a:lstStyle/>
            <a:p>
              <a:pPr algn="ctr"/>
              <a:r>
                <a:rPr lang="en-US" sz="1200" b="1" dirty="0"/>
                <a:t>PARTIALLY UNEMPLOYMED </a:t>
              </a:r>
              <a:endParaRPr lang="en-BE" sz="1200" b="1" dirty="0"/>
            </a:p>
          </p:txBody>
        </p:sp>
        <p:grpSp>
          <p:nvGrpSpPr>
            <p:cNvPr id="77" name="Group 76">
              <a:extLst>
                <a:ext uri="{FF2B5EF4-FFF2-40B4-BE49-F238E27FC236}">
                  <a16:creationId xmlns:a16="http://schemas.microsoft.com/office/drawing/2014/main" id="{2950BC8A-156F-47CD-B7FB-D798332DA209}"/>
                </a:ext>
              </a:extLst>
            </p:cNvPr>
            <p:cNvGrpSpPr/>
            <p:nvPr/>
          </p:nvGrpSpPr>
          <p:grpSpPr>
            <a:xfrm>
              <a:off x="8519021" y="2063774"/>
              <a:ext cx="3631062" cy="1664429"/>
              <a:chOff x="8519021" y="4006064"/>
              <a:chExt cx="3631062" cy="1664429"/>
            </a:xfrm>
          </p:grpSpPr>
          <p:pic>
            <p:nvPicPr>
              <p:cNvPr id="79" name="Picture 78" descr="A close up of a logo&#10;&#10;Description automatically generated">
                <a:extLst>
                  <a:ext uri="{FF2B5EF4-FFF2-40B4-BE49-F238E27FC236}">
                    <a16:creationId xmlns:a16="http://schemas.microsoft.com/office/drawing/2014/main" id="{2C181183-6597-4E84-9799-D508CAAACDE4}"/>
                  </a:ext>
                </a:extLst>
              </p:cNvPr>
              <p:cNvPicPr>
                <a:picLocks noChangeAspect="1"/>
              </p:cNvPicPr>
              <p:nvPr/>
            </p:nvPicPr>
            <p:blipFill rotWithShape="1">
              <a:blip r:embed="rId18">
                <a:extLst>
                  <a:ext uri="{28A0092B-C50C-407E-A947-70E740481C1C}">
                    <a14:useLocalDpi xmlns:a14="http://schemas.microsoft.com/office/drawing/2010/main" val="0"/>
                  </a:ext>
                </a:extLst>
              </a:blip>
              <a:srcRect b="15949"/>
              <a:stretch/>
            </p:blipFill>
            <p:spPr>
              <a:xfrm>
                <a:off x="8687795" y="4845455"/>
                <a:ext cx="486944" cy="409828"/>
              </a:xfrm>
              <a:prstGeom prst="rect">
                <a:avLst/>
              </a:prstGeom>
            </p:spPr>
          </p:pic>
          <p:pic>
            <p:nvPicPr>
              <p:cNvPr id="80" name="Picture 79" descr="A close up of a logo&#10;&#10;Description generated with very high confidence">
                <a:extLst>
                  <a:ext uri="{FF2B5EF4-FFF2-40B4-BE49-F238E27FC236}">
                    <a16:creationId xmlns:a16="http://schemas.microsoft.com/office/drawing/2014/main" id="{EA5F737C-1614-4220-9598-179D24803963}"/>
                  </a:ext>
                </a:extLst>
              </p:cNvPr>
              <p:cNvPicPr>
                <a:picLocks noChangeAspect="1"/>
              </p:cNvPicPr>
              <p:nvPr/>
            </p:nvPicPr>
            <p:blipFill rotWithShape="1">
              <a:blip r:embed="rId8"/>
              <a:srcRect l="6922" r="6891" b="14413"/>
              <a:stretch/>
            </p:blipFill>
            <p:spPr>
              <a:xfrm>
                <a:off x="9498836" y="4872058"/>
                <a:ext cx="358036" cy="355537"/>
              </a:xfrm>
              <a:prstGeom prst="rect">
                <a:avLst/>
              </a:prstGeom>
            </p:spPr>
          </p:pic>
          <p:pic>
            <p:nvPicPr>
              <p:cNvPr id="82" name="Picture 81" descr="A close up of a logo&#10;&#10;Description automatically generated">
                <a:extLst>
                  <a:ext uri="{FF2B5EF4-FFF2-40B4-BE49-F238E27FC236}">
                    <a16:creationId xmlns:a16="http://schemas.microsoft.com/office/drawing/2014/main" id="{4D56BC70-0B0C-4095-8AF9-C6A1CA9CC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45238" y="4845455"/>
                <a:ext cx="385199" cy="385199"/>
              </a:xfrm>
              <a:prstGeom prst="rect">
                <a:avLst/>
              </a:prstGeom>
            </p:spPr>
          </p:pic>
          <p:sp>
            <p:nvSpPr>
              <p:cNvPr id="83" name="TextBox 82">
                <a:extLst>
                  <a:ext uri="{FF2B5EF4-FFF2-40B4-BE49-F238E27FC236}">
                    <a16:creationId xmlns:a16="http://schemas.microsoft.com/office/drawing/2014/main" id="{8A57475F-5DCA-4058-97FD-8B4F6F05B18D}"/>
                  </a:ext>
                </a:extLst>
              </p:cNvPr>
              <p:cNvSpPr txBox="1"/>
              <p:nvPr/>
            </p:nvSpPr>
            <p:spPr>
              <a:xfrm>
                <a:off x="8519021" y="5285772"/>
                <a:ext cx="824492" cy="384721"/>
              </a:xfrm>
              <a:prstGeom prst="rect">
                <a:avLst/>
              </a:prstGeom>
            </p:spPr>
            <p:txBody>
              <a:bodyPr wrap="square" rtlCol="0">
                <a:spAutoFit/>
              </a:bodyPr>
              <a:lstStyle/>
              <a:p>
                <a:pPr algn="ctr"/>
                <a:r>
                  <a:rPr lang="en-US" sz="1000" b="1"/>
                  <a:t>3%</a:t>
                </a:r>
              </a:p>
              <a:p>
                <a:pPr algn="ctr"/>
                <a:r>
                  <a:rPr lang="en-US" sz="900" b="1" i="1" err="1"/>
                  <a:t>aff</a:t>
                </a:r>
                <a:r>
                  <a:rPr lang="en-US" sz="900" b="1" i="1"/>
                  <a:t>. 145 </a:t>
                </a:r>
                <a:endParaRPr lang="en-BE" sz="900" b="1"/>
              </a:p>
            </p:txBody>
          </p:sp>
          <p:sp>
            <p:nvSpPr>
              <p:cNvPr id="84" name="TextBox 83">
                <a:extLst>
                  <a:ext uri="{FF2B5EF4-FFF2-40B4-BE49-F238E27FC236}">
                    <a16:creationId xmlns:a16="http://schemas.microsoft.com/office/drawing/2014/main" id="{FC34231A-0AEA-4407-B1B6-FAB85906478E}"/>
                  </a:ext>
                </a:extLst>
              </p:cNvPr>
              <p:cNvSpPr txBox="1"/>
              <p:nvPr/>
            </p:nvSpPr>
            <p:spPr>
              <a:xfrm>
                <a:off x="9265608" y="5272195"/>
                <a:ext cx="824492" cy="384721"/>
              </a:xfrm>
              <a:prstGeom prst="rect">
                <a:avLst/>
              </a:prstGeom>
            </p:spPr>
            <p:txBody>
              <a:bodyPr wrap="square" rtlCol="0">
                <a:spAutoFit/>
              </a:bodyPr>
              <a:lstStyle/>
              <a:p>
                <a:pPr algn="ctr"/>
                <a:r>
                  <a:rPr lang="en-US" sz="1000" b="1"/>
                  <a:t>16%</a:t>
                </a:r>
              </a:p>
              <a:p>
                <a:pPr algn="ctr"/>
                <a:r>
                  <a:rPr lang="en-US" sz="900" b="1" i="1" err="1"/>
                  <a:t>aff</a:t>
                </a:r>
                <a:r>
                  <a:rPr lang="en-US" sz="900" b="1" i="1"/>
                  <a:t>. 130 </a:t>
                </a:r>
                <a:endParaRPr lang="en-BE" sz="900" b="1"/>
              </a:p>
            </p:txBody>
          </p:sp>
          <p:sp>
            <p:nvSpPr>
              <p:cNvPr id="85" name="TextBox 84">
                <a:extLst>
                  <a:ext uri="{FF2B5EF4-FFF2-40B4-BE49-F238E27FC236}">
                    <a16:creationId xmlns:a16="http://schemas.microsoft.com/office/drawing/2014/main" id="{5BB12370-996C-4A1E-BD7E-C8D6CBFFE7CB}"/>
                  </a:ext>
                </a:extLst>
              </p:cNvPr>
              <p:cNvSpPr txBox="1"/>
              <p:nvPr/>
            </p:nvSpPr>
            <p:spPr>
              <a:xfrm>
                <a:off x="9947742" y="5285772"/>
                <a:ext cx="824492" cy="384721"/>
              </a:xfrm>
              <a:prstGeom prst="rect">
                <a:avLst/>
              </a:prstGeom>
            </p:spPr>
            <p:txBody>
              <a:bodyPr wrap="square" rtlCol="0">
                <a:spAutoFit/>
              </a:bodyPr>
              <a:lstStyle/>
              <a:p>
                <a:pPr algn="ctr"/>
                <a:r>
                  <a:rPr lang="en-US" sz="1000" b="1"/>
                  <a:t>13%</a:t>
                </a:r>
              </a:p>
              <a:p>
                <a:pPr algn="ctr"/>
                <a:r>
                  <a:rPr lang="en-US" sz="900" b="1" i="1" err="1"/>
                  <a:t>aff</a:t>
                </a:r>
                <a:r>
                  <a:rPr lang="en-US" sz="900" b="1" i="1"/>
                  <a:t>. 121 </a:t>
                </a:r>
                <a:endParaRPr lang="en-BE" sz="900" b="1"/>
              </a:p>
            </p:txBody>
          </p:sp>
          <p:sp>
            <p:nvSpPr>
              <p:cNvPr id="86" name="TextBox 85">
                <a:extLst>
                  <a:ext uri="{FF2B5EF4-FFF2-40B4-BE49-F238E27FC236}">
                    <a16:creationId xmlns:a16="http://schemas.microsoft.com/office/drawing/2014/main" id="{70144776-1EED-41D5-B6E2-483FA11459EA}"/>
                  </a:ext>
                </a:extLst>
              </p:cNvPr>
              <p:cNvSpPr txBox="1"/>
              <p:nvPr/>
            </p:nvSpPr>
            <p:spPr>
              <a:xfrm>
                <a:off x="10629876" y="5283655"/>
                <a:ext cx="824492" cy="384721"/>
              </a:xfrm>
              <a:prstGeom prst="rect">
                <a:avLst/>
              </a:prstGeom>
            </p:spPr>
            <p:txBody>
              <a:bodyPr wrap="square" rtlCol="0">
                <a:spAutoFit/>
              </a:bodyPr>
              <a:lstStyle/>
              <a:p>
                <a:pPr algn="ctr"/>
                <a:r>
                  <a:rPr lang="en-US" sz="1000" b="1"/>
                  <a:t>3%</a:t>
                </a:r>
              </a:p>
              <a:p>
                <a:pPr algn="ctr"/>
                <a:r>
                  <a:rPr lang="en-US" sz="900" b="1" i="1" err="1"/>
                  <a:t>aff</a:t>
                </a:r>
                <a:r>
                  <a:rPr lang="en-US" sz="900" b="1" i="1"/>
                  <a:t>. 119 </a:t>
                </a:r>
                <a:endParaRPr lang="en-BE" sz="900" b="1"/>
              </a:p>
            </p:txBody>
          </p:sp>
          <p:sp>
            <p:nvSpPr>
              <p:cNvPr id="87" name="TextBox 86">
                <a:extLst>
                  <a:ext uri="{FF2B5EF4-FFF2-40B4-BE49-F238E27FC236}">
                    <a16:creationId xmlns:a16="http://schemas.microsoft.com/office/drawing/2014/main" id="{310A8DA5-8BAA-452F-8F13-BA4D3551A30F}"/>
                  </a:ext>
                </a:extLst>
              </p:cNvPr>
              <p:cNvSpPr txBox="1"/>
              <p:nvPr/>
            </p:nvSpPr>
            <p:spPr>
              <a:xfrm>
                <a:off x="11325591" y="5270631"/>
                <a:ext cx="824492" cy="384721"/>
              </a:xfrm>
              <a:prstGeom prst="rect">
                <a:avLst/>
              </a:prstGeom>
            </p:spPr>
            <p:txBody>
              <a:bodyPr wrap="square" rtlCol="0">
                <a:spAutoFit/>
              </a:bodyPr>
              <a:lstStyle/>
              <a:p>
                <a:pPr algn="ctr"/>
                <a:r>
                  <a:rPr lang="en-US" sz="1000" b="1"/>
                  <a:t>22%</a:t>
                </a:r>
              </a:p>
              <a:p>
                <a:pPr algn="ctr"/>
                <a:r>
                  <a:rPr lang="en-US" sz="900" b="1" i="1" err="1"/>
                  <a:t>aff</a:t>
                </a:r>
                <a:r>
                  <a:rPr lang="en-US" sz="900" b="1" i="1"/>
                  <a:t>. 114 </a:t>
                </a:r>
                <a:endParaRPr lang="en-BE" sz="900" b="1"/>
              </a:p>
            </p:txBody>
          </p:sp>
          <p:sp>
            <p:nvSpPr>
              <p:cNvPr id="88" name="TextBox 87">
                <a:extLst>
                  <a:ext uri="{FF2B5EF4-FFF2-40B4-BE49-F238E27FC236}">
                    <a16:creationId xmlns:a16="http://schemas.microsoft.com/office/drawing/2014/main" id="{8BEB2E80-65F6-4B32-A9C5-FCA6C968E369}"/>
                  </a:ext>
                </a:extLst>
              </p:cNvPr>
              <p:cNvSpPr txBox="1"/>
              <p:nvPr/>
            </p:nvSpPr>
            <p:spPr>
              <a:xfrm>
                <a:off x="8519021" y="4401271"/>
                <a:ext cx="824492" cy="384721"/>
              </a:xfrm>
              <a:prstGeom prst="rect">
                <a:avLst/>
              </a:prstGeom>
            </p:spPr>
            <p:txBody>
              <a:bodyPr wrap="square" rtlCol="0">
                <a:spAutoFit/>
              </a:bodyPr>
              <a:lstStyle/>
              <a:p>
                <a:pPr algn="ctr"/>
                <a:r>
                  <a:rPr lang="en-US" sz="1000" b="1"/>
                  <a:t>5%</a:t>
                </a:r>
              </a:p>
              <a:p>
                <a:pPr algn="ctr"/>
                <a:r>
                  <a:rPr lang="en-US" sz="900" b="1" i="1" err="1"/>
                  <a:t>aff</a:t>
                </a:r>
                <a:r>
                  <a:rPr lang="en-US" sz="900" b="1" i="1"/>
                  <a:t>. 121 </a:t>
                </a:r>
                <a:endParaRPr lang="en-BE" sz="900" b="1"/>
              </a:p>
            </p:txBody>
          </p:sp>
          <p:sp>
            <p:nvSpPr>
              <p:cNvPr id="89" name="TextBox 88">
                <a:extLst>
                  <a:ext uri="{FF2B5EF4-FFF2-40B4-BE49-F238E27FC236}">
                    <a16:creationId xmlns:a16="http://schemas.microsoft.com/office/drawing/2014/main" id="{A17AE57C-0CEB-4D93-AF98-71836E428C4A}"/>
                  </a:ext>
                </a:extLst>
              </p:cNvPr>
              <p:cNvSpPr txBox="1"/>
              <p:nvPr/>
            </p:nvSpPr>
            <p:spPr>
              <a:xfrm>
                <a:off x="9265608" y="4387694"/>
                <a:ext cx="824492" cy="384721"/>
              </a:xfrm>
              <a:prstGeom prst="rect">
                <a:avLst/>
              </a:prstGeom>
            </p:spPr>
            <p:txBody>
              <a:bodyPr wrap="square" rtlCol="0">
                <a:spAutoFit/>
              </a:bodyPr>
              <a:lstStyle/>
              <a:p>
                <a:pPr algn="ctr"/>
                <a:r>
                  <a:rPr lang="en-US" sz="1000" b="1"/>
                  <a:t>3%</a:t>
                </a:r>
              </a:p>
              <a:p>
                <a:pPr algn="ctr"/>
                <a:r>
                  <a:rPr lang="en-US" sz="900" b="1" i="1" err="1"/>
                  <a:t>aff</a:t>
                </a:r>
                <a:r>
                  <a:rPr lang="en-US" sz="900" b="1" i="1"/>
                  <a:t>. 119 </a:t>
                </a:r>
                <a:endParaRPr lang="en-BE" sz="900" b="1"/>
              </a:p>
            </p:txBody>
          </p:sp>
          <p:sp>
            <p:nvSpPr>
              <p:cNvPr id="90" name="TextBox 89">
                <a:extLst>
                  <a:ext uri="{FF2B5EF4-FFF2-40B4-BE49-F238E27FC236}">
                    <a16:creationId xmlns:a16="http://schemas.microsoft.com/office/drawing/2014/main" id="{8180D23D-AF6C-480C-8FC1-625A508D1C9B}"/>
                  </a:ext>
                </a:extLst>
              </p:cNvPr>
              <p:cNvSpPr txBox="1"/>
              <p:nvPr/>
            </p:nvSpPr>
            <p:spPr>
              <a:xfrm>
                <a:off x="9947742" y="4401271"/>
                <a:ext cx="824492" cy="384721"/>
              </a:xfrm>
              <a:prstGeom prst="rect">
                <a:avLst/>
              </a:prstGeom>
            </p:spPr>
            <p:txBody>
              <a:bodyPr wrap="square" rtlCol="0">
                <a:spAutoFit/>
              </a:bodyPr>
              <a:lstStyle/>
              <a:p>
                <a:pPr algn="ctr"/>
                <a:r>
                  <a:rPr lang="en-US" sz="1000" b="1"/>
                  <a:t>6%</a:t>
                </a:r>
              </a:p>
              <a:p>
                <a:pPr algn="ctr"/>
                <a:r>
                  <a:rPr lang="en-US" sz="900" b="1" i="1" err="1"/>
                  <a:t>aff</a:t>
                </a:r>
                <a:r>
                  <a:rPr lang="en-US" sz="900" b="1" i="1"/>
                  <a:t>. 119 </a:t>
                </a:r>
                <a:endParaRPr lang="en-BE" sz="900" b="1"/>
              </a:p>
            </p:txBody>
          </p:sp>
          <p:sp>
            <p:nvSpPr>
              <p:cNvPr id="91" name="TextBox 90">
                <a:extLst>
                  <a:ext uri="{FF2B5EF4-FFF2-40B4-BE49-F238E27FC236}">
                    <a16:creationId xmlns:a16="http://schemas.microsoft.com/office/drawing/2014/main" id="{E477C4A6-CE3D-449C-86DA-98398185F986}"/>
                  </a:ext>
                </a:extLst>
              </p:cNvPr>
              <p:cNvSpPr txBox="1"/>
              <p:nvPr/>
            </p:nvSpPr>
            <p:spPr>
              <a:xfrm>
                <a:off x="10629876" y="4399154"/>
                <a:ext cx="824492" cy="384721"/>
              </a:xfrm>
              <a:prstGeom prst="rect">
                <a:avLst/>
              </a:prstGeom>
            </p:spPr>
            <p:txBody>
              <a:bodyPr wrap="square" rtlCol="0">
                <a:spAutoFit/>
              </a:bodyPr>
              <a:lstStyle/>
              <a:p>
                <a:pPr algn="ctr"/>
                <a:r>
                  <a:rPr lang="en-US" sz="1000" b="1"/>
                  <a:t>16%</a:t>
                </a:r>
              </a:p>
              <a:p>
                <a:pPr algn="ctr"/>
                <a:r>
                  <a:rPr lang="en-US" sz="900" b="1" i="1" err="1"/>
                  <a:t>aff</a:t>
                </a:r>
                <a:r>
                  <a:rPr lang="en-US" sz="900" b="1" i="1"/>
                  <a:t>. 111 </a:t>
                </a:r>
                <a:endParaRPr lang="en-BE" sz="900" b="1"/>
              </a:p>
            </p:txBody>
          </p:sp>
          <p:sp>
            <p:nvSpPr>
              <p:cNvPr id="92" name="TextBox 91">
                <a:extLst>
                  <a:ext uri="{FF2B5EF4-FFF2-40B4-BE49-F238E27FC236}">
                    <a16:creationId xmlns:a16="http://schemas.microsoft.com/office/drawing/2014/main" id="{0CC0CE47-A378-4F95-9ECA-DA3EF9A67F5E}"/>
                  </a:ext>
                </a:extLst>
              </p:cNvPr>
              <p:cNvSpPr txBox="1"/>
              <p:nvPr/>
            </p:nvSpPr>
            <p:spPr>
              <a:xfrm>
                <a:off x="11325591" y="4386130"/>
                <a:ext cx="824492" cy="384721"/>
              </a:xfrm>
              <a:prstGeom prst="rect">
                <a:avLst/>
              </a:prstGeom>
            </p:spPr>
            <p:txBody>
              <a:bodyPr wrap="square" rtlCol="0">
                <a:spAutoFit/>
              </a:bodyPr>
              <a:lstStyle/>
              <a:p>
                <a:pPr algn="ctr"/>
                <a:r>
                  <a:rPr lang="en-US" sz="1000" b="1"/>
                  <a:t>2%</a:t>
                </a:r>
              </a:p>
              <a:p>
                <a:pPr algn="ctr"/>
                <a:r>
                  <a:rPr lang="en-US" sz="900" b="1" i="1" err="1"/>
                  <a:t>aff</a:t>
                </a:r>
                <a:r>
                  <a:rPr lang="en-US" sz="900" b="1" i="1"/>
                  <a:t>. 99 </a:t>
                </a:r>
                <a:endParaRPr lang="en-BE" sz="900" b="1"/>
              </a:p>
            </p:txBody>
          </p:sp>
          <p:pic>
            <p:nvPicPr>
              <p:cNvPr id="98" name="Picture 97" descr="A close up of a logo&#10;&#10;Description automatically generated">
                <a:extLst>
                  <a:ext uri="{FF2B5EF4-FFF2-40B4-BE49-F238E27FC236}">
                    <a16:creationId xmlns:a16="http://schemas.microsoft.com/office/drawing/2014/main" id="{BA7F4C7D-FA1A-404D-8C80-F089442A0B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30097" y="4006064"/>
                <a:ext cx="393093" cy="393093"/>
              </a:xfrm>
              <a:prstGeom prst="rect">
                <a:avLst/>
              </a:prstGeom>
            </p:spPr>
          </p:pic>
        </p:grpSp>
        <p:pic>
          <p:nvPicPr>
            <p:cNvPr id="100" name="Picture 99" descr="A close up of a logo&#10;&#10;Description automatically generated">
              <a:extLst>
                <a:ext uri="{FF2B5EF4-FFF2-40B4-BE49-F238E27FC236}">
                  <a16:creationId xmlns:a16="http://schemas.microsoft.com/office/drawing/2014/main" id="{8218B998-4F55-422A-9A8C-AA0060361337}"/>
                </a:ext>
              </a:extLst>
            </p:cNvPr>
            <p:cNvPicPr>
              <a:picLocks noChangeAspect="1"/>
            </p:cNvPicPr>
            <p:nvPr/>
          </p:nvPicPr>
          <p:blipFill rotWithShape="1">
            <a:blip r:embed="rId11">
              <a:extLst>
                <a:ext uri="{28A0092B-C50C-407E-A947-70E740481C1C}">
                  <a14:useLocalDpi xmlns:a14="http://schemas.microsoft.com/office/drawing/2010/main" val="0"/>
                </a:ext>
              </a:extLst>
            </a:blip>
            <a:srcRect l="11553" t="5387" r="11481" b="27677"/>
            <a:stretch/>
          </p:blipFill>
          <p:spPr>
            <a:xfrm>
              <a:off x="8710818" y="2076535"/>
              <a:ext cx="427704" cy="371970"/>
            </a:xfrm>
            <a:prstGeom prst="rect">
              <a:avLst/>
            </a:prstGeom>
          </p:spPr>
        </p:pic>
        <p:pic>
          <p:nvPicPr>
            <p:cNvPr id="101" name="Picture 100" descr="A close up of a logo&#10;&#10;Description generated with very high confidence">
              <a:extLst>
                <a:ext uri="{FF2B5EF4-FFF2-40B4-BE49-F238E27FC236}">
                  <a16:creationId xmlns:a16="http://schemas.microsoft.com/office/drawing/2014/main" id="{65C4BAA3-CCE3-418C-905D-064487414481}"/>
                </a:ext>
              </a:extLst>
            </p:cNvPr>
            <p:cNvPicPr>
              <a:picLocks noChangeAspect="1"/>
            </p:cNvPicPr>
            <p:nvPr/>
          </p:nvPicPr>
          <p:blipFill rotWithShape="1">
            <a:blip r:embed="rId7"/>
            <a:srcRect l="9496" t="2311" r="9851" b="16790"/>
            <a:stretch/>
          </p:blipFill>
          <p:spPr>
            <a:xfrm>
              <a:off x="9447363" y="2082896"/>
              <a:ext cx="351725" cy="352800"/>
            </a:xfrm>
            <a:prstGeom prst="rect">
              <a:avLst/>
            </a:prstGeom>
          </p:spPr>
        </p:pic>
        <p:pic>
          <p:nvPicPr>
            <p:cNvPr id="102" name="Picture 101" descr="A close up of a logo&#10;&#10;Description automatically generated">
              <a:extLst>
                <a:ext uri="{FF2B5EF4-FFF2-40B4-BE49-F238E27FC236}">
                  <a16:creationId xmlns:a16="http://schemas.microsoft.com/office/drawing/2014/main" id="{05ECB8A3-6700-4312-9521-3D5E99AC6811}"/>
                </a:ext>
              </a:extLst>
            </p:cNvPr>
            <p:cNvPicPr>
              <a:picLocks noChangeAspect="1"/>
            </p:cNvPicPr>
            <p:nvPr/>
          </p:nvPicPr>
          <p:blipFill rotWithShape="1">
            <a:blip r:embed="rId18">
              <a:extLst>
                <a:ext uri="{28A0092B-C50C-407E-A947-70E740481C1C}">
                  <a14:useLocalDpi xmlns:a14="http://schemas.microsoft.com/office/drawing/2010/main" val="0"/>
                </a:ext>
              </a:extLst>
            </a:blip>
            <a:srcRect b="15949"/>
            <a:stretch/>
          </p:blipFill>
          <p:spPr>
            <a:xfrm>
              <a:off x="11494365" y="2049789"/>
              <a:ext cx="486944" cy="409828"/>
            </a:xfrm>
            <a:prstGeom prst="rect">
              <a:avLst/>
            </a:prstGeom>
          </p:spPr>
        </p:pic>
        <p:pic>
          <p:nvPicPr>
            <p:cNvPr id="103" name="Picture 102" descr="A close up of a logo&#10;&#10;Description generated with very high confidence">
              <a:extLst>
                <a:ext uri="{FF2B5EF4-FFF2-40B4-BE49-F238E27FC236}">
                  <a16:creationId xmlns:a16="http://schemas.microsoft.com/office/drawing/2014/main" id="{9185920B-2E50-4007-A86E-8F3C505A05B4}"/>
                </a:ext>
              </a:extLst>
            </p:cNvPr>
            <p:cNvPicPr>
              <a:picLocks noChangeAspect="1"/>
            </p:cNvPicPr>
            <p:nvPr/>
          </p:nvPicPr>
          <p:blipFill rotWithShape="1">
            <a:blip r:embed="rId6"/>
            <a:srcRect l="9593" t="4551" r="9625" b="19516"/>
            <a:stretch/>
          </p:blipFill>
          <p:spPr>
            <a:xfrm>
              <a:off x="10824875" y="2072428"/>
              <a:ext cx="429071" cy="385200"/>
            </a:xfrm>
            <a:prstGeom prst="rect">
              <a:avLst/>
            </a:prstGeom>
            <a:noFill/>
          </p:spPr>
        </p:pic>
        <p:pic>
          <p:nvPicPr>
            <p:cNvPr id="104" name="Picture 103" descr="A black sign with white text&#10;&#10;Description automatically generated">
              <a:extLst>
                <a:ext uri="{FF2B5EF4-FFF2-40B4-BE49-F238E27FC236}">
                  <a16:creationId xmlns:a16="http://schemas.microsoft.com/office/drawing/2014/main" id="{55441A12-B2A1-4371-8390-C6B2475B1C4C}"/>
                </a:ext>
              </a:extLst>
            </p:cNvPr>
            <p:cNvPicPr>
              <a:picLocks noChangeAspect="1"/>
            </p:cNvPicPr>
            <p:nvPr/>
          </p:nvPicPr>
          <p:blipFill rotWithShape="1">
            <a:blip r:embed="rId10">
              <a:extLst>
                <a:ext uri="{28A0092B-C50C-407E-A947-70E740481C1C}">
                  <a14:useLocalDpi xmlns:a14="http://schemas.microsoft.com/office/drawing/2010/main" val="0"/>
                </a:ext>
              </a:extLst>
            </a:blip>
            <a:srcRect l="21268" t="12395" r="19929" b="12856"/>
            <a:stretch/>
          </p:blipFill>
          <p:spPr>
            <a:xfrm>
              <a:off x="10164544" y="2897642"/>
              <a:ext cx="385412" cy="489907"/>
            </a:xfrm>
            <a:prstGeom prst="rect">
              <a:avLst/>
            </a:prstGeom>
          </p:spPr>
        </p:pic>
        <p:pic>
          <p:nvPicPr>
            <p:cNvPr id="105" name="Picture 104" descr="A close up of a logo&#10;&#10;Description generated with very high confidence">
              <a:extLst>
                <a:ext uri="{FF2B5EF4-FFF2-40B4-BE49-F238E27FC236}">
                  <a16:creationId xmlns:a16="http://schemas.microsoft.com/office/drawing/2014/main" id="{A124D14F-95ED-4E42-9B31-66E00E05A696}"/>
                </a:ext>
              </a:extLst>
            </p:cNvPr>
            <p:cNvPicPr>
              <a:picLocks noChangeAspect="1"/>
            </p:cNvPicPr>
            <p:nvPr/>
          </p:nvPicPr>
          <p:blipFill rotWithShape="1">
            <a:blip r:embed="rId7"/>
            <a:srcRect l="9496" t="2311" r="9851" b="16790"/>
            <a:stretch/>
          </p:blipFill>
          <p:spPr>
            <a:xfrm>
              <a:off x="10857628" y="2955291"/>
              <a:ext cx="351725" cy="352800"/>
            </a:xfrm>
            <a:prstGeom prst="rect">
              <a:avLst/>
            </a:prstGeom>
          </p:spPr>
        </p:pic>
      </p:grpSp>
      <p:sp>
        <p:nvSpPr>
          <p:cNvPr id="110" name="TextBox 109">
            <a:extLst>
              <a:ext uri="{FF2B5EF4-FFF2-40B4-BE49-F238E27FC236}">
                <a16:creationId xmlns:a16="http://schemas.microsoft.com/office/drawing/2014/main" id="{DA6D0CD8-21C4-4C5F-8100-B4300DD315FB}"/>
              </a:ext>
            </a:extLst>
          </p:cNvPr>
          <p:cNvSpPr txBox="1"/>
          <p:nvPr/>
        </p:nvSpPr>
        <p:spPr>
          <a:xfrm>
            <a:off x="92690" y="4284198"/>
            <a:ext cx="842653" cy="200055"/>
          </a:xfrm>
          <a:prstGeom prst="rect">
            <a:avLst/>
          </a:prstGeom>
        </p:spPr>
        <p:txBody>
          <a:bodyPr wrap="square" rtlCol="0">
            <a:spAutoFit/>
          </a:bodyPr>
          <a:lstStyle/>
          <a:p>
            <a:pPr algn="ctr"/>
            <a:r>
              <a:rPr lang="en-US" sz="700"/>
              <a:t>WOM</a:t>
            </a:r>
            <a:endParaRPr lang="en-BE" sz="700" err="1"/>
          </a:p>
        </p:txBody>
      </p:sp>
      <p:sp>
        <p:nvSpPr>
          <p:cNvPr id="111" name="TextBox 110">
            <a:extLst>
              <a:ext uri="{FF2B5EF4-FFF2-40B4-BE49-F238E27FC236}">
                <a16:creationId xmlns:a16="http://schemas.microsoft.com/office/drawing/2014/main" id="{8457A348-AC61-4A16-84EB-5A771E7F0DBC}"/>
              </a:ext>
            </a:extLst>
          </p:cNvPr>
          <p:cNvSpPr txBox="1"/>
          <p:nvPr/>
        </p:nvSpPr>
        <p:spPr>
          <a:xfrm>
            <a:off x="111166" y="5773625"/>
            <a:ext cx="842653" cy="200055"/>
          </a:xfrm>
          <a:prstGeom prst="rect">
            <a:avLst/>
          </a:prstGeom>
        </p:spPr>
        <p:txBody>
          <a:bodyPr wrap="square" rtlCol="0">
            <a:spAutoFit/>
          </a:bodyPr>
          <a:lstStyle/>
          <a:p>
            <a:pPr algn="ctr"/>
            <a:r>
              <a:rPr lang="en-US" sz="700"/>
              <a:t>leaflet</a:t>
            </a:r>
            <a:endParaRPr lang="en-BE" sz="700" err="1"/>
          </a:p>
        </p:txBody>
      </p:sp>
      <p:sp>
        <p:nvSpPr>
          <p:cNvPr id="121" name="Rectangle 8">
            <a:extLst>
              <a:ext uri="{FF2B5EF4-FFF2-40B4-BE49-F238E27FC236}">
                <a16:creationId xmlns:a16="http://schemas.microsoft.com/office/drawing/2014/main" id="{9AD2D6EE-E980-49FC-B654-05944D045F8F}"/>
              </a:ext>
            </a:extLst>
          </p:cNvPr>
          <p:cNvSpPr/>
          <p:nvPr/>
        </p:nvSpPr>
        <p:spPr>
          <a:xfrm>
            <a:off x="1004515" y="1202707"/>
            <a:ext cx="10819724" cy="645808"/>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Rectangle 7">
            <a:extLst>
              <a:ext uri="{FF2B5EF4-FFF2-40B4-BE49-F238E27FC236}">
                <a16:creationId xmlns:a16="http://schemas.microsoft.com/office/drawing/2014/main" id="{55F9BCF6-96D9-4C4B-A4FD-84C34CEC4B17}"/>
              </a:ext>
            </a:extLst>
          </p:cNvPr>
          <p:cNvSpPr/>
          <p:nvPr/>
        </p:nvSpPr>
        <p:spPr>
          <a:xfrm>
            <a:off x="1232660" y="1236875"/>
            <a:ext cx="1039396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a:rPr>
              <a:t>But every audience has its own information diet. Homeworkers are more into magazines (5%), brands &amp; retail sites (6%) and </a:t>
            </a:r>
            <a:r>
              <a:rPr lang="en-US" sz="1400" dirty="0" err="1">
                <a:solidFill>
                  <a:prstClr val="black"/>
                </a:solidFill>
                <a:latin typeface="Arial"/>
              </a:rPr>
              <a:t>newsbrands</a:t>
            </a:r>
            <a:r>
              <a:rPr lang="en-US" sz="1400" dirty="0">
                <a:solidFill>
                  <a:prstClr val="black"/>
                </a:solidFill>
                <a:latin typeface="Arial"/>
              </a:rPr>
              <a:t> (16%). Partially unemployed listen more to radio (16%) and watch more TV (22%). </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4407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
            <a:extLst>
              <a:ext uri="{FF2B5EF4-FFF2-40B4-BE49-F238E27FC236}">
                <a16:creationId xmlns:a16="http://schemas.microsoft.com/office/drawing/2014/main" id="{AA7DC8CC-BC24-448F-B33D-1E646E5652FC}"/>
              </a:ext>
            </a:extLst>
          </p:cNvPr>
          <p:cNvSpPr/>
          <p:nvPr/>
        </p:nvSpPr>
        <p:spPr>
          <a:xfrm>
            <a:off x="1004515" y="1258689"/>
            <a:ext cx="10819724" cy="850029"/>
          </a:xfrm>
          <a:prstGeom prst="rect">
            <a:avLst/>
          </a:prstGeom>
          <a:solidFill>
            <a:srgbClr val="FEDA00">
              <a:alpha val="44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3" name="Chart 12">
            <a:extLst>
              <a:ext uri="{FF2B5EF4-FFF2-40B4-BE49-F238E27FC236}">
                <a16:creationId xmlns:a16="http://schemas.microsoft.com/office/drawing/2014/main" id="{37C9075C-836E-4E77-AE56-E6FCD2815970}"/>
              </a:ext>
            </a:extLst>
          </p:cNvPr>
          <p:cNvGraphicFramePr/>
          <p:nvPr>
            <p:extLst>
              <p:ext uri="{D42A27DB-BD31-4B8C-83A1-F6EECF244321}">
                <p14:modId xmlns:p14="http://schemas.microsoft.com/office/powerpoint/2010/main" val="4151383093"/>
              </p:ext>
            </p:extLst>
          </p:nvPr>
        </p:nvGraphicFramePr>
        <p:xfrm>
          <a:off x="368793" y="3428999"/>
          <a:ext cx="2235935" cy="269470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8CC66567-5F72-43BA-A8C3-879F42BA76BB}"/>
              </a:ext>
            </a:extLst>
          </p:cNvPr>
          <p:cNvSpPr>
            <a:spLocks noGrp="1"/>
          </p:cNvSpPr>
          <p:nvPr>
            <p:ph type="body" sz="quarter" idx="10"/>
          </p:nvPr>
        </p:nvSpPr>
        <p:spPr/>
        <p:txBody>
          <a:bodyPr/>
          <a:lstStyle/>
          <a:p>
            <a:pPr algn="l"/>
            <a:r>
              <a:rPr lang="en-US" dirty="0"/>
              <a:t>EVERY GENERATION HAS ITS PREFERRED MEDIA</a:t>
            </a:r>
            <a:endParaRPr lang="en-BE" dirty="0"/>
          </a:p>
        </p:txBody>
      </p:sp>
      <p:sp>
        <p:nvSpPr>
          <p:cNvPr id="4" name="Text Placeholder 1">
            <a:extLst>
              <a:ext uri="{FF2B5EF4-FFF2-40B4-BE49-F238E27FC236}">
                <a16:creationId xmlns:a16="http://schemas.microsoft.com/office/drawing/2014/main" id="{3284519C-255A-4582-BEBC-701D93F42356}"/>
              </a:ext>
            </a:extLst>
          </p:cNvPr>
          <p:cNvSpPr>
            <a:spLocks noGrp="1"/>
          </p:cNvSpPr>
          <p:nvPr>
            <p:ph type="body" idx="1"/>
          </p:nvPr>
        </p:nvSpPr>
        <p:spPr>
          <a:xfrm>
            <a:off x="2379307" y="6511771"/>
            <a:ext cx="9203094" cy="280449"/>
          </a:xfrm>
        </p:spPr>
        <p:txBody>
          <a:bodyPr/>
          <a:lstStyle/>
          <a:p>
            <a:r>
              <a:rPr lang="fr-BE" i="1" dirty="0"/>
              <a:t>On a </a:t>
            </a:r>
            <a:r>
              <a:rPr lang="fr-BE" i="1" dirty="0" err="1"/>
              <a:t>scale</a:t>
            </a:r>
            <a:r>
              <a:rPr lang="fr-BE" i="1" dirty="0"/>
              <a:t> </a:t>
            </a:r>
            <a:r>
              <a:rPr lang="fr-BE" i="1" dirty="0" err="1"/>
              <a:t>from</a:t>
            </a:r>
            <a:r>
              <a:rPr lang="fr-BE" i="1" dirty="0"/>
              <a:t> 1 to 10, </a:t>
            </a:r>
            <a:r>
              <a:rPr lang="en-US" i="1" dirty="0"/>
              <a:t>Which media did you use the most to keep you informed during the lockdown? </a:t>
            </a:r>
            <a:r>
              <a:rPr lang="fr-BE" i="1" dirty="0"/>
              <a:t>(1-not </a:t>
            </a:r>
            <a:r>
              <a:rPr lang="fr-BE" i="1" dirty="0" err="1"/>
              <a:t>used</a:t>
            </a:r>
            <a:r>
              <a:rPr lang="fr-BE" i="1" dirty="0"/>
              <a:t> a lot; 10-used the </a:t>
            </a:r>
            <a:r>
              <a:rPr lang="fr-BE" i="1" dirty="0" err="1"/>
              <a:t>most</a:t>
            </a:r>
            <a:r>
              <a:rPr lang="fr-BE" i="1" dirty="0"/>
              <a:t>;  scores 7-10 </a:t>
            </a:r>
            <a:r>
              <a:rPr lang="fr-BE" i="1" dirty="0" err="1"/>
              <a:t>grouped</a:t>
            </a:r>
            <a:r>
              <a:rPr lang="fr-BE" i="1" dirty="0"/>
              <a:t>)</a:t>
            </a:r>
            <a:r>
              <a:rPr lang="en-US" i="1" dirty="0"/>
              <a:t> </a:t>
            </a:r>
            <a:endParaRPr lang="en-BE" i="1" dirty="0"/>
          </a:p>
        </p:txBody>
      </p:sp>
      <p:pic>
        <p:nvPicPr>
          <p:cNvPr id="6" name="Picture 5">
            <a:extLst>
              <a:ext uri="{FF2B5EF4-FFF2-40B4-BE49-F238E27FC236}">
                <a16:creationId xmlns:a16="http://schemas.microsoft.com/office/drawing/2014/main" id="{5286D067-557A-4404-A683-5A3F533738EE}"/>
              </a:ext>
            </a:extLst>
          </p:cNvPr>
          <p:cNvPicPr>
            <a:picLocks noChangeAspect="1"/>
          </p:cNvPicPr>
          <p:nvPr/>
        </p:nvPicPr>
        <p:blipFill rotWithShape="1">
          <a:blip r:embed="rId3">
            <a:grayscl/>
          </a:blip>
          <a:srcRect b="3572"/>
          <a:stretch/>
        </p:blipFill>
        <p:spPr>
          <a:xfrm>
            <a:off x="995287" y="2554909"/>
            <a:ext cx="934652" cy="885995"/>
          </a:xfrm>
          <a:prstGeom prst="rect">
            <a:avLst/>
          </a:prstGeom>
        </p:spPr>
      </p:pic>
      <p:sp>
        <p:nvSpPr>
          <p:cNvPr id="10" name="TextBox 9">
            <a:extLst>
              <a:ext uri="{FF2B5EF4-FFF2-40B4-BE49-F238E27FC236}">
                <a16:creationId xmlns:a16="http://schemas.microsoft.com/office/drawing/2014/main" id="{B17B371B-499E-4730-BC69-34E85BE58326}"/>
              </a:ext>
            </a:extLst>
          </p:cNvPr>
          <p:cNvSpPr txBox="1"/>
          <p:nvPr/>
        </p:nvSpPr>
        <p:spPr>
          <a:xfrm>
            <a:off x="1083073" y="3436810"/>
            <a:ext cx="759080" cy="183394"/>
          </a:xfrm>
          <a:prstGeom prst="rect">
            <a:avLst/>
          </a:prstGeom>
        </p:spPr>
        <p:txBody>
          <a:bodyPr wrap="square" lIns="18000" tIns="10800" rIns="18000" bIns="10800" rtlCol="0">
            <a:spAutoFit/>
          </a:bodyPr>
          <a:lstStyle/>
          <a:p>
            <a:pPr lvl="0" algn="ctr"/>
            <a:r>
              <a:rPr lang="fr-BE" sz="1050" i="1">
                <a:solidFill>
                  <a:prstClr val="black"/>
                </a:solidFill>
              </a:rPr>
              <a:t>18-24 </a:t>
            </a:r>
            <a:r>
              <a:rPr lang="fr-BE" sz="1050" i="1" err="1">
                <a:solidFill>
                  <a:prstClr val="black"/>
                </a:solidFill>
              </a:rPr>
              <a:t>y.o</a:t>
            </a:r>
            <a:r>
              <a:rPr lang="fr-BE" sz="1050" i="1">
                <a:solidFill>
                  <a:prstClr val="black"/>
                </a:solidFill>
              </a:rPr>
              <a:t>.</a:t>
            </a:r>
          </a:p>
        </p:txBody>
      </p:sp>
      <p:pic>
        <p:nvPicPr>
          <p:cNvPr id="17" name="Picture 16" descr="A close up of a logo&#10;&#10;Description automatically generated">
            <a:extLst>
              <a:ext uri="{FF2B5EF4-FFF2-40B4-BE49-F238E27FC236}">
                <a16:creationId xmlns:a16="http://schemas.microsoft.com/office/drawing/2014/main" id="{B72567DD-BD00-48B8-B158-CF1B71650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69" y="5363587"/>
            <a:ext cx="385199" cy="385199"/>
          </a:xfrm>
          <a:prstGeom prst="rect">
            <a:avLst/>
          </a:prstGeom>
        </p:spPr>
      </p:pic>
      <p:pic>
        <p:nvPicPr>
          <p:cNvPr id="18" name="Picture 17" descr="A black sign with white text&#10;&#10;Description automatically generated">
            <a:extLst>
              <a:ext uri="{FF2B5EF4-FFF2-40B4-BE49-F238E27FC236}">
                <a16:creationId xmlns:a16="http://schemas.microsoft.com/office/drawing/2014/main" id="{9619EA97-56FC-4986-A4CE-F3E74CA41971}"/>
              </a:ext>
            </a:extLst>
          </p:cNvPr>
          <p:cNvPicPr>
            <a:picLocks noChangeAspect="1"/>
          </p:cNvPicPr>
          <p:nvPr/>
        </p:nvPicPr>
        <p:blipFill rotWithShape="1">
          <a:blip r:embed="rId5">
            <a:extLst>
              <a:ext uri="{28A0092B-C50C-407E-A947-70E740481C1C}">
                <a14:useLocalDpi xmlns:a14="http://schemas.microsoft.com/office/drawing/2010/main" val="0"/>
              </a:ext>
            </a:extLst>
          </a:blip>
          <a:srcRect l="21268" t="12395" r="19929" b="12856"/>
          <a:stretch/>
        </p:blipFill>
        <p:spPr>
          <a:xfrm>
            <a:off x="392856" y="3561888"/>
            <a:ext cx="385412" cy="489907"/>
          </a:xfrm>
          <a:prstGeom prst="rect">
            <a:avLst/>
          </a:prstGeom>
        </p:spPr>
      </p:pic>
      <p:pic>
        <p:nvPicPr>
          <p:cNvPr id="20" name="Picture 4" descr="399 Whisper In Ear Stock Illustrations, Cliparts And Royalty Free ...">
            <a:extLst>
              <a:ext uri="{FF2B5EF4-FFF2-40B4-BE49-F238E27FC236}">
                <a16:creationId xmlns:a16="http://schemas.microsoft.com/office/drawing/2014/main" id="{B43B7A61-458F-4A33-93DE-133E9F257D72}"/>
              </a:ext>
            </a:extLst>
          </p:cNvPr>
          <p:cNvPicPr>
            <a:picLocks noChangeAspect="1" noChangeArrowheads="1"/>
          </p:cNvPicPr>
          <p:nvPr/>
        </p:nvPicPr>
        <p:blipFill rotWithShape="1">
          <a:blip r:embed="rId6">
            <a:alphaModFix/>
            <a:extLst>
              <a:ext uri="{BEBA8EAE-BF5A-486C-A8C5-ECC9F3942E4B}">
                <a14:imgProps xmlns:a14="http://schemas.microsoft.com/office/drawing/2010/main">
                  <a14:imgLayer r:embed="rId7">
                    <a14:imgEffect>
                      <a14:artisticPhotocopy/>
                    </a14:imgEffect>
                    <a14:imgEffect>
                      <a14:saturation sat="0"/>
                    </a14:imgEffect>
                  </a14:imgLayer>
                </a14:imgProps>
              </a:ext>
              <a:ext uri="{28A0092B-C50C-407E-A947-70E740481C1C}">
                <a14:useLocalDpi xmlns:a14="http://schemas.microsoft.com/office/drawing/2010/main" val="0"/>
              </a:ext>
            </a:extLst>
          </a:blip>
          <a:srcRect l="11427" t="13433" r="10782" b="12760"/>
          <a:stretch/>
        </p:blipFill>
        <p:spPr bwMode="auto">
          <a:xfrm>
            <a:off x="392856" y="4051795"/>
            <a:ext cx="417382" cy="39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close up of a logo&#10;&#10;Description automatically generated">
            <a:extLst>
              <a:ext uri="{FF2B5EF4-FFF2-40B4-BE49-F238E27FC236}">
                <a16:creationId xmlns:a16="http://schemas.microsoft.com/office/drawing/2014/main" id="{64102FA8-5C46-4381-BFAA-8B7439088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810" y="4490078"/>
            <a:ext cx="365668" cy="365668"/>
          </a:xfrm>
          <a:prstGeom prst="rect">
            <a:avLst/>
          </a:prstGeom>
        </p:spPr>
      </p:pic>
      <p:pic>
        <p:nvPicPr>
          <p:cNvPr id="24" name="Picture 23" descr="A close up of a logo&#10;&#10;Description automatically generated">
            <a:extLst>
              <a:ext uri="{FF2B5EF4-FFF2-40B4-BE49-F238E27FC236}">
                <a16:creationId xmlns:a16="http://schemas.microsoft.com/office/drawing/2014/main" id="{9D026D9F-987D-477F-AFB5-A9DFCC1B85CA}"/>
              </a:ext>
            </a:extLst>
          </p:cNvPr>
          <p:cNvPicPr>
            <a:picLocks noChangeAspect="1"/>
          </p:cNvPicPr>
          <p:nvPr/>
        </p:nvPicPr>
        <p:blipFill rotWithShape="1">
          <a:blip r:embed="rId9">
            <a:extLst>
              <a:ext uri="{28A0092B-C50C-407E-A947-70E740481C1C}">
                <a14:useLocalDpi xmlns:a14="http://schemas.microsoft.com/office/drawing/2010/main" val="0"/>
              </a:ext>
            </a:extLst>
          </a:blip>
          <a:srcRect b="15949"/>
          <a:stretch/>
        </p:blipFill>
        <p:spPr>
          <a:xfrm>
            <a:off x="355582" y="4898125"/>
            <a:ext cx="459956" cy="409828"/>
          </a:xfrm>
          <a:prstGeom prst="rect">
            <a:avLst/>
          </a:prstGeom>
        </p:spPr>
      </p:pic>
      <p:graphicFrame>
        <p:nvGraphicFramePr>
          <p:cNvPr id="43" name="Chart 42">
            <a:extLst>
              <a:ext uri="{FF2B5EF4-FFF2-40B4-BE49-F238E27FC236}">
                <a16:creationId xmlns:a16="http://schemas.microsoft.com/office/drawing/2014/main" id="{F9A027C5-B9A2-49D6-A453-BDD3090792AC}"/>
              </a:ext>
            </a:extLst>
          </p:cNvPr>
          <p:cNvGraphicFramePr/>
          <p:nvPr>
            <p:extLst>
              <p:ext uri="{D42A27DB-BD31-4B8C-83A1-F6EECF244321}">
                <p14:modId xmlns:p14="http://schemas.microsoft.com/office/powerpoint/2010/main" val="1400748110"/>
              </p:ext>
            </p:extLst>
          </p:nvPr>
        </p:nvGraphicFramePr>
        <p:xfrm>
          <a:off x="5419534" y="3427195"/>
          <a:ext cx="2430374" cy="2694709"/>
        </p:xfrm>
        <a:graphic>
          <a:graphicData uri="http://schemas.openxmlformats.org/drawingml/2006/chart">
            <c:chart xmlns:c="http://schemas.openxmlformats.org/drawingml/2006/chart" xmlns:r="http://schemas.openxmlformats.org/officeDocument/2006/relationships" r:id="rId10"/>
          </a:graphicData>
        </a:graphic>
      </p:graphicFrame>
      <p:pic>
        <p:nvPicPr>
          <p:cNvPr id="8" name="Picture 7">
            <a:extLst>
              <a:ext uri="{FF2B5EF4-FFF2-40B4-BE49-F238E27FC236}">
                <a16:creationId xmlns:a16="http://schemas.microsoft.com/office/drawing/2014/main" id="{40F48CBC-9312-4FB0-A9D2-02FE3229C581}"/>
              </a:ext>
            </a:extLst>
          </p:cNvPr>
          <p:cNvPicPr>
            <a:picLocks noChangeAspect="1"/>
          </p:cNvPicPr>
          <p:nvPr/>
        </p:nvPicPr>
        <p:blipFill rotWithShape="1">
          <a:blip r:embed="rId11">
            <a:grayscl/>
          </a:blip>
          <a:srcRect t="10714"/>
          <a:stretch/>
        </p:blipFill>
        <p:spPr>
          <a:xfrm>
            <a:off x="6056478" y="2570908"/>
            <a:ext cx="885194" cy="869996"/>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id="{217A7C81-035D-42C0-B5F5-47765DC2322D}"/>
              </a:ext>
            </a:extLst>
          </p:cNvPr>
          <p:cNvPicPr>
            <a:picLocks noChangeAspect="1"/>
          </p:cNvPicPr>
          <p:nvPr/>
        </p:nvPicPr>
        <p:blipFill rotWithShape="1">
          <a:blip r:embed="rId12"/>
          <a:srcRect l="6922" r="6891" b="14413"/>
          <a:stretch/>
        </p:blipFill>
        <p:spPr>
          <a:xfrm>
            <a:off x="5478616" y="4061926"/>
            <a:ext cx="380953" cy="355537"/>
          </a:xfrm>
          <a:prstGeom prst="rect">
            <a:avLst/>
          </a:prstGeom>
        </p:spPr>
      </p:pic>
      <p:sp>
        <p:nvSpPr>
          <p:cNvPr id="42" name="TextBox 41">
            <a:extLst>
              <a:ext uri="{FF2B5EF4-FFF2-40B4-BE49-F238E27FC236}">
                <a16:creationId xmlns:a16="http://schemas.microsoft.com/office/drawing/2014/main" id="{DF21AC38-FE2C-41B8-A30D-2F73459FF9CB}"/>
              </a:ext>
            </a:extLst>
          </p:cNvPr>
          <p:cNvSpPr txBox="1"/>
          <p:nvPr/>
        </p:nvSpPr>
        <p:spPr>
          <a:xfrm>
            <a:off x="6095241" y="3447019"/>
            <a:ext cx="807668" cy="183394"/>
          </a:xfrm>
          <a:prstGeom prst="rect">
            <a:avLst/>
          </a:prstGeom>
        </p:spPr>
        <p:txBody>
          <a:bodyPr wrap="square" lIns="18000" tIns="10800" rIns="18000" bIns="10800" rtlCol="0">
            <a:spAutoFit/>
          </a:bodyPr>
          <a:lstStyle/>
          <a:p>
            <a:pPr lvl="0" algn="ctr"/>
            <a:r>
              <a:rPr lang="fr-BE" sz="1050" i="1">
                <a:solidFill>
                  <a:prstClr val="black"/>
                </a:solidFill>
              </a:rPr>
              <a:t>35-49 </a:t>
            </a:r>
            <a:r>
              <a:rPr lang="fr-BE" sz="1050" i="1" err="1">
                <a:solidFill>
                  <a:prstClr val="black"/>
                </a:solidFill>
              </a:rPr>
              <a:t>y.o</a:t>
            </a:r>
            <a:r>
              <a:rPr lang="fr-BE" sz="1050" i="1">
                <a:solidFill>
                  <a:prstClr val="black"/>
                </a:solidFill>
              </a:rPr>
              <a:t>.</a:t>
            </a:r>
          </a:p>
        </p:txBody>
      </p:sp>
      <p:pic>
        <p:nvPicPr>
          <p:cNvPr id="45" name="Picture 44" descr="A black sign with white text&#10;&#10;Description automatically generated">
            <a:extLst>
              <a:ext uri="{FF2B5EF4-FFF2-40B4-BE49-F238E27FC236}">
                <a16:creationId xmlns:a16="http://schemas.microsoft.com/office/drawing/2014/main" id="{32BEB0D6-E9B6-4D09-A6E6-6BFFD1999869}"/>
              </a:ext>
            </a:extLst>
          </p:cNvPr>
          <p:cNvPicPr>
            <a:picLocks noChangeAspect="1"/>
          </p:cNvPicPr>
          <p:nvPr/>
        </p:nvPicPr>
        <p:blipFill rotWithShape="1">
          <a:blip r:embed="rId5">
            <a:extLst>
              <a:ext uri="{28A0092B-C50C-407E-A947-70E740481C1C}">
                <a14:useLocalDpi xmlns:a14="http://schemas.microsoft.com/office/drawing/2010/main" val="0"/>
              </a:ext>
            </a:extLst>
          </a:blip>
          <a:srcRect l="21268" t="12395" r="19929" b="12856"/>
          <a:stretch/>
        </p:blipFill>
        <p:spPr>
          <a:xfrm>
            <a:off x="5464052" y="5289285"/>
            <a:ext cx="410082" cy="489907"/>
          </a:xfrm>
          <a:prstGeom prst="rect">
            <a:avLst/>
          </a:prstGeom>
        </p:spPr>
      </p:pic>
      <p:pic>
        <p:nvPicPr>
          <p:cNvPr id="46" name="Picture 4" descr="399 Whisper In Ear Stock Illustrations, Cliparts And Royalty Free ...">
            <a:extLst>
              <a:ext uri="{FF2B5EF4-FFF2-40B4-BE49-F238E27FC236}">
                <a16:creationId xmlns:a16="http://schemas.microsoft.com/office/drawing/2014/main" id="{634C0158-E2D1-4D60-BB45-DE6B4051C7A2}"/>
              </a:ext>
            </a:extLst>
          </p:cNvPr>
          <p:cNvPicPr>
            <a:picLocks noChangeAspect="1" noChangeArrowheads="1"/>
          </p:cNvPicPr>
          <p:nvPr/>
        </p:nvPicPr>
        <p:blipFill rotWithShape="1">
          <a:blip r:embed="rId6">
            <a:alphaModFix/>
            <a:extLst>
              <a:ext uri="{BEBA8EAE-BF5A-486C-A8C5-ECC9F3942E4B}">
                <a14:imgProps xmlns:a14="http://schemas.microsoft.com/office/drawing/2010/main">
                  <a14:imgLayer r:embed="rId7">
                    <a14:imgEffect>
                      <a14:artisticPhotocopy/>
                    </a14:imgEffect>
                    <a14:imgEffect>
                      <a14:saturation sat="0"/>
                    </a14:imgEffect>
                  </a14:imgLayer>
                </a14:imgProps>
              </a:ext>
              <a:ext uri="{28A0092B-C50C-407E-A947-70E740481C1C}">
                <a14:useLocalDpi xmlns:a14="http://schemas.microsoft.com/office/drawing/2010/main" val="0"/>
              </a:ext>
            </a:extLst>
          </a:blip>
          <a:srcRect l="11427" t="13433" r="10782" b="12760"/>
          <a:stretch/>
        </p:blipFill>
        <p:spPr bwMode="auto">
          <a:xfrm>
            <a:off x="5464052" y="4910074"/>
            <a:ext cx="444098" cy="396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 close up of a logo&#10;&#10;Description automatically generated">
            <a:extLst>
              <a:ext uri="{FF2B5EF4-FFF2-40B4-BE49-F238E27FC236}">
                <a16:creationId xmlns:a16="http://schemas.microsoft.com/office/drawing/2014/main" id="{10519914-9C7D-44EF-8514-2F6F0B058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4052" y="3615105"/>
            <a:ext cx="396773" cy="372904"/>
          </a:xfrm>
          <a:prstGeom prst="rect">
            <a:avLst/>
          </a:prstGeom>
        </p:spPr>
      </p:pic>
      <p:pic>
        <p:nvPicPr>
          <p:cNvPr id="50" name="Picture 49" descr="A close up of a logo&#10;&#10;Description automatically generated">
            <a:extLst>
              <a:ext uri="{FF2B5EF4-FFF2-40B4-BE49-F238E27FC236}">
                <a16:creationId xmlns:a16="http://schemas.microsoft.com/office/drawing/2014/main" id="{6D228BEE-7895-450A-A759-6D5583F61A3F}"/>
              </a:ext>
            </a:extLst>
          </p:cNvPr>
          <p:cNvPicPr>
            <a:picLocks noChangeAspect="1"/>
          </p:cNvPicPr>
          <p:nvPr/>
        </p:nvPicPr>
        <p:blipFill rotWithShape="1">
          <a:blip r:embed="rId9">
            <a:extLst>
              <a:ext uri="{28A0092B-C50C-407E-A947-70E740481C1C}">
                <a14:useLocalDpi xmlns:a14="http://schemas.microsoft.com/office/drawing/2010/main" val="0"/>
              </a:ext>
            </a:extLst>
          </a:blip>
          <a:srcRect b="15949"/>
          <a:stretch/>
        </p:blipFill>
        <p:spPr>
          <a:xfrm>
            <a:off x="5424394" y="4463139"/>
            <a:ext cx="489397" cy="409828"/>
          </a:xfrm>
          <a:prstGeom prst="rect">
            <a:avLst/>
          </a:prstGeom>
        </p:spPr>
      </p:pic>
      <p:pic>
        <p:nvPicPr>
          <p:cNvPr id="7" name="Picture 6" descr="A close up of a logo&#10;&#10;Description generated with high confidence">
            <a:extLst>
              <a:ext uri="{FF2B5EF4-FFF2-40B4-BE49-F238E27FC236}">
                <a16:creationId xmlns:a16="http://schemas.microsoft.com/office/drawing/2014/main" id="{99912094-F1E8-4EFE-BED7-C102D751C3D9}"/>
              </a:ext>
            </a:extLst>
          </p:cNvPr>
          <p:cNvPicPr>
            <a:picLocks noChangeAspect="1"/>
          </p:cNvPicPr>
          <p:nvPr/>
        </p:nvPicPr>
        <p:blipFill rotWithShape="1">
          <a:blip r:embed="rId13">
            <a:grayscl/>
          </a:blip>
          <a:srcRect t="8340" b="10126"/>
          <a:stretch/>
        </p:blipFill>
        <p:spPr>
          <a:xfrm>
            <a:off x="3594426" y="2559003"/>
            <a:ext cx="885861" cy="885995"/>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B39FEAE5-4CBD-4B24-B40A-69B5E999AC4D}"/>
              </a:ext>
            </a:extLst>
          </p:cNvPr>
          <p:cNvPicPr>
            <a:picLocks noChangeAspect="1"/>
          </p:cNvPicPr>
          <p:nvPr/>
        </p:nvPicPr>
        <p:blipFill rotWithShape="1">
          <a:blip r:embed="rId14"/>
          <a:srcRect l="9496" t="2311" r="9851" b="16790"/>
          <a:stretch/>
        </p:blipFill>
        <p:spPr>
          <a:xfrm>
            <a:off x="2820785" y="4050512"/>
            <a:ext cx="351725" cy="3528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B7578089-B8B5-4C32-9A03-3FD40AEBB1D8}"/>
              </a:ext>
            </a:extLst>
          </p:cNvPr>
          <p:cNvPicPr>
            <a:picLocks noChangeAspect="1"/>
          </p:cNvPicPr>
          <p:nvPr/>
        </p:nvPicPr>
        <p:blipFill rotWithShape="1">
          <a:blip r:embed="rId15">
            <a:extLst>
              <a:ext uri="{28A0092B-C50C-407E-A947-70E740481C1C}">
                <a14:useLocalDpi xmlns:a14="http://schemas.microsoft.com/office/drawing/2010/main" val="0"/>
              </a:ext>
            </a:extLst>
          </a:blip>
          <a:srcRect l="11553" t="5387" r="11481" b="27677"/>
          <a:stretch/>
        </p:blipFill>
        <p:spPr>
          <a:xfrm>
            <a:off x="2780286" y="4910074"/>
            <a:ext cx="427704" cy="371970"/>
          </a:xfrm>
          <a:prstGeom prst="rect">
            <a:avLst/>
          </a:prstGeom>
        </p:spPr>
      </p:pic>
      <p:graphicFrame>
        <p:nvGraphicFramePr>
          <p:cNvPr id="27" name="Chart 26">
            <a:extLst>
              <a:ext uri="{FF2B5EF4-FFF2-40B4-BE49-F238E27FC236}">
                <a16:creationId xmlns:a16="http://schemas.microsoft.com/office/drawing/2014/main" id="{DC546729-ED78-4959-ABF4-3E98F30B3670}"/>
              </a:ext>
            </a:extLst>
          </p:cNvPr>
          <p:cNvGraphicFramePr/>
          <p:nvPr>
            <p:extLst>
              <p:ext uri="{D42A27DB-BD31-4B8C-83A1-F6EECF244321}">
                <p14:modId xmlns:p14="http://schemas.microsoft.com/office/powerpoint/2010/main" val="1993689986"/>
              </p:ext>
            </p:extLst>
          </p:nvPr>
        </p:nvGraphicFramePr>
        <p:xfrm>
          <a:off x="2742273" y="3423507"/>
          <a:ext cx="2460895" cy="2694709"/>
        </p:xfrm>
        <a:graphic>
          <a:graphicData uri="http://schemas.openxmlformats.org/drawingml/2006/chart">
            <c:chart xmlns:c="http://schemas.openxmlformats.org/drawingml/2006/chart" xmlns:r="http://schemas.openxmlformats.org/officeDocument/2006/relationships" r:id="rId16"/>
          </a:graphicData>
        </a:graphic>
      </p:graphicFrame>
      <p:pic>
        <p:nvPicPr>
          <p:cNvPr id="29" name="Picture 28" descr="A black sign with white text&#10;&#10;Description automatically generated">
            <a:extLst>
              <a:ext uri="{FF2B5EF4-FFF2-40B4-BE49-F238E27FC236}">
                <a16:creationId xmlns:a16="http://schemas.microsoft.com/office/drawing/2014/main" id="{29EF8BBF-B8B8-4E55-A744-D6991074ECCF}"/>
              </a:ext>
            </a:extLst>
          </p:cNvPr>
          <p:cNvPicPr>
            <a:picLocks noChangeAspect="1"/>
          </p:cNvPicPr>
          <p:nvPr/>
        </p:nvPicPr>
        <p:blipFill rotWithShape="1">
          <a:blip r:embed="rId5">
            <a:extLst>
              <a:ext uri="{28A0092B-C50C-407E-A947-70E740481C1C}">
                <a14:useLocalDpi xmlns:a14="http://schemas.microsoft.com/office/drawing/2010/main" val="0"/>
              </a:ext>
            </a:extLst>
          </a:blip>
          <a:srcRect l="21268" t="12395" r="19929" b="12856"/>
          <a:stretch/>
        </p:blipFill>
        <p:spPr>
          <a:xfrm>
            <a:off x="2813555" y="5287235"/>
            <a:ext cx="385412" cy="489907"/>
          </a:xfrm>
          <a:prstGeom prst="rect">
            <a:avLst/>
          </a:prstGeom>
        </p:spPr>
      </p:pic>
      <p:pic>
        <p:nvPicPr>
          <p:cNvPr id="33" name="Picture 32" descr="A close up of a logo&#10;&#10;Description automatically generated">
            <a:extLst>
              <a:ext uri="{FF2B5EF4-FFF2-40B4-BE49-F238E27FC236}">
                <a16:creationId xmlns:a16="http://schemas.microsoft.com/office/drawing/2014/main" id="{3ADBE5BC-F354-462D-A38F-9048CDF991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6162" y="4491652"/>
            <a:ext cx="352800" cy="3528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ED7ECDEC-F8DA-47F4-B989-B65A78EFAF8C}"/>
              </a:ext>
            </a:extLst>
          </p:cNvPr>
          <p:cNvPicPr>
            <a:picLocks noChangeAspect="1"/>
          </p:cNvPicPr>
          <p:nvPr/>
        </p:nvPicPr>
        <p:blipFill rotWithShape="1">
          <a:blip r:embed="rId9">
            <a:extLst>
              <a:ext uri="{28A0092B-C50C-407E-A947-70E740481C1C}">
                <a14:useLocalDpi xmlns:a14="http://schemas.microsoft.com/office/drawing/2010/main" val="0"/>
              </a:ext>
            </a:extLst>
          </a:blip>
          <a:srcRect b="15949"/>
          <a:stretch/>
        </p:blipFill>
        <p:spPr>
          <a:xfrm>
            <a:off x="2770955" y="3560913"/>
            <a:ext cx="459956" cy="409828"/>
          </a:xfrm>
          <a:prstGeom prst="rect">
            <a:avLst/>
          </a:prstGeom>
        </p:spPr>
      </p:pic>
      <p:sp>
        <p:nvSpPr>
          <p:cNvPr id="51" name="TextBox 50">
            <a:extLst>
              <a:ext uri="{FF2B5EF4-FFF2-40B4-BE49-F238E27FC236}">
                <a16:creationId xmlns:a16="http://schemas.microsoft.com/office/drawing/2014/main" id="{B2EF8A44-8F32-45E4-8C3F-18E5751C5AF7}"/>
              </a:ext>
            </a:extLst>
          </p:cNvPr>
          <p:cNvSpPr txBox="1"/>
          <p:nvPr/>
        </p:nvSpPr>
        <p:spPr>
          <a:xfrm>
            <a:off x="3657816" y="3444998"/>
            <a:ext cx="759080" cy="183394"/>
          </a:xfrm>
          <a:prstGeom prst="rect">
            <a:avLst/>
          </a:prstGeom>
        </p:spPr>
        <p:txBody>
          <a:bodyPr wrap="square" lIns="18000" tIns="10800" rIns="18000" bIns="10800" rtlCol="0">
            <a:spAutoFit/>
          </a:bodyPr>
          <a:lstStyle/>
          <a:p>
            <a:pPr lvl="0" algn="ctr"/>
            <a:r>
              <a:rPr lang="fr-BE" sz="1050" i="1">
                <a:solidFill>
                  <a:prstClr val="black"/>
                </a:solidFill>
              </a:rPr>
              <a:t>25-34 </a:t>
            </a:r>
            <a:r>
              <a:rPr lang="fr-BE" sz="1050" i="1" err="1">
                <a:solidFill>
                  <a:prstClr val="black"/>
                </a:solidFill>
              </a:rPr>
              <a:t>y.o</a:t>
            </a:r>
            <a:r>
              <a:rPr lang="fr-BE" sz="1050" i="1">
                <a:solidFill>
                  <a:prstClr val="black"/>
                </a:solidFill>
              </a:rPr>
              <a:t>.</a:t>
            </a:r>
          </a:p>
        </p:txBody>
      </p:sp>
      <p:pic>
        <p:nvPicPr>
          <p:cNvPr id="9" name="Picture 8" descr="A close up of a logo&#10;&#10;Description automatically generated">
            <a:extLst>
              <a:ext uri="{FF2B5EF4-FFF2-40B4-BE49-F238E27FC236}">
                <a16:creationId xmlns:a16="http://schemas.microsoft.com/office/drawing/2014/main" id="{3169D13C-76A4-4E82-8965-9B53039736FB}"/>
              </a:ext>
            </a:extLst>
          </p:cNvPr>
          <p:cNvPicPr>
            <a:picLocks noChangeAspect="1"/>
          </p:cNvPicPr>
          <p:nvPr/>
        </p:nvPicPr>
        <p:blipFill rotWithShape="1">
          <a:blip r:embed="rId17">
            <a:grayscl/>
            <a:extLst>
              <a:ext uri="{28A0092B-C50C-407E-A947-70E740481C1C}">
                <a14:useLocalDpi xmlns:a14="http://schemas.microsoft.com/office/drawing/2010/main" val="0"/>
              </a:ext>
            </a:extLst>
          </a:blip>
          <a:srcRect b="9178"/>
          <a:stretch/>
        </p:blipFill>
        <p:spPr>
          <a:xfrm>
            <a:off x="8232679" y="2575002"/>
            <a:ext cx="941586" cy="869996"/>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8FF7F7B6-720F-4FAF-8A46-D2F65088E1D6}"/>
              </a:ext>
            </a:extLst>
          </p:cNvPr>
          <p:cNvPicPr>
            <a:picLocks noChangeAspect="1"/>
          </p:cNvPicPr>
          <p:nvPr/>
        </p:nvPicPr>
        <p:blipFill rotWithShape="1">
          <a:blip r:embed="rId18"/>
          <a:srcRect l="9593" t="4551" r="9625" b="19516"/>
          <a:stretch/>
        </p:blipFill>
        <p:spPr>
          <a:xfrm>
            <a:off x="7710938" y="4447345"/>
            <a:ext cx="429071" cy="385200"/>
          </a:xfrm>
          <a:prstGeom prst="rect">
            <a:avLst/>
          </a:prstGeom>
          <a:noFill/>
        </p:spPr>
      </p:pic>
      <p:graphicFrame>
        <p:nvGraphicFramePr>
          <p:cNvPr id="54" name="Chart 53">
            <a:extLst>
              <a:ext uri="{FF2B5EF4-FFF2-40B4-BE49-F238E27FC236}">
                <a16:creationId xmlns:a16="http://schemas.microsoft.com/office/drawing/2014/main" id="{C6338F1C-8C83-4A22-9A8F-F3E4481EDEA0}"/>
              </a:ext>
            </a:extLst>
          </p:cNvPr>
          <p:cNvGraphicFramePr/>
          <p:nvPr>
            <p:extLst>
              <p:ext uri="{D42A27DB-BD31-4B8C-83A1-F6EECF244321}">
                <p14:modId xmlns:p14="http://schemas.microsoft.com/office/powerpoint/2010/main" val="1887493736"/>
              </p:ext>
            </p:extLst>
          </p:nvPr>
        </p:nvGraphicFramePr>
        <p:xfrm>
          <a:off x="7707085" y="3423280"/>
          <a:ext cx="2249595" cy="2694709"/>
        </p:xfrm>
        <a:graphic>
          <a:graphicData uri="http://schemas.openxmlformats.org/drawingml/2006/chart">
            <c:chart xmlns:c="http://schemas.openxmlformats.org/drawingml/2006/chart" xmlns:r="http://schemas.openxmlformats.org/officeDocument/2006/relationships" r:id="rId19"/>
          </a:graphicData>
        </a:graphic>
      </p:graphicFrame>
      <p:pic>
        <p:nvPicPr>
          <p:cNvPr id="55" name="Picture 54" descr="A close up of a logo&#10;&#10;Description automatically generated">
            <a:extLst>
              <a:ext uri="{FF2B5EF4-FFF2-40B4-BE49-F238E27FC236}">
                <a16:creationId xmlns:a16="http://schemas.microsoft.com/office/drawing/2014/main" id="{E3B46A0C-CDB9-4FAB-B5A6-57F50ADD1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5139" y="3620327"/>
            <a:ext cx="385199" cy="385199"/>
          </a:xfrm>
          <a:prstGeom prst="rect">
            <a:avLst/>
          </a:prstGeom>
        </p:spPr>
      </p:pic>
      <p:sp>
        <p:nvSpPr>
          <p:cNvPr id="62" name="TextBox 61">
            <a:extLst>
              <a:ext uri="{FF2B5EF4-FFF2-40B4-BE49-F238E27FC236}">
                <a16:creationId xmlns:a16="http://schemas.microsoft.com/office/drawing/2014/main" id="{33347D79-8302-404F-A563-94582FB78D8B}"/>
              </a:ext>
            </a:extLst>
          </p:cNvPr>
          <p:cNvSpPr txBox="1"/>
          <p:nvPr/>
        </p:nvSpPr>
        <p:spPr>
          <a:xfrm>
            <a:off x="8323932" y="3444933"/>
            <a:ext cx="759080" cy="183394"/>
          </a:xfrm>
          <a:prstGeom prst="rect">
            <a:avLst/>
          </a:prstGeom>
        </p:spPr>
        <p:txBody>
          <a:bodyPr wrap="square" lIns="18000" tIns="10800" rIns="18000" bIns="10800" rtlCol="0">
            <a:spAutoFit/>
          </a:bodyPr>
          <a:lstStyle/>
          <a:p>
            <a:pPr lvl="0" algn="ctr"/>
            <a:r>
              <a:rPr lang="fr-BE" sz="1050" i="1">
                <a:solidFill>
                  <a:prstClr val="black"/>
                </a:solidFill>
              </a:rPr>
              <a:t>50-64 </a:t>
            </a:r>
            <a:r>
              <a:rPr lang="fr-BE" sz="1050" i="1" err="1">
                <a:solidFill>
                  <a:prstClr val="black"/>
                </a:solidFill>
              </a:rPr>
              <a:t>y.o</a:t>
            </a:r>
            <a:r>
              <a:rPr lang="fr-BE" sz="1050" i="1">
                <a:solidFill>
                  <a:prstClr val="black"/>
                </a:solidFill>
              </a:rPr>
              <a:t>.</a:t>
            </a:r>
          </a:p>
        </p:txBody>
      </p:sp>
      <p:pic>
        <p:nvPicPr>
          <p:cNvPr id="63" name="Picture 62" descr="A close up of a logo&#10;&#10;Description generated with very high confidence">
            <a:extLst>
              <a:ext uri="{FF2B5EF4-FFF2-40B4-BE49-F238E27FC236}">
                <a16:creationId xmlns:a16="http://schemas.microsoft.com/office/drawing/2014/main" id="{60E12B4C-F420-49C2-910D-49F4678D7FC4}"/>
              </a:ext>
            </a:extLst>
          </p:cNvPr>
          <p:cNvPicPr>
            <a:picLocks noChangeAspect="1"/>
          </p:cNvPicPr>
          <p:nvPr/>
        </p:nvPicPr>
        <p:blipFill rotWithShape="1">
          <a:blip r:embed="rId12"/>
          <a:srcRect l="6922" r="6891" b="14413"/>
          <a:stretch/>
        </p:blipFill>
        <p:spPr>
          <a:xfrm>
            <a:off x="7725139" y="4011086"/>
            <a:ext cx="358036" cy="355537"/>
          </a:xfrm>
          <a:prstGeom prst="rect">
            <a:avLst/>
          </a:prstGeom>
        </p:spPr>
      </p:pic>
      <p:pic>
        <p:nvPicPr>
          <p:cNvPr id="64" name="Picture 63" descr="A close up of a logo&#10;&#10;Description generated with very high confidence">
            <a:extLst>
              <a:ext uri="{FF2B5EF4-FFF2-40B4-BE49-F238E27FC236}">
                <a16:creationId xmlns:a16="http://schemas.microsoft.com/office/drawing/2014/main" id="{A176EDEB-201A-4A02-952D-8540771A6520}"/>
              </a:ext>
            </a:extLst>
          </p:cNvPr>
          <p:cNvPicPr>
            <a:picLocks noChangeAspect="1"/>
          </p:cNvPicPr>
          <p:nvPr/>
        </p:nvPicPr>
        <p:blipFill rotWithShape="1">
          <a:blip r:embed="rId14"/>
          <a:srcRect l="9496" t="2311" r="9851" b="16790"/>
          <a:stretch/>
        </p:blipFill>
        <p:spPr>
          <a:xfrm>
            <a:off x="7741875" y="4939487"/>
            <a:ext cx="351725" cy="352800"/>
          </a:xfrm>
          <a:prstGeom prst="rect">
            <a:avLst/>
          </a:prstGeom>
        </p:spPr>
      </p:pic>
      <p:pic>
        <p:nvPicPr>
          <p:cNvPr id="65" name="Picture 64" descr="A close up of a logo&#10;&#10;Description automatically generated">
            <a:extLst>
              <a:ext uri="{FF2B5EF4-FFF2-40B4-BE49-F238E27FC236}">
                <a16:creationId xmlns:a16="http://schemas.microsoft.com/office/drawing/2014/main" id="{BB4F9235-D688-4239-8474-FE0B84C8708E}"/>
              </a:ext>
            </a:extLst>
          </p:cNvPr>
          <p:cNvPicPr>
            <a:picLocks noChangeAspect="1"/>
          </p:cNvPicPr>
          <p:nvPr/>
        </p:nvPicPr>
        <p:blipFill rotWithShape="1">
          <a:blip r:embed="rId15">
            <a:extLst>
              <a:ext uri="{28A0092B-C50C-407E-A947-70E740481C1C}">
                <a14:useLocalDpi xmlns:a14="http://schemas.microsoft.com/office/drawing/2010/main" val="0"/>
              </a:ext>
            </a:extLst>
          </a:blip>
          <a:srcRect l="11553" t="5387" r="11481" b="27677"/>
          <a:stretch/>
        </p:blipFill>
        <p:spPr>
          <a:xfrm>
            <a:off x="7703885" y="5346203"/>
            <a:ext cx="427704" cy="371970"/>
          </a:xfrm>
          <a:prstGeom prst="rect">
            <a:avLst/>
          </a:prstGeom>
        </p:spPr>
      </p:pic>
      <p:graphicFrame>
        <p:nvGraphicFramePr>
          <p:cNvPr id="68" name="Chart 67">
            <a:extLst>
              <a:ext uri="{FF2B5EF4-FFF2-40B4-BE49-F238E27FC236}">
                <a16:creationId xmlns:a16="http://schemas.microsoft.com/office/drawing/2014/main" id="{510611C5-8776-4612-ACF8-8BFB4D21C5B9}"/>
              </a:ext>
            </a:extLst>
          </p:cNvPr>
          <p:cNvGraphicFramePr/>
          <p:nvPr>
            <p:extLst>
              <p:ext uri="{D42A27DB-BD31-4B8C-83A1-F6EECF244321}">
                <p14:modId xmlns:p14="http://schemas.microsoft.com/office/powerpoint/2010/main" val="590580233"/>
              </p:ext>
            </p:extLst>
          </p:nvPr>
        </p:nvGraphicFramePr>
        <p:xfrm>
          <a:off x="9995817" y="3423280"/>
          <a:ext cx="2219820" cy="2694709"/>
        </p:xfrm>
        <a:graphic>
          <a:graphicData uri="http://schemas.openxmlformats.org/drawingml/2006/chart">
            <c:chart xmlns:c="http://schemas.openxmlformats.org/drawingml/2006/chart" xmlns:r="http://schemas.openxmlformats.org/officeDocument/2006/relationships" r:id="rId20"/>
          </a:graphicData>
        </a:graphic>
      </p:graphicFrame>
      <p:pic>
        <p:nvPicPr>
          <p:cNvPr id="5" name="Picture 4">
            <a:extLst>
              <a:ext uri="{FF2B5EF4-FFF2-40B4-BE49-F238E27FC236}">
                <a16:creationId xmlns:a16="http://schemas.microsoft.com/office/drawing/2014/main" id="{15CB440A-126E-41DA-BB32-5A6EE330099D}"/>
              </a:ext>
            </a:extLst>
          </p:cNvPr>
          <p:cNvPicPr>
            <a:picLocks noChangeAspect="1"/>
          </p:cNvPicPr>
          <p:nvPr/>
        </p:nvPicPr>
        <p:blipFill>
          <a:blip r:embed="rId21">
            <a:grayscl/>
            <a:extLst>
              <a:ext uri="{BEBA8EAE-BF5A-486C-A8C5-ECC9F3942E4B}">
                <a14:imgProps xmlns:a14="http://schemas.microsoft.com/office/drawing/2010/main">
                  <a14:imgLayer r:embed="rId22">
                    <a14:imgEffect>
                      <a14:saturation sat="0"/>
                    </a14:imgEffect>
                  </a14:imgLayer>
                </a14:imgProps>
              </a:ext>
            </a:extLst>
          </a:blip>
          <a:stretch>
            <a:fillRect/>
          </a:stretch>
        </p:blipFill>
        <p:spPr>
          <a:xfrm>
            <a:off x="10672811" y="2575002"/>
            <a:ext cx="812690" cy="869996"/>
          </a:xfrm>
          <a:prstGeom prst="rect">
            <a:avLst/>
          </a:prstGeom>
        </p:spPr>
      </p:pic>
      <p:sp>
        <p:nvSpPr>
          <p:cNvPr id="67" name="TextBox 66">
            <a:extLst>
              <a:ext uri="{FF2B5EF4-FFF2-40B4-BE49-F238E27FC236}">
                <a16:creationId xmlns:a16="http://schemas.microsoft.com/office/drawing/2014/main" id="{8F69AF68-B0B6-44EA-AF57-ACC1884C6BD8}"/>
              </a:ext>
            </a:extLst>
          </p:cNvPr>
          <p:cNvSpPr txBox="1"/>
          <p:nvPr/>
        </p:nvSpPr>
        <p:spPr>
          <a:xfrm>
            <a:off x="10748362" y="3442979"/>
            <a:ext cx="759080" cy="183394"/>
          </a:xfrm>
          <a:prstGeom prst="rect">
            <a:avLst/>
          </a:prstGeom>
        </p:spPr>
        <p:txBody>
          <a:bodyPr wrap="square" lIns="18000" tIns="10800" rIns="18000" bIns="10800" rtlCol="0">
            <a:spAutoFit/>
          </a:bodyPr>
          <a:lstStyle/>
          <a:p>
            <a:pPr lvl="0" algn="ctr"/>
            <a:r>
              <a:rPr lang="fr-BE" sz="1050" i="1" dirty="0">
                <a:solidFill>
                  <a:prstClr val="black"/>
                </a:solidFill>
              </a:rPr>
              <a:t>+65 </a:t>
            </a:r>
            <a:r>
              <a:rPr lang="fr-BE" sz="1050" i="1" dirty="0" err="1">
                <a:solidFill>
                  <a:prstClr val="black"/>
                </a:solidFill>
              </a:rPr>
              <a:t>y.o</a:t>
            </a:r>
            <a:r>
              <a:rPr lang="fr-BE" sz="1050" i="1" dirty="0">
                <a:solidFill>
                  <a:prstClr val="black"/>
                </a:solidFill>
              </a:rPr>
              <a:t>.</a:t>
            </a:r>
          </a:p>
        </p:txBody>
      </p:sp>
      <p:pic>
        <p:nvPicPr>
          <p:cNvPr id="69" name="Picture 68" descr="A close up of a logo&#10;&#10;Description automatically generated">
            <a:extLst>
              <a:ext uri="{FF2B5EF4-FFF2-40B4-BE49-F238E27FC236}">
                <a16:creationId xmlns:a16="http://schemas.microsoft.com/office/drawing/2014/main" id="{41E8E5E2-A2F4-4A83-99F1-3BADBC582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974" y="4475453"/>
            <a:ext cx="385199" cy="385199"/>
          </a:xfrm>
          <a:prstGeom prst="rect">
            <a:avLst/>
          </a:prstGeom>
        </p:spPr>
      </p:pic>
      <p:pic>
        <p:nvPicPr>
          <p:cNvPr id="71" name="Picture 4" descr="399 Whisper In Ear Stock Illustrations, Cliparts And Royalty Free ...">
            <a:extLst>
              <a:ext uri="{FF2B5EF4-FFF2-40B4-BE49-F238E27FC236}">
                <a16:creationId xmlns:a16="http://schemas.microsoft.com/office/drawing/2014/main" id="{692D9F19-BE18-4C96-83E3-5F6BB68CDB97}"/>
              </a:ext>
            </a:extLst>
          </p:cNvPr>
          <p:cNvPicPr>
            <a:picLocks noChangeAspect="1" noChangeArrowheads="1"/>
          </p:cNvPicPr>
          <p:nvPr/>
        </p:nvPicPr>
        <p:blipFill rotWithShape="1">
          <a:blip r:embed="rId6">
            <a:alphaModFix/>
            <a:extLst>
              <a:ext uri="{BEBA8EAE-BF5A-486C-A8C5-ECC9F3942E4B}">
                <a14:imgProps xmlns:a14="http://schemas.microsoft.com/office/drawing/2010/main">
                  <a14:imgLayer r:embed="rId7">
                    <a14:imgEffect>
                      <a14:artisticPhotocopy/>
                    </a14:imgEffect>
                    <a14:imgEffect>
                      <a14:saturation sat="0"/>
                    </a14:imgEffect>
                  </a14:imgLayer>
                </a14:imgProps>
              </a:ext>
              <a:ext uri="{28A0092B-C50C-407E-A947-70E740481C1C}">
                <a14:useLocalDpi xmlns:a14="http://schemas.microsoft.com/office/drawing/2010/main" val="0"/>
              </a:ext>
            </a:extLst>
          </a:blip>
          <a:srcRect l="11427" t="13433" r="10782" b="12760"/>
          <a:stretch/>
        </p:blipFill>
        <p:spPr bwMode="auto">
          <a:xfrm>
            <a:off x="9999761" y="5352505"/>
            <a:ext cx="417382" cy="396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A close up of a logo&#10;&#10;Description generated with very high confidence">
            <a:extLst>
              <a:ext uri="{FF2B5EF4-FFF2-40B4-BE49-F238E27FC236}">
                <a16:creationId xmlns:a16="http://schemas.microsoft.com/office/drawing/2014/main" id="{009BC2BC-0733-4FA9-A229-6D19CABD396D}"/>
              </a:ext>
            </a:extLst>
          </p:cNvPr>
          <p:cNvPicPr>
            <a:picLocks noChangeAspect="1"/>
          </p:cNvPicPr>
          <p:nvPr/>
        </p:nvPicPr>
        <p:blipFill rotWithShape="1">
          <a:blip r:embed="rId18"/>
          <a:srcRect l="9593" t="4551" r="9625" b="19516"/>
          <a:stretch/>
        </p:blipFill>
        <p:spPr>
          <a:xfrm>
            <a:off x="9977931" y="4042029"/>
            <a:ext cx="429071" cy="385200"/>
          </a:xfrm>
          <a:prstGeom prst="rect">
            <a:avLst/>
          </a:prstGeom>
          <a:noFill/>
        </p:spPr>
      </p:pic>
      <p:pic>
        <p:nvPicPr>
          <p:cNvPr id="77" name="Picture 76" descr="A close up of a logo&#10;&#10;Description automatically generated">
            <a:extLst>
              <a:ext uri="{FF2B5EF4-FFF2-40B4-BE49-F238E27FC236}">
                <a16:creationId xmlns:a16="http://schemas.microsoft.com/office/drawing/2014/main" id="{2107FFAA-65F1-481D-A7AD-052B9F78ADF2}"/>
              </a:ext>
            </a:extLst>
          </p:cNvPr>
          <p:cNvPicPr>
            <a:picLocks noChangeAspect="1"/>
          </p:cNvPicPr>
          <p:nvPr/>
        </p:nvPicPr>
        <p:blipFill rotWithShape="1">
          <a:blip r:embed="rId15">
            <a:extLst>
              <a:ext uri="{28A0092B-C50C-407E-A947-70E740481C1C}">
                <a14:useLocalDpi xmlns:a14="http://schemas.microsoft.com/office/drawing/2010/main" val="0"/>
              </a:ext>
            </a:extLst>
          </a:blip>
          <a:srcRect l="11553" t="5387" r="11481" b="27677"/>
          <a:stretch/>
        </p:blipFill>
        <p:spPr>
          <a:xfrm>
            <a:off x="9957469" y="3617420"/>
            <a:ext cx="427704" cy="371970"/>
          </a:xfrm>
          <a:prstGeom prst="rect">
            <a:avLst/>
          </a:prstGeom>
        </p:spPr>
      </p:pic>
      <p:pic>
        <p:nvPicPr>
          <p:cNvPr id="78" name="Picture 77" descr="A close up of a logo&#10;&#10;Description generated with very high confidence">
            <a:extLst>
              <a:ext uri="{FF2B5EF4-FFF2-40B4-BE49-F238E27FC236}">
                <a16:creationId xmlns:a16="http://schemas.microsoft.com/office/drawing/2014/main" id="{E0FE1273-625F-4D64-B21F-B15E8EADD345}"/>
              </a:ext>
            </a:extLst>
          </p:cNvPr>
          <p:cNvPicPr>
            <a:picLocks noChangeAspect="1"/>
          </p:cNvPicPr>
          <p:nvPr/>
        </p:nvPicPr>
        <p:blipFill rotWithShape="1">
          <a:blip r:embed="rId12"/>
          <a:srcRect l="6922" r="6891" b="14413"/>
          <a:stretch/>
        </p:blipFill>
        <p:spPr>
          <a:xfrm>
            <a:off x="9992303" y="4915868"/>
            <a:ext cx="358036" cy="355537"/>
          </a:xfrm>
          <a:prstGeom prst="rect">
            <a:avLst/>
          </a:prstGeom>
        </p:spPr>
      </p:pic>
      <p:sp>
        <p:nvSpPr>
          <p:cNvPr id="81" name="Rectangle 80">
            <a:extLst>
              <a:ext uri="{FF2B5EF4-FFF2-40B4-BE49-F238E27FC236}">
                <a16:creationId xmlns:a16="http://schemas.microsoft.com/office/drawing/2014/main" id="{FA0D103B-CD92-429F-B76B-A84AA665FAC3}"/>
              </a:ext>
            </a:extLst>
          </p:cNvPr>
          <p:cNvSpPr/>
          <p:nvPr/>
        </p:nvSpPr>
        <p:spPr>
          <a:xfrm>
            <a:off x="100616" y="2253346"/>
            <a:ext cx="3835024" cy="307777"/>
          </a:xfrm>
          <a:prstGeom prst="rect">
            <a:avLst/>
          </a:prstGeom>
        </p:spPr>
        <p:txBody>
          <a:bodyPr wrap="none">
            <a:spAutoFit/>
          </a:bodyPr>
          <a:lstStyle/>
          <a:p>
            <a:r>
              <a:rPr lang="en-US" sz="1400" dirty="0"/>
              <a:t>TOP 5 most used media </a:t>
            </a:r>
            <a:r>
              <a:rPr lang="en-US" sz="1200" dirty="0"/>
              <a:t>(ranked on affinity index)</a:t>
            </a:r>
            <a:endParaRPr lang="en-BE" sz="1400" dirty="0"/>
          </a:p>
        </p:txBody>
      </p:sp>
      <p:sp>
        <p:nvSpPr>
          <p:cNvPr id="84" name="Rectangle 7">
            <a:extLst>
              <a:ext uri="{FF2B5EF4-FFF2-40B4-BE49-F238E27FC236}">
                <a16:creationId xmlns:a16="http://schemas.microsoft.com/office/drawing/2014/main" id="{B9434CC6-3E68-4CE5-847E-8AB24026E902}"/>
              </a:ext>
            </a:extLst>
          </p:cNvPr>
          <p:cNvSpPr/>
          <p:nvPr/>
        </p:nvSpPr>
        <p:spPr>
          <a:xfrm>
            <a:off x="1232660" y="1302188"/>
            <a:ext cx="1039396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a:rPr>
              <a:t>Young adults tend to use social networks, word-of-mouth and brand &amp; retail websites more than other age groups. Gen </a:t>
            </a:r>
            <a:r>
              <a:rPr lang="en-US" sz="1400" dirty="0" err="1">
                <a:solidFill>
                  <a:prstClr val="black"/>
                </a:solidFill>
                <a:latin typeface="Arial"/>
              </a:rPr>
              <a:t>Yers</a:t>
            </a:r>
            <a:r>
              <a:rPr lang="en-US" sz="1400" dirty="0">
                <a:solidFill>
                  <a:prstClr val="black"/>
                </a:solidFill>
                <a:latin typeface="Arial"/>
              </a:rPr>
              <a:t> mention leaflet and OOH more often. More usual suspects such as TV and radio have more influence on Gen Xers and younger Baby boomers. The senior age group relies more often on magazines. </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96022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7CEBD0-1066-4CFE-8223-4FD2E82064A3}"/>
              </a:ext>
            </a:extLst>
          </p:cNvPr>
          <p:cNvSpPr>
            <a:spLocks noGrp="1"/>
          </p:cNvSpPr>
          <p:nvPr>
            <p:ph type="body" sz="quarter" idx="10"/>
          </p:nvPr>
        </p:nvSpPr>
        <p:spPr/>
        <p:txBody>
          <a:bodyPr/>
          <a:lstStyle/>
          <a:p>
            <a:r>
              <a:rPr lang="fr-BE" dirty="0"/>
              <a:t>SPRING IS IN THE AIR!</a:t>
            </a:r>
          </a:p>
        </p:txBody>
      </p:sp>
      <p:sp>
        <p:nvSpPr>
          <p:cNvPr id="3" name="Text Placeholder 2">
            <a:extLst>
              <a:ext uri="{FF2B5EF4-FFF2-40B4-BE49-F238E27FC236}">
                <a16:creationId xmlns:a16="http://schemas.microsoft.com/office/drawing/2014/main" id="{0733AA6C-7C9B-4DBF-9D4E-2A271ADFB017}"/>
              </a:ext>
            </a:extLst>
          </p:cNvPr>
          <p:cNvSpPr>
            <a:spLocks noGrp="1"/>
          </p:cNvSpPr>
          <p:nvPr>
            <p:ph type="body" idx="1"/>
          </p:nvPr>
        </p:nvSpPr>
        <p:spPr/>
        <p:txBody>
          <a:bodyPr/>
          <a:lstStyle/>
          <a:p>
            <a:r>
              <a:rPr lang="en-US" i="1" dirty="0"/>
              <a:t>What have been your main activities during the past few days?</a:t>
            </a:r>
            <a:endParaRPr lang="fr-BE" dirty="0"/>
          </a:p>
        </p:txBody>
      </p:sp>
      <p:grpSp>
        <p:nvGrpSpPr>
          <p:cNvPr id="17" name="Group 16">
            <a:extLst>
              <a:ext uri="{FF2B5EF4-FFF2-40B4-BE49-F238E27FC236}">
                <a16:creationId xmlns:a16="http://schemas.microsoft.com/office/drawing/2014/main" id="{CBF9540A-05DF-4E1F-84B3-50CAD3B1B1DA}"/>
              </a:ext>
            </a:extLst>
          </p:cNvPr>
          <p:cNvGrpSpPr/>
          <p:nvPr/>
        </p:nvGrpSpPr>
        <p:grpSpPr>
          <a:xfrm>
            <a:off x="298583" y="1260782"/>
            <a:ext cx="4898188" cy="5040000"/>
            <a:chOff x="298583" y="1260782"/>
            <a:chExt cx="4898188" cy="5040000"/>
          </a:xfrm>
        </p:grpSpPr>
        <p:pic>
          <p:nvPicPr>
            <p:cNvPr id="4" name="Picture 3">
              <a:extLst>
                <a:ext uri="{FF2B5EF4-FFF2-40B4-BE49-F238E27FC236}">
                  <a16:creationId xmlns:a16="http://schemas.microsoft.com/office/drawing/2014/main" id="{2CA3E613-2303-4566-9783-3664EB247B5B}"/>
                </a:ext>
              </a:extLst>
            </p:cNvPr>
            <p:cNvPicPr>
              <a:picLocks noChangeAspect="1"/>
            </p:cNvPicPr>
            <p:nvPr/>
          </p:nvPicPr>
          <p:blipFill>
            <a:blip r:embed="rId3"/>
            <a:stretch>
              <a:fillRect/>
            </a:stretch>
          </p:blipFill>
          <p:spPr>
            <a:xfrm>
              <a:off x="298583" y="1260782"/>
              <a:ext cx="4236408" cy="5040000"/>
            </a:xfrm>
            <a:prstGeom prst="rect">
              <a:avLst/>
            </a:prstGeom>
            <a:ln w="28575">
              <a:solidFill>
                <a:srgbClr val="FFD800"/>
              </a:solidFill>
            </a:ln>
          </p:spPr>
        </p:pic>
        <p:grpSp>
          <p:nvGrpSpPr>
            <p:cNvPr id="6" name="Group 5">
              <a:extLst>
                <a:ext uri="{FF2B5EF4-FFF2-40B4-BE49-F238E27FC236}">
                  <a16:creationId xmlns:a16="http://schemas.microsoft.com/office/drawing/2014/main" id="{519DD848-8C24-4838-B462-E5F290000485}"/>
                </a:ext>
              </a:extLst>
            </p:cNvPr>
            <p:cNvGrpSpPr>
              <a:grpSpLocks noChangeAspect="1"/>
            </p:cNvGrpSpPr>
            <p:nvPr/>
          </p:nvGrpSpPr>
          <p:grpSpPr>
            <a:xfrm rot="20663757">
              <a:off x="3719446" y="3060782"/>
              <a:ext cx="1477325" cy="1440000"/>
              <a:chOff x="6096000" y="2000988"/>
              <a:chExt cx="2215987" cy="2160000"/>
            </a:xfrm>
          </p:grpSpPr>
          <p:sp>
            <p:nvSpPr>
              <p:cNvPr id="5" name="Oval 4">
                <a:extLst>
                  <a:ext uri="{FF2B5EF4-FFF2-40B4-BE49-F238E27FC236}">
                    <a16:creationId xmlns:a16="http://schemas.microsoft.com/office/drawing/2014/main" id="{CCEB4E0C-182C-4E33-BCBF-1D929A531DCD}"/>
                  </a:ext>
                </a:extLst>
              </p:cNvPr>
              <p:cNvSpPr/>
              <p:nvPr/>
            </p:nvSpPr>
            <p:spPr>
              <a:xfrm>
                <a:off x="6151987" y="2286002"/>
                <a:ext cx="2160000" cy="1688841"/>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Arial"/>
                  <a:ea typeface="+mn-ea"/>
                  <a:cs typeface="+mn-cs"/>
                </a:endParaRPr>
              </a:p>
            </p:txBody>
          </p:sp>
          <p:pic>
            <p:nvPicPr>
              <p:cNvPr id="1026" name="Picture 2" descr="Church Spring Cleaning | Saint Luke's Lutheran Church">
                <a:extLst>
                  <a:ext uri="{FF2B5EF4-FFF2-40B4-BE49-F238E27FC236}">
                    <a16:creationId xmlns:a16="http://schemas.microsoft.com/office/drawing/2014/main" id="{F3ABEFF6-9438-48CC-95C3-3D8234A5803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2000988"/>
                <a:ext cx="2160000" cy="21600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C862E5F1-2233-4BF7-A8A4-5A764ECBE76C}"/>
                </a:ext>
              </a:extLst>
            </p:cNvPr>
            <p:cNvSpPr/>
            <p:nvPr/>
          </p:nvSpPr>
          <p:spPr>
            <a:xfrm>
              <a:off x="1166328" y="1476895"/>
              <a:ext cx="718457" cy="25135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700" b="0" i="0" u="none" strike="noStrike" kern="1200" cap="none" spc="0" normalizeH="0" baseline="0" noProof="0" dirty="0">
                  <a:ln>
                    <a:noFill/>
                  </a:ln>
                  <a:solidFill>
                    <a:prstClr val="white">
                      <a:lumMod val="50000"/>
                    </a:prstClr>
                  </a:solidFill>
                  <a:effectLst/>
                  <a:uLnTx/>
                  <a:uFillTx/>
                  <a:latin typeface="Arial"/>
                  <a:ea typeface="+mn-ea"/>
                  <a:cs typeface="+mn-cs"/>
                </a:rPr>
                <a:t>(21/04/2020)</a:t>
              </a:r>
            </a:p>
          </p:txBody>
        </p:sp>
      </p:grpSp>
      <p:grpSp>
        <p:nvGrpSpPr>
          <p:cNvPr id="19" name="Group 18">
            <a:extLst>
              <a:ext uri="{FF2B5EF4-FFF2-40B4-BE49-F238E27FC236}">
                <a16:creationId xmlns:a16="http://schemas.microsoft.com/office/drawing/2014/main" id="{31D45A7C-3D9D-403D-B399-5541B2A572E1}"/>
              </a:ext>
            </a:extLst>
          </p:cNvPr>
          <p:cNvGrpSpPr/>
          <p:nvPr/>
        </p:nvGrpSpPr>
        <p:grpSpPr>
          <a:xfrm>
            <a:off x="5060506" y="1810795"/>
            <a:ext cx="4121767" cy="994917"/>
            <a:chOff x="7889431" y="1542148"/>
            <a:chExt cx="4121767" cy="994917"/>
          </a:xfrm>
        </p:grpSpPr>
        <p:grpSp>
          <p:nvGrpSpPr>
            <p:cNvPr id="20" name="Group 6">
              <a:extLst>
                <a:ext uri="{FF2B5EF4-FFF2-40B4-BE49-F238E27FC236}">
                  <a16:creationId xmlns:a16="http://schemas.microsoft.com/office/drawing/2014/main" id="{DAB0BAA7-0EF6-402D-8220-504C00C59D5A}"/>
                </a:ext>
              </a:extLst>
            </p:cNvPr>
            <p:cNvGrpSpPr/>
            <p:nvPr/>
          </p:nvGrpSpPr>
          <p:grpSpPr>
            <a:xfrm>
              <a:off x="8057590" y="1754902"/>
              <a:ext cx="3953608" cy="782163"/>
              <a:chOff x="2237968" y="1590719"/>
              <a:chExt cx="3919123" cy="782163"/>
            </a:xfrm>
          </p:grpSpPr>
          <p:sp>
            <p:nvSpPr>
              <p:cNvPr id="24" name="Rectangle 8">
                <a:extLst>
                  <a:ext uri="{FF2B5EF4-FFF2-40B4-BE49-F238E27FC236}">
                    <a16:creationId xmlns:a16="http://schemas.microsoft.com/office/drawing/2014/main" id="{0F76F5F9-D9B8-49A8-A245-AF7B1B46EBD6}"/>
                  </a:ext>
                </a:extLst>
              </p:cNvPr>
              <p:cNvSpPr/>
              <p:nvPr/>
            </p:nvSpPr>
            <p:spPr>
              <a:xfrm>
                <a:off x="2237968" y="1590719"/>
                <a:ext cx="3919123" cy="775305"/>
              </a:xfrm>
              <a:prstGeom prst="rect">
                <a:avLst/>
              </a:prstGeom>
              <a:solidFill>
                <a:srgbClr val="FEDA00">
                  <a:alpha val="5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7">
                <a:extLst>
                  <a:ext uri="{FF2B5EF4-FFF2-40B4-BE49-F238E27FC236}">
                    <a16:creationId xmlns:a16="http://schemas.microsoft.com/office/drawing/2014/main" id="{D5D14692-215C-4D18-BE4F-F692993BE70E}"/>
                  </a:ext>
                </a:extLst>
              </p:cNvPr>
              <p:cNvSpPr/>
              <p:nvPr/>
            </p:nvSpPr>
            <p:spPr>
              <a:xfrm>
                <a:off x="3256502" y="1634218"/>
                <a:ext cx="290058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mentioned cleaning as their main activity last week </a:t>
                </a:r>
              </a:p>
            </p:txBody>
          </p:sp>
        </p:grpSp>
        <p:sp>
          <p:nvSpPr>
            <p:cNvPr id="21" name="Rectangle 20">
              <a:extLst>
                <a:ext uri="{FF2B5EF4-FFF2-40B4-BE49-F238E27FC236}">
                  <a16:creationId xmlns:a16="http://schemas.microsoft.com/office/drawing/2014/main" id="{3358187D-8656-4C93-AB66-5EC7940BF1DC}"/>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55%</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22" name="Oval 5">
              <a:extLst>
                <a:ext uri="{FF2B5EF4-FFF2-40B4-BE49-F238E27FC236}">
                  <a16:creationId xmlns:a16="http://schemas.microsoft.com/office/drawing/2014/main" id="{FFFEC239-460E-477A-A679-2A78BB64F2BE}"/>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23" name="TextBox 48">
              <a:extLst>
                <a:ext uri="{FF2B5EF4-FFF2-40B4-BE49-F238E27FC236}">
                  <a16:creationId xmlns:a16="http://schemas.microsoft.com/office/drawing/2014/main" id="{E1CD8571-F030-4ED2-BBCB-6558E446431F}"/>
                </a:ext>
              </a:extLst>
            </p:cNvPr>
            <p:cNvSpPr txBox="1"/>
            <p:nvPr/>
          </p:nvSpPr>
          <p:spPr>
            <a:xfrm>
              <a:off x="8285736" y="1542148"/>
              <a:ext cx="3440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SPRING CLEANING ON THE AGENDA</a:t>
              </a:r>
            </a:p>
          </p:txBody>
        </p:sp>
      </p:grpSp>
      <p:grpSp>
        <p:nvGrpSpPr>
          <p:cNvPr id="26" name="Group 25">
            <a:extLst>
              <a:ext uri="{FF2B5EF4-FFF2-40B4-BE49-F238E27FC236}">
                <a16:creationId xmlns:a16="http://schemas.microsoft.com/office/drawing/2014/main" id="{9869A51D-C763-45BA-AB77-F77B12B463AC}"/>
              </a:ext>
            </a:extLst>
          </p:cNvPr>
          <p:cNvGrpSpPr/>
          <p:nvPr/>
        </p:nvGrpSpPr>
        <p:grpSpPr>
          <a:xfrm>
            <a:off x="5884685" y="3149780"/>
            <a:ext cx="4941668" cy="994917"/>
            <a:chOff x="7889431" y="1542148"/>
            <a:chExt cx="4941668" cy="994917"/>
          </a:xfrm>
        </p:grpSpPr>
        <p:grpSp>
          <p:nvGrpSpPr>
            <p:cNvPr id="27" name="Group 6">
              <a:extLst>
                <a:ext uri="{FF2B5EF4-FFF2-40B4-BE49-F238E27FC236}">
                  <a16:creationId xmlns:a16="http://schemas.microsoft.com/office/drawing/2014/main" id="{78566EF1-C428-47E2-8740-964E5E3B07AB}"/>
                </a:ext>
              </a:extLst>
            </p:cNvPr>
            <p:cNvGrpSpPr/>
            <p:nvPr/>
          </p:nvGrpSpPr>
          <p:grpSpPr>
            <a:xfrm>
              <a:off x="8057589" y="1754902"/>
              <a:ext cx="4773510" cy="782163"/>
              <a:chOff x="2237967" y="1590719"/>
              <a:chExt cx="4731873" cy="782163"/>
            </a:xfrm>
          </p:grpSpPr>
          <p:sp>
            <p:nvSpPr>
              <p:cNvPr id="31" name="Rectangle 8">
                <a:extLst>
                  <a:ext uri="{FF2B5EF4-FFF2-40B4-BE49-F238E27FC236}">
                    <a16:creationId xmlns:a16="http://schemas.microsoft.com/office/drawing/2014/main" id="{B5209084-7CD1-4522-A5B9-D7610627E259}"/>
                  </a:ext>
                </a:extLst>
              </p:cNvPr>
              <p:cNvSpPr/>
              <p:nvPr/>
            </p:nvSpPr>
            <p:spPr>
              <a:xfrm>
                <a:off x="2237967" y="1590719"/>
                <a:ext cx="4592999" cy="774000"/>
              </a:xfrm>
              <a:prstGeom prst="rect">
                <a:avLst/>
              </a:prstGeom>
              <a:solidFill>
                <a:srgbClr val="FEDA00">
                  <a:alpha val="5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Rectangle 7">
                <a:extLst>
                  <a:ext uri="{FF2B5EF4-FFF2-40B4-BE49-F238E27FC236}">
                    <a16:creationId xmlns:a16="http://schemas.microsoft.com/office/drawing/2014/main" id="{6B530D7C-E724-4A2F-A3C3-2A21B7045CC8}"/>
                  </a:ext>
                </a:extLst>
              </p:cNvPr>
              <p:cNvSpPr/>
              <p:nvPr/>
            </p:nvSpPr>
            <p:spPr>
              <a:xfrm>
                <a:off x="3265945" y="1634218"/>
                <a:ext cx="370389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women have cleaned the house last week. Did men help with the household chores? 45% mention this activity as a major activity</a:t>
                </a:r>
              </a:p>
            </p:txBody>
          </p:sp>
        </p:grpSp>
        <p:sp>
          <p:nvSpPr>
            <p:cNvPr id="28" name="Rectangle 27">
              <a:extLst>
                <a:ext uri="{FF2B5EF4-FFF2-40B4-BE49-F238E27FC236}">
                  <a16:creationId xmlns:a16="http://schemas.microsoft.com/office/drawing/2014/main" id="{1D0B5939-F547-4EB0-A766-983AEF66FAEC}"/>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64%</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29" name="Oval 5">
              <a:extLst>
                <a:ext uri="{FF2B5EF4-FFF2-40B4-BE49-F238E27FC236}">
                  <a16:creationId xmlns:a16="http://schemas.microsoft.com/office/drawing/2014/main" id="{9FB26739-EA04-40A8-A865-955B1D3512C6}"/>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30" name="TextBox 48">
              <a:extLst>
                <a:ext uri="{FF2B5EF4-FFF2-40B4-BE49-F238E27FC236}">
                  <a16:creationId xmlns:a16="http://schemas.microsoft.com/office/drawing/2014/main" id="{E38CB153-0DFA-48D2-9679-902CAD6E0F22}"/>
                </a:ext>
              </a:extLst>
            </p:cNvPr>
            <p:cNvSpPr txBox="1"/>
            <p:nvPr/>
          </p:nvSpPr>
          <p:spPr>
            <a:xfrm>
              <a:off x="8285736" y="1542148"/>
              <a:ext cx="43108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WOMEN’S DEVOTIONAL SPRING CLEANING</a:t>
              </a:r>
            </a:p>
          </p:txBody>
        </p:sp>
      </p:grpSp>
      <p:grpSp>
        <p:nvGrpSpPr>
          <p:cNvPr id="34" name="Group 33">
            <a:extLst>
              <a:ext uri="{FF2B5EF4-FFF2-40B4-BE49-F238E27FC236}">
                <a16:creationId xmlns:a16="http://schemas.microsoft.com/office/drawing/2014/main" id="{B2794B2A-FDD4-494B-803B-CDCE625E00F0}"/>
              </a:ext>
            </a:extLst>
          </p:cNvPr>
          <p:cNvGrpSpPr/>
          <p:nvPr/>
        </p:nvGrpSpPr>
        <p:grpSpPr>
          <a:xfrm>
            <a:off x="7145559" y="4430244"/>
            <a:ext cx="4913090" cy="927766"/>
            <a:chOff x="7889431" y="1542148"/>
            <a:chExt cx="4913090" cy="927766"/>
          </a:xfrm>
        </p:grpSpPr>
        <p:grpSp>
          <p:nvGrpSpPr>
            <p:cNvPr id="36" name="Group 6">
              <a:extLst>
                <a:ext uri="{FF2B5EF4-FFF2-40B4-BE49-F238E27FC236}">
                  <a16:creationId xmlns:a16="http://schemas.microsoft.com/office/drawing/2014/main" id="{F5274EFE-0F15-4BA6-80D0-7FBA38D8E51D}"/>
                </a:ext>
              </a:extLst>
            </p:cNvPr>
            <p:cNvGrpSpPr/>
            <p:nvPr/>
          </p:nvGrpSpPr>
          <p:grpSpPr>
            <a:xfrm>
              <a:off x="8057588" y="1754902"/>
              <a:ext cx="4744933" cy="715012"/>
              <a:chOff x="2237966" y="1590719"/>
              <a:chExt cx="4703547" cy="715012"/>
            </a:xfrm>
          </p:grpSpPr>
          <p:sp>
            <p:nvSpPr>
              <p:cNvPr id="40" name="Rectangle 8">
                <a:extLst>
                  <a:ext uri="{FF2B5EF4-FFF2-40B4-BE49-F238E27FC236}">
                    <a16:creationId xmlns:a16="http://schemas.microsoft.com/office/drawing/2014/main" id="{8FF24F2B-6BCB-42E9-BBB3-8995C3BF71BD}"/>
                  </a:ext>
                </a:extLst>
              </p:cNvPr>
              <p:cNvSpPr/>
              <p:nvPr/>
            </p:nvSpPr>
            <p:spPr>
              <a:xfrm>
                <a:off x="2237966" y="1590719"/>
                <a:ext cx="4703547" cy="715012"/>
              </a:xfrm>
              <a:prstGeom prst="rect">
                <a:avLst/>
              </a:prstGeom>
              <a:solidFill>
                <a:srgbClr val="FEDA00">
                  <a:alpha val="5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Rectangle 7">
                <a:extLst>
                  <a:ext uri="{FF2B5EF4-FFF2-40B4-BE49-F238E27FC236}">
                    <a16:creationId xmlns:a16="http://schemas.microsoft.com/office/drawing/2014/main" id="{1852BE6F-1C2B-46F6-AB7C-727AF55DD9FE}"/>
                  </a:ext>
                </a:extLst>
              </p:cNvPr>
              <p:cNvSpPr/>
              <p:nvPr/>
            </p:nvSpPr>
            <p:spPr>
              <a:xfrm>
                <a:off x="3662506" y="1634218"/>
                <a:ext cx="3176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DETTOL saw its sales tripled in last 5 weeks (15/04/2020 in </a:t>
                </a:r>
                <a:r>
                  <a:rPr kumimoji="0" lang="en-US" sz="1400" b="0" i="0" u="none" strike="noStrike" kern="1200" cap="none" spc="0" normalizeH="0" baseline="0" noProof="0">
                    <a:ln>
                      <a:noFill/>
                    </a:ln>
                    <a:solidFill>
                      <a:prstClr val="black"/>
                    </a:solidFill>
                    <a:effectLst/>
                    <a:uLnTx/>
                    <a:uFillTx/>
                    <a:latin typeface="Arial"/>
                    <a:ea typeface="+mn-ea"/>
                    <a:cs typeface="+mn-cs"/>
                    <a:hlinkClick r:id="rId5"/>
                  </a:rPr>
                  <a:t>Retail Detail</a:t>
                </a:r>
                <a:r>
                  <a:rPr kumimoji="0" lang="en-US" sz="1400" b="0" i="0" u="none" strike="noStrike" kern="1200" cap="none" spc="0" normalizeH="0" baseline="0" noProof="0">
                    <a:ln>
                      <a:noFill/>
                    </a:ln>
                    <a:solidFill>
                      <a:prstClr val="black"/>
                    </a:solidFill>
                    <a:effectLst/>
                    <a:uLnTx/>
                    <a:uFillTx/>
                    <a:latin typeface="Arial"/>
                    <a:ea typeface="+mn-ea"/>
                    <a:cs typeface="+mn-cs"/>
                  </a:rPr>
                  <a:t>)</a:t>
                </a:r>
              </a:p>
            </p:txBody>
          </p:sp>
        </p:grpSp>
        <p:sp>
          <p:nvSpPr>
            <p:cNvPr id="37" name="Rectangle 36">
              <a:extLst>
                <a:ext uri="{FF2B5EF4-FFF2-40B4-BE49-F238E27FC236}">
                  <a16:creationId xmlns:a16="http://schemas.microsoft.com/office/drawing/2014/main" id="{76A74E13-0288-426D-B1CB-6108BE99C4A0}"/>
                </a:ext>
              </a:extLst>
            </p:cNvPr>
            <p:cNvSpPr/>
            <p:nvPr/>
          </p:nvSpPr>
          <p:spPr>
            <a:xfrm>
              <a:off x="8140920" y="1738956"/>
              <a:ext cx="147348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a:ln>
                    <a:noFill/>
                  </a:ln>
                  <a:solidFill>
                    <a:prstClr val="black"/>
                  </a:solidFill>
                  <a:effectLst/>
                  <a:uLnTx/>
                  <a:uFillTx/>
                  <a:latin typeface="Arial"/>
                  <a:ea typeface="+mn-ea"/>
                  <a:cs typeface="+mn-cs"/>
                </a:rPr>
                <a:t>+302%</a:t>
              </a:r>
              <a:endParaRPr kumimoji="0" lang="fr-BE" sz="700" b="1" i="0" u="none" strike="noStrike" kern="1200" cap="none" spc="0" normalizeH="0" baseline="0" noProof="0">
                <a:ln>
                  <a:noFill/>
                </a:ln>
                <a:solidFill>
                  <a:prstClr val="black"/>
                </a:solidFill>
                <a:effectLst/>
                <a:uLnTx/>
                <a:uFillTx/>
                <a:latin typeface="Arial"/>
                <a:ea typeface="+mn-ea"/>
                <a:cs typeface="+mn-cs"/>
              </a:endParaRPr>
            </a:p>
          </p:txBody>
        </p:sp>
        <p:sp>
          <p:nvSpPr>
            <p:cNvPr id="38" name="Oval 5">
              <a:extLst>
                <a:ext uri="{FF2B5EF4-FFF2-40B4-BE49-F238E27FC236}">
                  <a16:creationId xmlns:a16="http://schemas.microsoft.com/office/drawing/2014/main" id="{D47263DF-9784-4251-B0C6-2DCF0F551D8E}"/>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3</a:t>
              </a:r>
              <a:endParaRPr kumimoji="0" lang="x-none" sz="1800" b="1" i="0" u="none" strike="noStrike" kern="1200" cap="none" spc="0" normalizeH="0" baseline="0" noProof="0">
                <a:ln>
                  <a:noFill/>
                </a:ln>
                <a:solidFill>
                  <a:prstClr val="black"/>
                </a:solidFill>
                <a:effectLst/>
                <a:uLnTx/>
                <a:uFillTx/>
                <a:latin typeface="Arial"/>
                <a:ea typeface="+mn-ea"/>
                <a:cs typeface="+mn-cs"/>
              </a:endParaRPr>
            </a:p>
          </p:txBody>
        </p:sp>
        <p:sp>
          <p:nvSpPr>
            <p:cNvPr id="39" name="TextBox 48">
              <a:extLst>
                <a:ext uri="{FF2B5EF4-FFF2-40B4-BE49-F238E27FC236}">
                  <a16:creationId xmlns:a16="http://schemas.microsoft.com/office/drawing/2014/main" id="{66307A1B-CA74-4013-8B54-9B3154BB5FE0}"/>
                </a:ext>
              </a:extLst>
            </p:cNvPr>
            <p:cNvSpPr txBox="1"/>
            <p:nvPr/>
          </p:nvSpPr>
          <p:spPr>
            <a:xfrm>
              <a:off x="8285736" y="1542148"/>
              <a:ext cx="3440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AND THE WINNER IS… DETTOL</a:t>
              </a:r>
            </a:p>
          </p:txBody>
        </p:sp>
      </p:grpSp>
      <p:pic>
        <p:nvPicPr>
          <p:cNvPr id="4098" name="Picture 2">
            <a:extLst>
              <a:ext uri="{FF2B5EF4-FFF2-40B4-BE49-F238E27FC236}">
                <a16:creationId xmlns:a16="http://schemas.microsoft.com/office/drawing/2014/main" id="{1BD98A2D-D320-4D53-BB6E-BDAF06B76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409" y="5230845"/>
            <a:ext cx="904240" cy="320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172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00EC4E-3692-4435-81A8-F070EAE83713}"/>
              </a:ext>
            </a:extLst>
          </p:cNvPr>
          <p:cNvSpPr>
            <a:spLocks noGrp="1"/>
          </p:cNvSpPr>
          <p:nvPr>
            <p:ph type="body" idx="1"/>
          </p:nvPr>
        </p:nvSpPr>
        <p:spPr>
          <a:xfrm>
            <a:off x="4166167" y="6511771"/>
            <a:ext cx="7416233" cy="280449"/>
          </a:xfrm>
        </p:spPr>
        <p:txBody>
          <a:bodyPr/>
          <a:lstStyle/>
          <a:p>
            <a:r>
              <a:rPr lang="en-US" i="1" dirty="0"/>
              <a:t>1.What have been your main activities during the past few days? 2.Have you visited new e-commerce sites for DIY or gardening products?</a:t>
            </a:r>
            <a:endParaRPr lang="fr-BE" i="1" dirty="0"/>
          </a:p>
        </p:txBody>
      </p:sp>
      <p:sp>
        <p:nvSpPr>
          <p:cNvPr id="5" name="Text Placeholder 4">
            <a:extLst>
              <a:ext uri="{FF2B5EF4-FFF2-40B4-BE49-F238E27FC236}">
                <a16:creationId xmlns:a16="http://schemas.microsoft.com/office/drawing/2014/main" id="{4737DFE6-4E50-4D29-939C-8259CF2D0797}"/>
              </a:ext>
            </a:extLst>
          </p:cNvPr>
          <p:cNvSpPr>
            <a:spLocks noGrp="1"/>
          </p:cNvSpPr>
          <p:nvPr>
            <p:ph type="body" sz="quarter" idx="10"/>
          </p:nvPr>
        </p:nvSpPr>
        <p:spPr>
          <a:xfrm>
            <a:off x="4063273" y="719121"/>
            <a:ext cx="7906078" cy="376985"/>
          </a:xfrm>
        </p:spPr>
        <p:txBody>
          <a:bodyPr/>
          <a:lstStyle/>
          <a:p>
            <a:r>
              <a:rPr lang="fr-BE" dirty="0"/>
              <a:t>TIME TO MAKE THE GARDEN SUMMER PROOF</a:t>
            </a:r>
          </a:p>
        </p:txBody>
      </p:sp>
      <p:pic>
        <p:nvPicPr>
          <p:cNvPr id="9" name="Picture 8">
            <a:extLst>
              <a:ext uri="{FF2B5EF4-FFF2-40B4-BE49-F238E27FC236}">
                <a16:creationId xmlns:a16="http://schemas.microsoft.com/office/drawing/2014/main" id="{14D8291D-7C36-4122-86FB-433871F62186}"/>
              </a:ext>
            </a:extLst>
          </p:cNvPr>
          <p:cNvPicPr>
            <a:picLocks noChangeAspect="1"/>
          </p:cNvPicPr>
          <p:nvPr/>
        </p:nvPicPr>
        <p:blipFill rotWithShape="1">
          <a:blip r:embed="rId3"/>
          <a:srcRect r="1747"/>
          <a:stretch/>
        </p:blipFill>
        <p:spPr>
          <a:xfrm>
            <a:off x="222649" y="649375"/>
            <a:ext cx="2507416" cy="3024000"/>
          </a:xfrm>
          <a:prstGeom prst="rect">
            <a:avLst/>
          </a:prstGeom>
          <a:ln w="28575">
            <a:solidFill>
              <a:srgbClr val="FFD800"/>
            </a:solidFill>
          </a:ln>
        </p:spPr>
      </p:pic>
      <p:grpSp>
        <p:nvGrpSpPr>
          <p:cNvPr id="8" name="Group 7">
            <a:extLst>
              <a:ext uri="{FF2B5EF4-FFF2-40B4-BE49-F238E27FC236}">
                <a16:creationId xmlns:a16="http://schemas.microsoft.com/office/drawing/2014/main" id="{1FB9EAE9-F46D-4EEB-86C9-968CAA598E97}"/>
              </a:ext>
            </a:extLst>
          </p:cNvPr>
          <p:cNvGrpSpPr>
            <a:grpSpLocks noChangeAspect="1"/>
          </p:cNvGrpSpPr>
          <p:nvPr/>
        </p:nvGrpSpPr>
        <p:grpSpPr>
          <a:xfrm>
            <a:off x="2352050" y="2121596"/>
            <a:ext cx="2507417" cy="3024000"/>
            <a:chOff x="4395012" y="-573757"/>
            <a:chExt cx="5531221" cy="6670783"/>
          </a:xfrm>
        </p:grpSpPr>
        <p:pic>
          <p:nvPicPr>
            <p:cNvPr id="6" name="Picture 5">
              <a:extLst>
                <a:ext uri="{FF2B5EF4-FFF2-40B4-BE49-F238E27FC236}">
                  <a16:creationId xmlns:a16="http://schemas.microsoft.com/office/drawing/2014/main" id="{8ECD2AE6-14D9-4452-B924-B1888B5673FC}"/>
                </a:ext>
              </a:extLst>
            </p:cNvPr>
            <p:cNvPicPr>
              <a:picLocks noChangeAspect="1"/>
            </p:cNvPicPr>
            <p:nvPr/>
          </p:nvPicPr>
          <p:blipFill rotWithShape="1">
            <a:blip r:embed="rId4"/>
            <a:srcRect l="23832" r="1331" b="2730"/>
            <a:stretch/>
          </p:blipFill>
          <p:spPr>
            <a:xfrm>
              <a:off x="4395012" y="-573757"/>
              <a:ext cx="5531221" cy="6670783"/>
            </a:xfrm>
            <a:prstGeom prst="rect">
              <a:avLst/>
            </a:prstGeom>
            <a:ln w="28575">
              <a:solidFill>
                <a:srgbClr val="FFD800"/>
              </a:solidFill>
            </a:ln>
          </p:spPr>
        </p:pic>
        <p:pic>
          <p:nvPicPr>
            <p:cNvPr id="7" name="Picture 4" descr="Sudinfo.be, information en continu, actualités, politique, régions ...">
              <a:extLst>
                <a:ext uri="{FF2B5EF4-FFF2-40B4-BE49-F238E27FC236}">
                  <a16:creationId xmlns:a16="http://schemas.microsoft.com/office/drawing/2014/main" id="{A3419AC0-E550-4136-B8D4-D432D6942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6852" y="2089046"/>
              <a:ext cx="1129540" cy="211062"/>
            </a:xfrm>
            <a:prstGeom prst="rect">
              <a:avLst/>
            </a:prstGeom>
            <a:ln w="28575">
              <a:noFill/>
            </a:ln>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E42E0FA1-1F89-4671-942F-44C9584B0251}"/>
              </a:ext>
            </a:extLst>
          </p:cNvPr>
          <p:cNvSpPr txBox="1"/>
          <p:nvPr/>
        </p:nvSpPr>
        <p:spPr>
          <a:xfrm>
            <a:off x="222649" y="5230738"/>
            <a:ext cx="4655636" cy="1015663"/>
          </a:xfrm>
          <a:prstGeom prst="rect">
            <a:avLst/>
          </a:prstGeom>
          <a:solidFill>
            <a:srgbClr val="FEDA00">
              <a:alpha val="5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a:ln>
                  <a:noFill/>
                </a:ln>
                <a:solidFill>
                  <a:prstClr val="black"/>
                </a:solidFill>
                <a:effectLst/>
                <a:uLnTx/>
                <a:uFillTx/>
                <a:latin typeface="Arial"/>
                <a:ea typeface="+mn-ea"/>
                <a:cs typeface="+mn-cs"/>
              </a:rPr>
              <a:t>Since</a:t>
            </a:r>
            <a:r>
              <a:rPr kumimoji="0" lang="fr-BE" sz="1200" b="1" i="0" u="none" strike="noStrike" kern="1200" cap="none" spc="0" normalizeH="0" baseline="0" noProof="0" dirty="0">
                <a:ln>
                  <a:noFill/>
                </a:ln>
                <a:solidFill>
                  <a:prstClr val="black"/>
                </a:solidFill>
                <a:effectLst/>
                <a:uLnTx/>
                <a:uFillTx/>
                <a:latin typeface="Arial"/>
                <a:ea typeface="+mn-ea"/>
                <a:cs typeface="+mn-cs"/>
              </a:rPr>
              <a:t> Saturday April 18</a:t>
            </a:r>
            <a:r>
              <a:rPr kumimoji="0" lang="fr-BE" sz="1200" b="1" i="0" u="none" strike="noStrike" kern="1200" cap="none" spc="0" normalizeH="0" baseline="30000" noProof="0" dirty="0">
                <a:ln>
                  <a:noFill/>
                </a:ln>
                <a:solidFill>
                  <a:prstClr val="black"/>
                </a:solidFill>
                <a:effectLst/>
                <a:uLnTx/>
                <a:uFillTx/>
                <a:latin typeface="Arial"/>
                <a:ea typeface="+mn-ea"/>
                <a:cs typeface="+mn-cs"/>
              </a:rPr>
              <a:t>th</a:t>
            </a:r>
            <a:r>
              <a:rPr kumimoji="0" lang="fr-BE" sz="1200" b="1" i="0"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err="1">
                <a:ln>
                  <a:noFill/>
                </a:ln>
                <a:solidFill>
                  <a:prstClr val="black"/>
                </a:solidFill>
                <a:effectLst/>
                <a:uLnTx/>
                <a:uFillTx/>
                <a:latin typeface="Arial"/>
                <a:ea typeface="+mn-ea"/>
                <a:cs typeface="+mn-cs"/>
              </a:rPr>
              <a:t>improvement</a:t>
            </a:r>
            <a:r>
              <a:rPr kumimoji="0" lang="fr-BE" sz="1200" b="1" i="0" u="none" strike="noStrike" kern="1200" cap="none" spc="0" normalizeH="0" baseline="0" noProof="0" dirty="0">
                <a:ln>
                  <a:noFill/>
                </a:ln>
                <a:solidFill>
                  <a:prstClr val="black"/>
                </a:solidFill>
                <a:effectLst/>
                <a:uLnTx/>
                <a:uFillTx/>
                <a:latin typeface="Arial"/>
                <a:ea typeface="+mn-ea"/>
                <a:cs typeface="+mn-cs"/>
              </a:rPr>
              <a:t> shops and </a:t>
            </a:r>
            <a:r>
              <a:rPr kumimoji="0" lang="fr-BE" sz="1200" b="1" i="0" u="none" strike="noStrike" kern="1200" cap="none" spc="0" normalizeH="0" baseline="0" noProof="0" dirty="0" err="1">
                <a:ln>
                  <a:noFill/>
                </a:ln>
                <a:solidFill>
                  <a:prstClr val="black"/>
                </a:solidFill>
                <a:effectLst/>
                <a:uLnTx/>
                <a:uFillTx/>
                <a:latin typeface="Arial"/>
                <a:ea typeface="+mn-ea"/>
                <a:cs typeface="+mn-cs"/>
              </a:rPr>
              <a:t>garden</a:t>
            </a:r>
            <a:r>
              <a:rPr kumimoji="0" lang="fr-BE" sz="1200" b="1" i="0" u="none" strike="noStrike" kern="1200" cap="none" spc="0" normalizeH="0" baseline="0" noProof="0" dirty="0">
                <a:ln>
                  <a:noFill/>
                </a:ln>
                <a:solidFill>
                  <a:prstClr val="black"/>
                </a:solidFill>
                <a:effectLst/>
                <a:uLnTx/>
                <a:uFillTx/>
                <a:latin typeface="Arial"/>
                <a:ea typeface="+mn-ea"/>
                <a:cs typeface="+mn-cs"/>
              </a:rPr>
              <a:t> centers </a:t>
            </a:r>
            <a:r>
              <a:rPr kumimoji="0" lang="fr-BE" sz="1200" b="1" i="0" u="none" strike="noStrike" kern="1200" cap="none" spc="0" normalizeH="0" baseline="0" noProof="0" dirty="0" err="1">
                <a:ln>
                  <a:noFill/>
                </a:ln>
                <a:solidFill>
                  <a:prstClr val="black"/>
                </a:solidFill>
                <a:effectLst/>
                <a:uLnTx/>
                <a:uFillTx/>
                <a:latin typeface="Arial"/>
                <a:ea typeface="+mn-ea"/>
                <a:cs typeface="+mn-cs"/>
              </a:rPr>
              <a:t>were</a:t>
            </a:r>
            <a:r>
              <a:rPr kumimoji="0" lang="fr-BE" sz="1200" b="1" i="0"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err="1">
                <a:ln>
                  <a:noFill/>
                </a:ln>
                <a:solidFill>
                  <a:prstClr val="black"/>
                </a:solidFill>
                <a:effectLst/>
                <a:uLnTx/>
                <a:uFillTx/>
                <a:latin typeface="Arial"/>
                <a:ea typeface="+mn-ea"/>
                <a:cs typeface="+mn-cs"/>
              </a:rPr>
              <a:t>allowed</a:t>
            </a:r>
            <a:r>
              <a:rPr kumimoji="0" lang="fr-BE" sz="1200" b="1" i="0" u="none" strike="noStrike" kern="1200" cap="none" spc="0" normalizeH="0" baseline="0" noProof="0" dirty="0">
                <a:ln>
                  <a:noFill/>
                </a:ln>
                <a:solidFill>
                  <a:prstClr val="black"/>
                </a:solidFill>
                <a:effectLst/>
                <a:uLnTx/>
                <a:uFillTx/>
                <a:latin typeface="Arial"/>
                <a:ea typeface="+mn-ea"/>
                <a:cs typeface="+mn-cs"/>
              </a:rPr>
              <a:t> to </a:t>
            </a:r>
            <a:r>
              <a:rPr kumimoji="0" lang="fr-BE" sz="1200" b="1" i="0" u="none" strike="noStrike" kern="1200" cap="none" spc="0" normalizeH="0" baseline="0" noProof="0" dirty="0" err="1">
                <a:ln>
                  <a:noFill/>
                </a:ln>
                <a:solidFill>
                  <a:prstClr val="black"/>
                </a:solidFill>
                <a:effectLst/>
                <a:uLnTx/>
                <a:uFillTx/>
                <a:latin typeface="Arial"/>
                <a:ea typeface="+mn-ea"/>
                <a:cs typeface="+mn-cs"/>
              </a:rPr>
              <a:t>reopen</a:t>
            </a:r>
            <a:r>
              <a:rPr kumimoji="0" lang="fr-BE" sz="1200" b="1" i="0" u="none" strike="noStrike" kern="1200" cap="none" spc="0" normalizeH="0" baseline="0" noProof="0" dirty="0">
                <a:ln>
                  <a:noFill/>
                </a:ln>
                <a:solidFill>
                  <a:prstClr val="black"/>
                </a:solidFill>
                <a:effectLst/>
                <a:uLnTx/>
                <a:uFillTx/>
                <a:latin typeface="Arial"/>
                <a:ea typeface="+mn-ea"/>
                <a:cs typeface="+mn-cs"/>
              </a:rPr>
              <a:t> by the </a:t>
            </a:r>
            <a:r>
              <a:rPr kumimoji="0" lang="fr-BE" sz="1200" b="1" i="0" u="none" strike="noStrike" kern="1200" cap="none" spc="0" normalizeH="0" baseline="0" noProof="0" dirty="0" err="1">
                <a:ln>
                  <a:noFill/>
                </a:ln>
                <a:solidFill>
                  <a:prstClr val="black"/>
                </a:solidFill>
                <a:effectLst/>
                <a:uLnTx/>
                <a:uFillTx/>
                <a:latin typeface="Arial"/>
                <a:ea typeface="+mn-ea"/>
                <a:cs typeface="+mn-cs"/>
              </a:rPr>
              <a:t>Natonal</a:t>
            </a:r>
            <a:r>
              <a:rPr kumimoji="0" lang="fr-BE" sz="1200" b="1" i="0" u="none" strike="noStrike" kern="1200" cap="none" spc="0" normalizeH="0" baseline="0" noProof="0" dirty="0">
                <a:ln>
                  <a:noFill/>
                </a:ln>
                <a:solidFill>
                  <a:prstClr val="black"/>
                </a:solidFill>
                <a:effectLst/>
                <a:uLnTx/>
                <a:uFillTx/>
                <a:latin typeface="Arial"/>
                <a:ea typeface="+mn-ea"/>
                <a:cs typeface="+mn-cs"/>
              </a:rPr>
              <a:t> Security Council to the </a:t>
            </a:r>
            <a:r>
              <a:rPr kumimoji="0" lang="fr-BE" sz="1200" b="1" i="0" u="none" strike="noStrike" kern="1200" cap="none" spc="0" normalizeH="0" baseline="0" noProof="0" dirty="0" err="1">
                <a:ln>
                  <a:noFill/>
                </a:ln>
                <a:solidFill>
                  <a:prstClr val="black"/>
                </a:solidFill>
                <a:effectLst/>
                <a:uLnTx/>
                <a:uFillTx/>
                <a:latin typeface="Arial"/>
                <a:ea typeface="+mn-ea"/>
                <a:cs typeface="+mn-cs"/>
              </a:rPr>
              <a:t>delight</a:t>
            </a:r>
            <a:r>
              <a:rPr kumimoji="0" lang="fr-BE" sz="1200" b="1" i="0" u="none" strike="noStrike" kern="1200" cap="none" spc="0" normalizeH="0" baseline="0" noProof="0" dirty="0">
                <a:ln>
                  <a:noFill/>
                </a:ln>
                <a:solidFill>
                  <a:prstClr val="black"/>
                </a:solidFill>
                <a:effectLst/>
                <a:uLnTx/>
                <a:uFillTx/>
                <a:latin typeface="Arial"/>
                <a:ea typeface="+mn-ea"/>
                <a:cs typeface="+mn-cs"/>
              </a:rPr>
              <a:t> of all the </a:t>
            </a:r>
            <a:r>
              <a:rPr kumimoji="0" lang="fr-BE" sz="1200" b="1" i="0" u="none" strike="noStrike" kern="1200" cap="none" spc="0" normalizeH="0" baseline="0" noProof="0" dirty="0" err="1">
                <a:ln>
                  <a:noFill/>
                </a:ln>
                <a:solidFill>
                  <a:prstClr val="black"/>
                </a:solidFill>
                <a:effectLst/>
                <a:uLnTx/>
                <a:uFillTx/>
                <a:latin typeface="Arial"/>
                <a:ea typeface="+mn-ea"/>
                <a:cs typeface="+mn-cs"/>
              </a:rPr>
              <a:t>gardening</a:t>
            </a:r>
            <a:r>
              <a:rPr kumimoji="0" lang="fr-BE" sz="1200" b="1" i="0" u="none" strike="noStrike" kern="1200" cap="none" spc="0" normalizeH="0" baseline="0" noProof="0" dirty="0">
                <a:ln>
                  <a:noFill/>
                </a:ln>
                <a:solidFill>
                  <a:prstClr val="black"/>
                </a:solidFill>
                <a:effectLst/>
                <a:uLnTx/>
                <a:uFillTx/>
                <a:latin typeface="Arial"/>
                <a:ea typeface="+mn-ea"/>
                <a:cs typeface="+mn-cs"/>
              </a:rPr>
              <a:t>  aficionados: as a </a:t>
            </a:r>
            <a:r>
              <a:rPr kumimoji="0" lang="fr-BE" sz="1200" b="1" i="0" u="none" strike="noStrike" kern="1200" cap="none" spc="0" normalizeH="0" baseline="0" noProof="0" dirty="0" err="1">
                <a:ln>
                  <a:noFill/>
                </a:ln>
                <a:solidFill>
                  <a:prstClr val="black"/>
                </a:solidFill>
                <a:effectLst/>
                <a:uLnTx/>
                <a:uFillTx/>
                <a:latin typeface="Arial"/>
                <a:ea typeface="+mn-ea"/>
                <a:cs typeface="+mn-cs"/>
              </a:rPr>
              <a:t>matter</a:t>
            </a:r>
            <a:r>
              <a:rPr kumimoji="0" lang="fr-BE" sz="1200" b="1" i="0" u="none" strike="noStrike" kern="1200" cap="none" spc="0" normalizeH="0" baseline="0" noProof="0" dirty="0">
                <a:ln>
                  <a:noFill/>
                </a:ln>
                <a:solidFill>
                  <a:prstClr val="black"/>
                </a:solidFill>
                <a:effectLst/>
                <a:uLnTx/>
                <a:uFillTx/>
                <a:latin typeface="Arial"/>
                <a:ea typeface="+mn-ea"/>
                <a:cs typeface="+mn-cs"/>
              </a:rPr>
              <a:t> of </a:t>
            </a:r>
            <a:r>
              <a:rPr kumimoji="0" lang="fr-BE" sz="1200" b="1" i="0" u="none" strike="noStrike" kern="1200" cap="none" spc="0" normalizeH="0" baseline="0" noProof="0" dirty="0" err="1">
                <a:ln>
                  <a:noFill/>
                </a:ln>
                <a:solidFill>
                  <a:prstClr val="black"/>
                </a:solidFill>
                <a:effectLst/>
                <a:uLnTx/>
                <a:uFillTx/>
                <a:latin typeface="Arial"/>
                <a:ea typeface="+mn-ea"/>
                <a:cs typeface="+mn-cs"/>
              </a:rPr>
              <a:t>fact</a:t>
            </a:r>
            <a:r>
              <a:rPr kumimoji="0" lang="fr-BE" sz="1200" b="1" i="0" u="none" strike="noStrike" kern="1200" cap="none" spc="0" normalizeH="0" baseline="0" noProof="0" dirty="0">
                <a:ln>
                  <a:noFill/>
                </a:ln>
                <a:solidFill>
                  <a:prstClr val="black"/>
                </a:solidFill>
                <a:effectLst/>
                <a:uLnTx/>
                <a:uFillTx/>
                <a:latin typeface="Arial"/>
                <a:ea typeface="+mn-ea"/>
                <a:cs typeface="+mn-cs"/>
              </a:rPr>
              <a:t>, 19% of </a:t>
            </a:r>
            <a:r>
              <a:rPr kumimoji="0" lang="fr-BE" sz="1200" b="1" i="0" u="none" strike="noStrike" kern="1200" cap="none" spc="0" normalizeH="0" baseline="0" noProof="0" dirty="0" err="1">
                <a:ln>
                  <a:noFill/>
                </a:ln>
                <a:solidFill>
                  <a:prstClr val="black"/>
                </a:solidFill>
                <a:effectLst/>
                <a:uLnTx/>
                <a:uFillTx/>
                <a:latin typeface="Arial"/>
                <a:ea typeface="+mn-ea"/>
                <a:cs typeface="+mn-cs"/>
              </a:rPr>
              <a:t>Belgians</a:t>
            </a:r>
            <a:r>
              <a:rPr kumimoji="0" lang="fr-BE" sz="1200" b="1" i="0"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err="1">
                <a:ln>
                  <a:noFill/>
                </a:ln>
                <a:solidFill>
                  <a:prstClr val="black"/>
                </a:solidFill>
                <a:effectLst/>
                <a:uLnTx/>
                <a:uFillTx/>
                <a:latin typeface="Arial"/>
                <a:ea typeface="+mn-ea"/>
                <a:cs typeface="+mn-cs"/>
              </a:rPr>
              <a:t>had</a:t>
            </a:r>
            <a:r>
              <a:rPr kumimoji="0" lang="fr-BE" sz="1200" b="1" i="0"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err="1">
                <a:ln>
                  <a:noFill/>
                </a:ln>
                <a:solidFill>
                  <a:prstClr val="black"/>
                </a:solidFill>
                <a:effectLst/>
                <a:uLnTx/>
                <a:uFillTx/>
                <a:latin typeface="Arial"/>
                <a:ea typeface="+mn-ea"/>
                <a:cs typeface="+mn-cs"/>
              </a:rPr>
              <a:t>delayed</a:t>
            </a:r>
            <a:r>
              <a:rPr kumimoji="0" lang="fr-BE" sz="1200" b="1" i="0" u="none" strike="noStrike" kern="1200" cap="none" spc="0" normalizeH="0" baseline="0" noProof="0" dirty="0">
                <a:ln>
                  <a:noFill/>
                </a:ln>
                <a:solidFill>
                  <a:prstClr val="black"/>
                </a:solidFill>
                <a:effectLst/>
                <a:uLnTx/>
                <a:uFillTx/>
                <a:latin typeface="Arial"/>
                <a:ea typeface="+mn-ea"/>
                <a:cs typeface="+mn-cs"/>
              </a:rPr>
              <a:t> the </a:t>
            </a:r>
            <a:r>
              <a:rPr kumimoji="0" lang="fr-BE" sz="1200" b="1" i="0" u="none" strike="noStrike" kern="1200" cap="none" spc="0" normalizeH="0" baseline="0" noProof="0" dirty="0" err="1">
                <a:ln>
                  <a:noFill/>
                </a:ln>
                <a:solidFill>
                  <a:prstClr val="black"/>
                </a:solidFill>
                <a:effectLst/>
                <a:uLnTx/>
                <a:uFillTx/>
                <a:latin typeface="Arial"/>
                <a:ea typeface="+mn-ea"/>
                <a:cs typeface="+mn-cs"/>
              </a:rPr>
              <a:t>purchase</a:t>
            </a:r>
            <a:r>
              <a:rPr kumimoji="0" lang="fr-BE" sz="1200" b="1" i="0" u="none" strike="noStrike" kern="1200" cap="none" spc="0" normalizeH="0" baseline="0" noProof="0" dirty="0">
                <a:ln>
                  <a:noFill/>
                </a:ln>
                <a:solidFill>
                  <a:prstClr val="black"/>
                </a:solidFill>
                <a:effectLst/>
                <a:uLnTx/>
                <a:uFillTx/>
                <a:latin typeface="Arial"/>
                <a:ea typeface="+mn-ea"/>
                <a:cs typeface="+mn-cs"/>
              </a:rPr>
              <a:t> of </a:t>
            </a:r>
            <a:r>
              <a:rPr kumimoji="0" lang="fr-BE" sz="1200" b="1" i="0" u="none" strike="noStrike" kern="1200" cap="none" spc="0" normalizeH="0" baseline="0" noProof="0" dirty="0" err="1">
                <a:ln>
                  <a:noFill/>
                </a:ln>
                <a:solidFill>
                  <a:prstClr val="black"/>
                </a:solidFill>
                <a:effectLst/>
                <a:uLnTx/>
                <a:uFillTx/>
                <a:latin typeface="Arial"/>
                <a:ea typeface="+mn-ea"/>
                <a:cs typeface="+mn-cs"/>
              </a:rPr>
              <a:t>gardening</a:t>
            </a:r>
            <a:r>
              <a:rPr kumimoji="0" lang="fr-BE" sz="1200" b="1" i="0" u="none" strike="noStrike" kern="1200" cap="none" spc="0" normalizeH="0" baseline="0" noProof="0" dirty="0">
                <a:ln>
                  <a:noFill/>
                </a:ln>
                <a:solidFill>
                  <a:prstClr val="black"/>
                </a:solidFill>
                <a:effectLst/>
                <a:uLnTx/>
                <a:uFillTx/>
                <a:latin typeface="Arial"/>
                <a:ea typeface="+mn-ea"/>
                <a:cs typeface="+mn-cs"/>
              </a:rPr>
              <a:t> </a:t>
            </a:r>
            <a:r>
              <a:rPr kumimoji="0" lang="fr-BE" sz="1200" b="1" i="0" u="none" strike="noStrike" kern="1200" cap="none" spc="0" normalizeH="0" baseline="0" noProof="0" dirty="0" err="1">
                <a:ln>
                  <a:noFill/>
                </a:ln>
                <a:solidFill>
                  <a:prstClr val="black"/>
                </a:solidFill>
                <a:effectLst/>
                <a:uLnTx/>
                <a:uFillTx/>
                <a:latin typeface="Arial"/>
                <a:ea typeface="+mn-ea"/>
                <a:cs typeface="+mn-cs"/>
              </a:rPr>
              <a:t>products</a:t>
            </a:r>
            <a:r>
              <a:rPr kumimoji="0" lang="fr-BE" sz="1200" b="1" i="0" u="none" strike="noStrike" kern="1200" cap="none" spc="0" normalizeH="0" baseline="0" noProof="0" dirty="0">
                <a:ln>
                  <a:noFill/>
                </a:ln>
                <a:solidFill>
                  <a:prstClr val="black"/>
                </a:solidFill>
                <a:effectLst/>
                <a:uLnTx/>
                <a:uFillTx/>
                <a:latin typeface="Arial"/>
                <a:ea typeface="+mn-ea"/>
                <a:cs typeface="+mn-cs"/>
              </a:rPr>
              <a:t> due to the </a:t>
            </a:r>
            <a:r>
              <a:rPr kumimoji="0" lang="fr-BE" sz="1200" b="1" i="0" u="none" strike="noStrike" kern="1200" cap="none" spc="0" normalizeH="0" baseline="0" noProof="0" dirty="0" err="1">
                <a:ln>
                  <a:noFill/>
                </a:ln>
                <a:solidFill>
                  <a:prstClr val="black"/>
                </a:solidFill>
                <a:effectLst/>
                <a:uLnTx/>
                <a:uFillTx/>
                <a:latin typeface="Arial"/>
                <a:ea typeface="+mn-ea"/>
                <a:cs typeface="+mn-cs"/>
              </a:rPr>
              <a:t>lockdown</a:t>
            </a:r>
            <a:endParaRPr kumimoji="0" lang="fr-BE" sz="12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3DB20FAE-A95F-4194-9146-603107234290}"/>
              </a:ext>
            </a:extLst>
          </p:cNvPr>
          <p:cNvGrpSpPr/>
          <p:nvPr/>
        </p:nvGrpSpPr>
        <p:grpSpPr>
          <a:xfrm>
            <a:off x="5060506" y="1810795"/>
            <a:ext cx="4779443" cy="1054362"/>
            <a:chOff x="7889431" y="1542148"/>
            <a:chExt cx="4779443" cy="1054362"/>
          </a:xfrm>
        </p:grpSpPr>
        <p:grpSp>
          <p:nvGrpSpPr>
            <p:cNvPr id="24" name="Group 6">
              <a:extLst>
                <a:ext uri="{FF2B5EF4-FFF2-40B4-BE49-F238E27FC236}">
                  <a16:creationId xmlns:a16="http://schemas.microsoft.com/office/drawing/2014/main" id="{7B471B80-C501-4DA4-A4EB-EC1120B6CDD8}"/>
                </a:ext>
              </a:extLst>
            </p:cNvPr>
            <p:cNvGrpSpPr/>
            <p:nvPr/>
          </p:nvGrpSpPr>
          <p:grpSpPr>
            <a:xfrm>
              <a:off x="8057589" y="1754902"/>
              <a:ext cx="4611285" cy="841608"/>
              <a:chOff x="2237967" y="1590719"/>
              <a:chExt cx="4571063" cy="841608"/>
            </a:xfrm>
          </p:grpSpPr>
          <p:sp>
            <p:nvSpPr>
              <p:cNvPr id="27" name="Rectangle 8">
                <a:extLst>
                  <a:ext uri="{FF2B5EF4-FFF2-40B4-BE49-F238E27FC236}">
                    <a16:creationId xmlns:a16="http://schemas.microsoft.com/office/drawing/2014/main" id="{07256741-8BDC-4417-AF79-E57D9EB0C75B}"/>
                  </a:ext>
                </a:extLst>
              </p:cNvPr>
              <p:cNvSpPr/>
              <p:nvPr/>
            </p:nvSpPr>
            <p:spPr>
              <a:xfrm>
                <a:off x="2237967" y="1590719"/>
                <a:ext cx="4571063" cy="841608"/>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Rectangle 7">
                <a:extLst>
                  <a:ext uri="{FF2B5EF4-FFF2-40B4-BE49-F238E27FC236}">
                    <a16:creationId xmlns:a16="http://schemas.microsoft.com/office/drawing/2014/main" id="{3C16A55D-3095-4737-8F73-385B902659A5}"/>
                  </a:ext>
                </a:extLst>
              </p:cNvPr>
              <p:cNvSpPr/>
              <p:nvPr/>
            </p:nvSpPr>
            <p:spPr>
              <a:xfrm>
                <a:off x="3256502" y="1634218"/>
                <a:ext cx="34109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mentioned gardening as their main activity last week. (1 out of 2 within Baby boomers)</a:t>
                </a:r>
              </a:p>
            </p:txBody>
          </p:sp>
        </p:grpSp>
        <p:sp>
          <p:nvSpPr>
            <p:cNvPr id="11" name="Rectangle 10">
              <a:extLst>
                <a:ext uri="{FF2B5EF4-FFF2-40B4-BE49-F238E27FC236}">
                  <a16:creationId xmlns:a16="http://schemas.microsoft.com/office/drawing/2014/main" id="{1D4AA5EF-D7C6-45C3-843C-283664FADA6A}"/>
                </a:ext>
              </a:extLst>
            </p:cNvPr>
            <p:cNvSpPr/>
            <p:nvPr/>
          </p:nvSpPr>
          <p:spPr>
            <a:xfrm>
              <a:off x="8193982" y="1738956"/>
              <a:ext cx="100540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41%</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25" name="Oval 5">
              <a:extLst>
                <a:ext uri="{FF2B5EF4-FFF2-40B4-BE49-F238E27FC236}">
                  <a16:creationId xmlns:a16="http://schemas.microsoft.com/office/drawing/2014/main" id="{7E037D47-CC19-4E40-9309-DDB88256E4B1}"/>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1</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26" name="TextBox 48">
              <a:extLst>
                <a:ext uri="{FF2B5EF4-FFF2-40B4-BE49-F238E27FC236}">
                  <a16:creationId xmlns:a16="http://schemas.microsoft.com/office/drawing/2014/main" id="{59BC9FCC-A628-4A9A-BB35-DF8F11C17E9C}"/>
                </a:ext>
              </a:extLst>
            </p:cNvPr>
            <p:cNvSpPr txBox="1"/>
            <p:nvPr/>
          </p:nvSpPr>
          <p:spPr>
            <a:xfrm>
              <a:off x="8285736" y="1542148"/>
              <a:ext cx="3440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GARDENING AS A MAJOR ACTIVITY</a:t>
              </a:r>
            </a:p>
          </p:txBody>
        </p:sp>
      </p:grpSp>
      <p:grpSp>
        <p:nvGrpSpPr>
          <p:cNvPr id="31" name="Group 30">
            <a:extLst>
              <a:ext uri="{FF2B5EF4-FFF2-40B4-BE49-F238E27FC236}">
                <a16:creationId xmlns:a16="http://schemas.microsoft.com/office/drawing/2014/main" id="{73DF82F1-2348-42B1-94D3-B5345399AFF9}"/>
              </a:ext>
            </a:extLst>
          </p:cNvPr>
          <p:cNvGrpSpPr/>
          <p:nvPr/>
        </p:nvGrpSpPr>
        <p:grpSpPr>
          <a:xfrm>
            <a:off x="5884685" y="3092630"/>
            <a:ext cx="4941668" cy="1054362"/>
            <a:chOff x="7889431" y="1542148"/>
            <a:chExt cx="4941668" cy="1054362"/>
          </a:xfrm>
        </p:grpSpPr>
        <p:grpSp>
          <p:nvGrpSpPr>
            <p:cNvPr id="32" name="Group 6">
              <a:extLst>
                <a:ext uri="{FF2B5EF4-FFF2-40B4-BE49-F238E27FC236}">
                  <a16:creationId xmlns:a16="http://schemas.microsoft.com/office/drawing/2014/main" id="{D352C042-9BCF-4C16-BFE1-39123CFC5E0F}"/>
                </a:ext>
              </a:extLst>
            </p:cNvPr>
            <p:cNvGrpSpPr/>
            <p:nvPr/>
          </p:nvGrpSpPr>
          <p:grpSpPr>
            <a:xfrm>
              <a:off x="8057589" y="1754902"/>
              <a:ext cx="4773510" cy="841608"/>
              <a:chOff x="2237967" y="1590719"/>
              <a:chExt cx="4731873" cy="841608"/>
            </a:xfrm>
          </p:grpSpPr>
          <p:sp>
            <p:nvSpPr>
              <p:cNvPr id="36" name="Rectangle 8">
                <a:extLst>
                  <a:ext uri="{FF2B5EF4-FFF2-40B4-BE49-F238E27FC236}">
                    <a16:creationId xmlns:a16="http://schemas.microsoft.com/office/drawing/2014/main" id="{5DDE5F1B-F4BC-469E-9B32-6D550FD04181}"/>
                  </a:ext>
                </a:extLst>
              </p:cNvPr>
              <p:cNvSpPr/>
              <p:nvPr/>
            </p:nvSpPr>
            <p:spPr>
              <a:xfrm>
                <a:off x="2237967" y="1590719"/>
                <a:ext cx="4592999" cy="841608"/>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Rectangle 7">
                <a:extLst>
                  <a:ext uri="{FF2B5EF4-FFF2-40B4-BE49-F238E27FC236}">
                    <a16:creationId xmlns:a16="http://schemas.microsoft.com/office/drawing/2014/main" id="{69FDBC91-2A87-4079-ABA9-9C72010C186C}"/>
                  </a:ext>
                </a:extLst>
              </p:cNvPr>
              <p:cNvSpPr/>
              <p:nvPr/>
            </p:nvSpPr>
            <p:spPr>
              <a:xfrm>
                <a:off x="3265945" y="1634218"/>
                <a:ext cx="370389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 respondents have visited NEW gardening &amp; DIY e-commerce sites. Specialized stores must ensure their presence online</a:t>
                </a:r>
              </a:p>
            </p:txBody>
          </p:sp>
        </p:grpSp>
        <p:sp>
          <p:nvSpPr>
            <p:cNvPr id="33" name="Rectangle 32">
              <a:extLst>
                <a:ext uri="{FF2B5EF4-FFF2-40B4-BE49-F238E27FC236}">
                  <a16:creationId xmlns:a16="http://schemas.microsoft.com/office/drawing/2014/main" id="{CD47EF7D-8027-41C1-A558-39421838276B}"/>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10%</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34" name="Oval 5">
              <a:extLst>
                <a:ext uri="{FF2B5EF4-FFF2-40B4-BE49-F238E27FC236}">
                  <a16:creationId xmlns:a16="http://schemas.microsoft.com/office/drawing/2014/main" id="{0F8C22DC-4DE3-4795-AD02-DC10817A27FE}"/>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2</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35" name="TextBox 48">
              <a:extLst>
                <a:ext uri="{FF2B5EF4-FFF2-40B4-BE49-F238E27FC236}">
                  <a16:creationId xmlns:a16="http://schemas.microsoft.com/office/drawing/2014/main" id="{328B0D2E-1389-4FB8-9190-80244488D808}"/>
                </a:ext>
              </a:extLst>
            </p:cNvPr>
            <p:cNvSpPr txBox="1"/>
            <p:nvPr/>
          </p:nvSpPr>
          <p:spPr>
            <a:xfrm>
              <a:off x="8285736" y="1542148"/>
              <a:ext cx="3440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e-GARDENING ON THE RISE</a:t>
              </a:r>
            </a:p>
          </p:txBody>
        </p:sp>
      </p:grpSp>
      <p:grpSp>
        <p:nvGrpSpPr>
          <p:cNvPr id="46" name="Group 45">
            <a:extLst>
              <a:ext uri="{FF2B5EF4-FFF2-40B4-BE49-F238E27FC236}">
                <a16:creationId xmlns:a16="http://schemas.microsoft.com/office/drawing/2014/main" id="{1E9A40CE-DEF9-4864-873D-2A7ACCA844BE}"/>
              </a:ext>
            </a:extLst>
          </p:cNvPr>
          <p:cNvGrpSpPr/>
          <p:nvPr/>
        </p:nvGrpSpPr>
        <p:grpSpPr>
          <a:xfrm>
            <a:off x="7145559" y="4373094"/>
            <a:ext cx="4675162" cy="1297933"/>
            <a:chOff x="7145559" y="3925419"/>
            <a:chExt cx="4675162" cy="1297933"/>
          </a:xfrm>
        </p:grpSpPr>
        <p:grpSp>
          <p:nvGrpSpPr>
            <p:cNvPr id="38" name="Group 37">
              <a:extLst>
                <a:ext uri="{FF2B5EF4-FFF2-40B4-BE49-F238E27FC236}">
                  <a16:creationId xmlns:a16="http://schemas.microsoft.com/office/drawing/2014/main" id="{64747B62-65C3-4912-8A1F-DB5590BA6CA4}"/>
                </a:ext>
              </a:extLst>
            </p:cNvPr>
            <p:cNvGrpSpPr/>
            <p:nvPr/>
          </p:nvGrpSpPr>
          <p:grpSpPr>
            <a:xfrm>
              <a:off x="7145559" y="3925419"/>
              <a:ext cx="4488158" cy="1054362"/>
              <a:chOff x="7889431" y="1542148"/>
              <a:chExt cx="4488158" cy="1054362"/>
            </a:xfrm>
          </p:grpSpPr>
          <p:grpSp>
            <p:nvGrpSpPr>
              <p:cNvPr id="39" name="Group 6">
                <a:extLst>
                  <a:ext uri="{FF2B5EF4-FFF2-40B4-BE49-F238E27FC236}">
                    <a16:creationId xmlns:a16="http://schemas.microsoft.com/office/drawing/2014/main" id="{547B752C-D8E8-4DD6-8B83-48D279B9798B}"/>
                  </a:ext>
                </a:extLst>
              </p:cNvPr>
              <p:cNvGrpSpPr/>
              <p:nvPr/>
            </p:nvGrpSpPr>
            <p:grpSpPr>
              <a:xfrm>
                <a:off x="8057589" y="1754902"/>
                <a:ext cx="4320000" cy="841608"/>
                <a:chOff x="2237967" y="1590719"/>
                <a:chExt cx="4282318" cy="841608"/>
              </a:xfrm>
            </p:grpSpPr>
            <p:sp>
              <p:nvSpPr>
                <p:cNvPr id="43" name="Rectangle 8">
                  <a:extLst>
                    <a:ext uri="{FF2B5EF4-FFF2-40B4-BE49-F238E27FC236}">
                      <a16:creationId xmlns:a16="http://schemas.microsoft.com/office/drawing/2014/main" id="{942CACCC-3DA8-4384-A0E6-482F1E16D257}"/>
                    </a:ext>
                  </a:extLst>
                </p:cNvPr>
                <p:cNvSpPr/>
                <p:nvPr/>
              </p:nvSpPr>
              <p:spPr>
                <a:xfrm>
                  <a:off x="2237967" y="1590719"/>
                  <a:ext cx="4282318" cy="841608"/>
                </a:xfrm>
                <a:prstGeom prst="rect">
                  <a:avLst/>
                </a:prstGeom>
                <a:solidFill>
                  <a:srgbClr val="FEDA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Rectangle 7">
                  <a:extLst>
                    <a:ext uri="{FF2B5EF4-FFF2-40B4-BE49-F238E27FC236}">
                      <a16:creationId xmlns:a16="http://schemas.microsoft.com/office/drawing/2014/main" id="{0E0BE184-9D48-4C32-A277-175E03400F53}"/>
                    </a:ext>
                  </a:extLst>
                </p:cNvPr>
                <p:cNvSpPr/>
                <p:nvPr/>
              </p:nvSpPr>
              <p:spPr>
                <a:xfrm>
                  <a:off x="3265945" y="1634218"/>
                  <a:ext cx="317605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expect content from media about gardening &amp; home improvement, esp. Walloon people</a:t>
                  </a:r>
                </a:p>
              </p:txBody>
            </p:sp>
          </p:grpSp>
          <p:sp>
            <p:nvSpPr>
              <p:cNvPr id="40" name="Rectangle 39">
                <a:extLst>
                  <a:ext uri="{FF2B5EF4-FFF2-40B4-BE49-F238E27FC236}">
                    <a16:creationId xmlns:a16="http://schemas.microsoft.com/office/drawing/2014/main" id="{26E7170F-C38B-4FA6-A4F3-B48FE47316CB}"/>
                  </a:ext>
                </a:extLst>
              </p:cNvPr>
              <p:cNvSpPr/>
              <p:nvPr/>
            </p:nvSpPr>
            <p:spPr>
              <a:xfrm>
                <a:off x="8193982" y="1738956"/>
                <a:ext cx="1005404"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1" i="0" u="none" strike="noStrike" kern="1200" cap="none" spc="0" normalizeH="0" baseline="0" noProof="0" dirty="0">
                    <a:ln>
                      <a:noFill/>
                    </a:ln>
                    <a:solidFill>
                      <a:prstClr val="black"/>
                    </a:solidFill>
                    <a:effectLst/>
                    <a:uLnTx/>
                    <a:uFillTx/>
                    <a:latin typeface="Arial"/>
                    <a:ea typeface="+mn-ea"/>
                    <a:cs typeface="+mn-cs"/>
                  </a:rPr>
                  <a:t>21%</a:t>
                </a:r>
                <a:endParaRPr kumimoji="0" lang="fr-BE" sz="700" b="1" i="0" u="none" strike="noStrike" kern="1200" cap="none" spc="0" normalizeH="0" baseline="0" noProof="0" dirty="0">
                  <a:ln>
                    <a:noFill/>
                  </a:ln>
                  <a:solidFill>
                    <a:prstClr val="black"/>
                  </a:solidFill>
                  <a:effectLst/>
                  <a:uLnTx/>
                  <a:uFillTx/>
                  <a:latin typeface="Arial"/>
                  <a:ea typeface="+mn-ea"/>
                  <a:cs typeface="+mn-cs"/>
                </a:endParaRPr>
              </a:p>
            </p:txBody>
          </p:sp>
          <p:sp>
            <p:nvSpPr>
              <p:cNvPr id="41" name="Oval 5">
                <a:extLst>
                  <a:ext uri="{FF2B5EF4-FFF2-40B4-BE49-F238E27FC236}">
                    <a16:creationId xmlns:a16="http://schemas.microsoft.com/office/drawing/2014/main" id="{C5947CB5-F0D9-4270-B65E-DF150E3FE383}"/>
                  </a:ext>
                </a:extLst>
              </p:cNvPr>
              <p:cNvSpPr/>
              <p:nvPr/>
            </p:nvSpPr>
            <p:spPr>
              <a:xfrm>
                <a:off x="7889431" y="2006428"/>
                <a:ext cx="338555" cy="338555"/>
              </a:xfrm>
              <a:prstGeom prst="ellipse">
                <a:avLst/>
              </a:prstGeom>
              <a:solidFill>
                <a:srgbClr val="FEDA00"/>
              </a:solidFill>
              <a:ln w="57150">
                <a:solidFill>
                  <a:srgbClr val="FEDA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3</a:t>
                </a:r>
                <a:endParaRPr kumimoji="0" lang="x-none"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42" name="TextBox 48">
                <a:extLst>
                  <a:ext uri="{FF2B5EF4-FFF2-40B4-BE49-F238E27FC236}">
                    <a16:creationId xmlns:a16="http://schemas.microsoft.com/office/drawing/2014/main" id="{EA128B6F-0F0B-4E78-A3AF-17D815D6B48E}"/>
                  </a:ext>
                </a:extLst>
              </p:cNvPr>
              <p:cNvSpPr txBox="1"/>
              <p:nvPr/>
            </p:nvSpPr>
            <p:spPr>
              <a:xfrm>
                <a:off x="8285736" y="1542148"/>
                <a:ext cx="34409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CONTENT IS EXPECTED</a:t>
                </a:r>
              </a:p>
            </p:txBody>
          </p:sp>
        </p:grpSp>
        <p:pic>
          <p:nvPicPr>
            <p:cNvPr id="45" name="Picture 4" descr="Whyte Corporate Affairs | corporate communications and public affairs">
              <a:extLst>
                <a:ext uri="{FF2B5EF4-FFF2-40B4-BE49-F238E27FC236}">
                  <a16:creationId xmlns:a16="http://schemas.microsoft.com/office/drawing/2014/main" id="{CB3C1420-7E8E-490B-99C5-13B030C0D3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3293" y="4863352"/>
              <a:ext cx="987428" cy="36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3443989"/>
      </p:ext>
    </p:extLst>
  </p:cSld>
  <p:clrMapOvr>
    <a:masterClrMapping/>
  </p:clrMapOvr>
</p:sld>
</file>

<file path=ppt/theme/theme1.xml><?xml version="1.0" encoding="utf-8"?>
<a:theme xmlns:a="http://schemas.openxmlformats.org/drawingml/2006/main" name="1_Black and Whit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95959"/>
        </a:solidFill>
        <a:ln>
          <a:noFill/>
        </a:ln>
      </a:spPr>
      <a:bodyPr rtlCol="0" anchor="ctr"/>
      <a:lstStyle>
        <a:defPPr algn="ctr">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2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B74540BA459A4081971BB320CD33F2" ma:contentTypeVersion="12" ma:contentTypeDescription="Create a new document." ma:contentTypeScope="" ma:versionID="d21cca4dc6c7839d459e2d0f123f8ce1">
  <xsd:schema xmlns:xsd="http://www.w3.org/2001/XMLSchema" xmlns:xs="http://www.w3.org/2001/XMLSchema" xmlns:p="http://schemas.microsoft.com/office/2006/metadata/properties" xmlns:ns3="f4b791eb-68a4-45da-811a-3e3f010bb253" xmlns:ns4="307bb381-ada7-4c0c-a8c6-b4b5b52f3254" targetNamespace="http://schemas.microsoft.com/office/2006/metadata/properties" ma:root="true" ma:fieldsID="c7219489a63a4d84f270c31c8181043c" ns3:_="" ns4:_="">
    <xsd:import namespace="f4b791eb-68a4-45da-811a-3e3f010bb253"/>
    <xsd:import namespace="307bb381-ada7-4c0c-a8c6-b4b5b52f32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791eb-68a4-45da-811a-3e3f010bb25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bb381-ada7-4c0c-a8c6-b4b5b52f32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C3E5C-BE19-4CA6-B4A7-4975B32999CA}">
  <ds:schemaRefs>
    <ds:schemaRef ds:uri="http://schemas.microsoft.com/sharepoint/v3/contenttype/forms"/>
  </ds:schemaRefs>
</ds:datastoreItem>
</file>

<file path=customXml/itemProps2.xml><?xml version="1.0" encoding="utf-8"?>
<ds:datastoreItem xmlns:ds="http://schemas.openxmlformats.org/officeDocument/2006/customXml" ds:itemID="{FA6A3249-5EDB-4B9F-BCB3-E6C22FA25DA2}">
  <ds:schemaRefs>
    <ds:schemaRef ds:uri="http://purl.org/dc/dcmitype/"/>
    <ds:schemaRef ds:uri="http://purl.org/dc/elements/1.1/"/>
    <ds:schemaRef ds:uri="f4b791eb-68a4-45da-811a-3e3f010bb253"/>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307bb381-ada7-4c0c-a8c6-b4b5b52f3254"/>
    <ds:schemaRef ds:uri="http://www.w3.org/XML/1998/namespace"/>
  </ds:schemaRefs>
</ds:datastoreItem>
</file>

<file path=customXml/itemProps3.xml><?xml version="1.0" encoding="utf-8"?>
<ds:datastoreItem xmlns:ds="http://schemas.openxmlformats.org/officeDocument/2006/customXml" ds:itemID="{1CEFB602-151A-4C56-9EEC-FE1EABA993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791eb-68a4-45da-811a-3e3f010bb253"/>
    <ds:schemaRef ds:uri="307bb381-ada7-4c0c-a8c6-b4b5b52f32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1225</TotalTime>
  <Words>4368</Words>
  <Application>Microsoft Office PowerPoint</Application>
  <PresentationFormat>Widescreen</PresentationFormat>
  <Paragraphs>620</Paragraphs>
  <Slides>31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Bahnschrift SemiBold SemiConden</vt:lpstr>
      <vt:lpstr>Calibri</vt:lpstr>
      <vt:lpstr>Helvetica Neue</vt:lpstr>
      <vt:lpstr>1_Black and White Theme</vt:lpstr>
      <vt:lpstr>PowerPoint Presentation</vt:lpstr>
      <vt:lpstr>METHODOLOGY &amp; SAMPLING</vt:lpstr>
      <vt:lpstr>NEW BUYING HABITS AND MAIN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CONFINEMENT SHAPES NEW EATING HABITS</vt:lpstr>
      <vt:lpstr>LOCKDOWN SHAPES ALSO NEW BUYING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Sanctorum</dc:creator>
  <cp:lastModifiedBy>Vanessa Sanctorum</cp:lastModifiedBy>
  <cp:revision>85</cp:revision>
  <cp:lastPrinted>2020-04-29T22:04:37Z</cp:lastPrinted>
  <dcterms:created xsi:type="dcterms:W3CDTF">2020-04-08T17:49:55Z</dcterms:created>
  <dcterms:modified xsi:type="dcterms:W3CDTF">2020-05-06T20:16:58Z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0x010100A5B74540BA459A4081971BB320CD33F2</vt:lpwstr>
  </property>
</Properties>
</file>